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59" r:id="rId2"/>
  </p:sldMasterIdLst>
  <p:notesMasterIdLst>
    <p:notesMasterId r:id="rId145"/>
  </p:notesMasterIdLst>
  <p:handoutMasterIdLst>
    <p:handoutMasterId r:id="rId146"/>
  </p:handoutMasterIdLst>
  <p:sldIdLst>
    <p:sldId id="954" r:id="rId3"/>
    <p:sldId id="333" r:id="rId4"/>
    <p:sldId id="335" r:id="rId5"/>
    <p:sldId id="696" r:id="rId6"/>
    <p:sldId id="784" r:id="rId7"/>
    <p:sldId id="785" r:id="rId8"/>
    <p:sldId id="786" r:id="rId9"/>
    <p:sldId id="787" r:id="rId10"/>
    <p:sldId id="698" r:id="rId11"/>
    <p:sldId id="788" r:id="rId12"/>
    <p:sldId id="789" r:id="rId13"/>
    <p:sldId id="699" r:id="rId14"/>
    <p:sldId id="790" r:id="rId15"/>
    <p:sldId id="791" r:id="rId16"/>
    <p:sldId id="792" r:id="rId17"/>
    <p:sldId id="793" r:id="rId18"/>
    <p:sldId id="794" r:id="rId19"/>
    <p:sldId id="795" r:id="rId20"/>
    <p:sldId id="796" r:id="rId21"/>
    <p:sldId id="782" r:id="rId22"/>
    <p:sldId id="797" r:id="rId23"/>
    <p:sldId id="798" r:id="rId24"/>
    <p:sldId id="799" r:id="rId25"/>
    <p:sldId id="800" r:id="rId26"/>
    <p:sldId id="801" r:id="rId27"/>
    <p:sldId id="802" r:id="rId28"/>
    <p:sldId id="803" r:id="rId29"/>
    <p:sldId id="804" r:id="rId30"/>
    <p:sldId id="805" r:id="rId31"/>
    <p:sldId id="806" r:id="rId32"/>
    <p:sldId id="807" r:id="rId33"/>
    <p:sldId id="808" r:id="rId34"/>
    <p:sldId id="809" r:id="rId35"/>
    <p:sldId id="810" r:id="rId36"/>
    <p:sldId id="811" r:id="rId37"/>
    <p:sldId id="812" r:id="rId38"/>
    <p:sldId id="813" r:id="rId39"/>
    <p:sldId id="814" r:id="rId40"/>
    <p:sldId id="815" r:id="rId41"/>
    <p:sldId id="816" r:id="rId42"/>
    <p:sldId id="817" r:id="rId43"/>
    <p:sldId id="919" r:id="rId44"/>
    <p:sldId id="819" r:id="rId45"/>
    <p:sldId id="820" r:id="rId46"/>
    <p:sldId id="821" r:id="rId47"/>
    <p:sldId id="822" r:id="rId48"/>
    <p:sldId id="824" r:id="rId49"/>
    <p:sldId id="823" r:id="rId50"/>
    <p:sldId id="825" r:id="rId51"/>
    <p:sldId id="926" r:id="rId52"/>
    <p:sldId id="827" r:id="rId53"/>
    <p:sldId id="927" r:id="rId54"/>
    <p:sldId id="829" r:id="rId55"/>
    <p:sldId id="830" r:id="rId56"/>
    <p:sldId id="831" r:id="rId57"/>
    <p:sldId id="832" r:id="rId58"/>
    <p:sldId id="833" r:id="rId59"/>
    <p:sldId id="834" r:id="rId60"/>
    <p:sldId id="835" r:id="rId61"/>
    <p:sldId id="836" r:id="rId62"/>
    <p:sldId id="837" r:id="rId63"/>
    <p:sldId id="838" r:id="rId64"/>
    <p:sldId id="839" r:id="rId65"/>
    <p:sldId id="840" r:id="rId66"/>
    <p:sldId id="841" r:id="rId67"/>
    <p:sldId id="842" r:id="rId68"/>
    <p:sldId id="843" r:id="rId69"/>
    <p:sldId id="928" r:id="rId70"/>
    <p:sldId id="929" r:id="rId71"/>
    <p:sldId id="846" r:id="rId72"/>
    <p:sldId id="847" r:id="rId73"/>
    <p:sldId id="848" r:id="rId74"/>
    <p:sldId id="849" r:id="rId75"/>
    <p:sldId id="850" r:id="rId76"/>
    <p:sldId id="851" r:id="rId77"/>
    <p:sldId id="930" r:id="rId78"/>
    <p:sldId id="862" r:id="rId79"/>
    <p:sldId id="853" r:id="rId80"/>
    <p:sldId id="854" r:id="rId81"/>
    <p:sldId id="855" r:id="rId82"/>
    <p:sldId id="951" r:id="rId83"/>
    <p:sldId id="952" r:id="rId84"/>
    <p:sldId id="953" r:id="rId85"/>
    <p:sldId id="859" r:id="rId86"/>
    <p:sldId id="860" r:id="rId87"/>
    <p:sldId id="861" r:id="rId88"/>
    <p:sldId id="863" r:id="rId89"/>
    <p:sldId id="864" r:id="rId90"/>
    <p:sldId id="865" r:id="rId91"/>
    <p:sldId id="866" r:id="rId92"/>
    <p:sldId id="931" r:id="rId93"/>
    <p:sldId id="932" r:id="rId94"/>
    <p:sldId id="933" r:id="rId95"/>
    <p:sldId id="934" r:id="rId96"/>
    <p:sldId id="935" r:id="rId97"/>
    <p:sldId id="872" r:id="rId98"/>
    <p:sldId id="873" r:id="rId99"/>
    <p:sldId id="874" r:id="rId100"/>
    <p:sldId id="875" r:id="rId101"/>
    <p:sldId id="876" r:id="rId102"/>
    <p:sldId id="877" r:id="rId103"/>
    <p:sldId id="936" r:id="rId104"/>
    <p:sldId id="937" r:id="rId105"/>
    <p:sldId id="880" r:id="rId106"/>
    <p:sldId id="955" r:id="rId107"/>
    <p:sldId id="956" r:id="rId108"/>
    <p:sldId id="882" r:id="rId109"/>
    <p:sldId id="883" r:id="rId110"/>
    <p:sldId id="884" r:id="rId111"/>
    <p:sldId id="885" r:id="rId112"/>
    <p:sldId id="886" r:id="rId113"/>
    <p:sldId id="917" r:id="rId114"/>
    <p:sldId id="888" r:id="rId115"/>
    <p:sldId id="889" r:id="rId116"/>
    <p:sldId id="890" r:id="rId117"/>
    <p:sldId id="891" r:id="rId118"/>
    <p:sldId id="958" r:id="rId119"/>
    <p:sldId id="893" r:id="rId120"/>
    <p:sldId id="894" r:id="rId121"/>
    <p:sldId id="895" r:id="rId122"/>
    <p:sldId id="959" r:id="rId123"/>
    <p:sldId id="897" r:id="rId124"/>
    <p:sldId id="898" r:id="rId125"/>
    <p:sldId id="899" r:id="rId126"/>
    <p:sldId id="900" r:id="rId127"/>
    <p:sldId id="901" r:id="rId128"/>
    <p:sldId id="902" r:id="rId129"/>
    <p:sldId id="921" r:id="rId130"/>
    <p:sldId id="960" r:id="rId131"/>
    <p:sldId id="923" r:id="rId132"/>
    <p:sldId id="924" r:id="rId133"/>
    <p:sldId id="938" r:id="rId134"/>
    <p:sldId id="939" r:id="rId135"/>
    <p:sldId id="946" r:id="rId136"/>
    <p:sldId id="941" r:id="rId137"/>
    <p:sldId id="947" r:id="rId138"/>
    <p:sldId id="948" r:id="rId139"/>
    <p:sldId id="944" r:id="rId140"/>
    <p:sldId id="949" r:id="rId141"/>
    <p:sldId id="950" r:id="rId142"/>
    <p:sldId id="925" r:id="rId143"/>
    <p:sldId id="687" r:id="rId144"/>
  </p:sldIdLst>
  <p:sldSz cx="12192000" cy="6858000"/>
  <p:notesSz cx="6858000" cy="9144000"/>
  <p:embeddedFontLst>
    <p:embeddedFont>
      <p:font typeface="Calibri" panose="020F0502020204030204" pitchFamily="34" charset="0"/>
      <p:regular r:id="rId147"/>
      <p:bold r:id="rId148"/>
      <p:italic r:id="rId149"/>
      <p:boldItalic r:id="rId150"/>
    </p:embeddedFont>
    <p:embeddedFont>
      <p:font typeface="Consolas" panose="020B0609020204030204" pitchFamily="49" charset="0"/>
      <p:regular r:id="rId151"/>
      <p:bold r:id="rId152"/>
      <p:italic r:id="rId153"/>
      <p:boldItalic r:id="rId154"/>
    </p:embeddedFont>
    <p:embeddedFont>
      <p:font typeface="Verdana" panose="020B0604030504040204" pitchFamily="34" charset="0"/>
      <p:regular r:id="rId155"/>
      <p:bold r:id="rId156"/>
      <p:italic r:id="rId157"/>
      <p:boldItalic r:id="rId1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347" userDrawn="1">
          <p15:clr>
            <a:srgbClr val="A4A3A4"/>
          </p15:clr>
        </p15:guide>
        <p15:guide id="4" orient="horz" pos="459" userDrawn="1">
          <p15:clr>
            <a:srgbClr val="A4A3A4"/>
          </p15:clr>
        </p15:guide>
        <p15:guide id="5" pos="7355" userDrawn="1">
          <p15:clr>
            <a:srgbClr val="A4A3A4"/>
          </p15:clr>
        </p15:guide>
        <p15:guide id="6" orient="horz" pos="618" userDrawn="1">
          <p15:clr>
            <a:srgbClr val="A4A3A4"/>
          </p15:clr>
        </p15:guide>
        <p15:guide id="7" orient="horz" pos="40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64" autoAdjust="0"/>
    <p:restoredTop sz="68655" autoAdjust="0"/>
  </p:normalViewPr>
  <p:slideViewPr>
    <p:cSldViewPr snapToGrid="0" snapToObjects="1">
      <p:cViewPr varScale="1">
        <p:scale>
          <a:sx n="87" d="100"/>
          <a:sy n="87" d="100"/>
        </p:scale>
        <p:origin x="240" y="84"/>
      </p:cViewPr>
      <p:guideLst>
        <p:guide orient="horz" pos="2137"/>
        <p:guide pos="3840"/>
        <p:guide pos="347"/>
        <p:guide orient="horz" pos="459"/>
        <p:guide pos="7355"/>
        <p:guide orient="horz" pos="618"/>
        <p:guide orient="horz" pos="4020"/>
      </p:guideLst>
    </p:cSldViewPr>
  </p:slideViewPr>
  <p:outlineViewPr>
    <p:cViewPr>
      <p:scale>
        <a:sx n="33" d="100"/>
        <a:sy n="33" d="100"/>
      </p:scale>
      <p:origin x="0" y="-74226"/>
    </p:cViewPr>
  </p:outlineViewPr>
  <p:notesTextViewPr>
    <p:cViewPr>
      <p:scale>
        <a:sx n="3" d="2"/>
        <a:sy n="3" d="2"/>
      </p:scale>
      <p:origin x="0" y="0"/>
    </p:cViewPr>
  </p:notesTextViewPr>
  <p:sorterViewPr>
    <p:cViewPr>
      <p:scale>
        <a:sx n="100" d="100"/>
        <a:sy n="100" d="100"/>
      </p:scale>
      <p:origin x="0" y="-62094"/>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commentAuthors" Target="commentAuthor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3.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4.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notesMaster" Target="notesMasters/notesMaster1.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font" Target="fonts/font5.fntdata"/><Relationship Id="rId156" Type="http://schemas.openxmlformats.org/officeDocument/2006/relationships/font" Target="fonts/font10.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1.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7.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8.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dirty="0"/>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an7.org/linux/man-pages/man3/pthread_atfork.3.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1) </a:t>
            </a:r>
            <a:r>
              <a:rPr lang="en-US" noProof="0" dirty="0" err="1"/>
              <a:t>MathType</a:t>
            </a:r>
            <a:r>
              <a:rPr lang="en-US" noProof="0" dirty="0"/>
              <a:t> Plugin</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3) NVDA Reader (free versions available)</a:t>
            </a:r>
          </a:p>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66488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661625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935994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It is labeled Original tree. The tree starts at Adding a node. A has two possibilities B and E. B has two possibilities C and D. Part (b): It is labeled initialize node X and connect E to X. Any readers in A and E are not affected. The tree is the same as in part (a). Only node X is added at the top of node E in a dashed square box and a dashed downward arrow connected to node E. Part (c): It is labeled When X is completely initialized, connect X to A. Readers currently in E will have read the old version, while readers in A will pick up the new version of the tree. In this part, the tree is the same as in part (b). Only, node A is connected to node X and node X is connected to node E. Also, node X is in a normal squared box, not a dashed line box.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87293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Part (d): It is labeled as Decouple B from A. Note that there may still be readers in B. All readers in B will see the old version of the tree, while all readers currently in A will see the new version. The tree is the same as in part (c). Only, there is a bidirectional arrow from node C to node X. Part (e): It is labeled as Wait until we are sure that all readers have left B and C. These nodes cannot be accessed anymore. The tree is the same as in part (d). Only, node B is now in a dashed box with dashed connected arrows. Part (f): It is labeled as Now we can safely remove B and D. Now, finally in a tree, A has two possibilities C and X. X has one possibility 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90955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426122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There are four horizontal rectangular blocks connected with each other where the first and last are not connected. The first block is labeled Long C P U burst. The third block is the smallest. Part (b): There are eleven rectangular blocks of different sizes. The Time is denoted by a forward arrow at the bottom. The fourth block with an arrow on top is labeled Short C P U burst. There is a bidirectional arrow between the tenth and eleventh blocks labeled Waiting for I/O points between a third and fourth block of part (a).</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883641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arrows are labeled as follows. 1, from running to blocked. 2, from running to ready. 3, from ready to running. 4, from blocked to ready.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61671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55361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Image from: https://c4.wallpaperflare.com/wallpaper/1001/284/24/server-room-tiles-lights-wallpaper-preview.jpg</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774483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67275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A horizontal rectangular block has four partitions labeled A, B, C, and D from left to right. All four partitions are marked with values 8, 4, 4, and 4 from left to right. Part (b): A horizontal rectangular block has four partitions labeled B, C, D, and A from left to right. All four partitions are marked with values 4, 4, 4, and 8 from left to right.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3010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Transitions between the three states are as shown. There are three oval-shaped blocks labeled Running, Blocked, and Ready. The Running block is placed on top while the other two blocks are placed at the lower left and lower right. There are two downward arrows from running: an arrow labeled 1 points to Blocked and the other arrow labeled 2 points to Ready. An arrow labeled 3 from Ready points to Running block. An arrow labeled 4 from Blocked points to Ready. The description of arrows is mentioned on the right side of the diagram: 1. Process blocks for input. 2. Scheduler picks another process. 3. Scheduler picks this process. 4. Input becomes available.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825246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A horizontal rectangular block has four partitions labeled A, B, C, and D from left to right. All four partitions are marked with values 8, 4, 4, and 4 from left to right. Part (b): A horizontal rectangular block has four partitions labeled B, C, D, and A from left to right. All four partitions are marked with values 4, 4, 4, and 8 from left to right.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59208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Image from: https://i1.wp.com/www.clipset.net/wp-content/uploads/2009/01/1984-apple-macintosh.jpg?resize=450%2C234</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981242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Part (a): Five square blocks are connected with each other horizontally where the first and last blocks are not connected. The five blocks are labeled B, F, D, G, and A from left to right. The B block is labeled Current process and the F block is labeled Next process. Part (b): Five square blocks are connected with each other horizontally where the first and last blocks are not connected. The five blocks are labeled F, D, G, A, and B from left to right. The F block is labeled Current process.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0968285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A vertical rectangular block is labeled Queue Headers and has four partitions from top to bottom labeled Priority 4, Priority 3, Priority 2, and Priority 1. There are Runnable processes connected with each partition. Priority 4 has three horizontal blocks connected with Highest Priority. Priority 3 has four horizontal blocks connected. Priority 2 has one horizontal block connected. Priority 1 has no block connected and is labeled with Lowest Priority.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085119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452483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counterpart to S J F for interactive processes</a:t>
            </a:r>
          </a:p>
          <a:p>
            <a:pPr marL="0" lvl="0" indent="0" algn="l" rtl="0">
              <a:spcBef>
                <a:spcPts val="0"/>
              </a:spcBef>
              <a:spcAft>
                <a:spcPts val="0"/>
              </a:spcAft>
              <a:buNone/>
            </a:pPr>
            <a:r>
              <a:rPr lang="en-US" noProof="0" dirty="0"/>
              <a:t>a=1/2 → add new T to old estimate and shift right</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Long Description:</a:t>
            </a:r>
          </a:p>
          <a:p>
            <a:pPr marL="0" lvl="0" indent="0" algn="l" rtl="0">
              <a:spcBef>
                <a:spcPts val="0"/>
              </a:spcBef>
              <a:spcAft>
                <a:spcPts val="0"/>
              </a:spcAft>
              <a:buNone/>
            </a:pPr>
            <a:r>
              <a:rPr lang="en-US" noProof="0" dirty="0"/>
              <a:t>T subscript k plus 1 equals a times T subscript k plus 1 plus open parenthesis 1 minus a close parenthesis times T subscript 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57904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798225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Image 1 from: http://3.bp.blogspot.com/-NGf3lFSPR3Y/UitdAdHIoUI/AAAAAAAABZs/oHsrdYu0Zfo/s1600/braking.jpg</a:t>
            </a:r>
          </a:p>
          <a:p>
            <a:pPr marL="0" lvl="0" indent="0" algn="l" rtl="0">
              <a:spcBef>
                <a:spcPts val="0"/>
              </a:spcBef>
              <a:spcAft>
                <a:spcPts val="0"/>
              </a:spcAft>
              <a:buNone/>
            </a:pPr>
            <a:r>
              <a:rPr lang="en-US" noProof="0" dirty="0"/>
              <a:t>Image 2 from: https://www.universetoday.com/wp-content/uploads/2010/01/149769main_CaLV_launch_full.jpg</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82238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705394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20986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There is a rectangular block labeled Processes with five vertical partitions and one horizontal partition. The first vertical partition is labeled 0, the second is labeled 1, the third is labeled so on depicted by three dots, the fourth is labeled n minus 2 and the fifth is labeled n minus 1. The horizontal partition is labeled Scheduler.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112488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09790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232472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a:t>
            </a:r>
          </a:p>
          <a:p>
            <a:pPr marL="0" lvl="0" indent="0" algn="l" rtl="0">
              <a:spcBef>
                <a:spcPts val="0"/>
              </a:spcBef>
              <a:spcAft>
                <a:spcPts val="0"/>
              </a:spcAft>
              <a:buNone/>
            </a:pPr>
            <a:r>
              <a:rPr lang="en-US" dirty="0"/>
              <a:t>Part (a): A horizontal rectangular block has four partitions labeled A, B, C, and D from left to right. All four partitions are marked with values 8, 4, 4, and 4 from left to right. Part (b): A horizontal rectangular block has four partitions labeled B, C, D, and A from left to right. All four partitions are marked with values 4, 4, 4, and 8 from left to right.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450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289731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Long Description 1:</a:t>
            </a:r>
          </a:p>
          <a:p>
            <a:pPr marL="0" lvl="0" indent="0" algn="l" rtl="0">
              <a:spcBef>
                <a:spcPts val="0"/>
              </a:spcBef>
              <a:spcAft>
                <a:spcPts val="0"/>
              </a:spcAft>
              <a:buNone/>
            </a:pPr>
            <a:r>
              <a:rPr lang="en-US" dirty="0"/>
              <a:t>Part (a): Five square blocks are connected with each other horizontally where the first and last blocks are not connected. The five blocks are labeled B, F, D, G, and A from left to right. The B block is labeled Current process and the F block is labeled Next process.</a:t>
            </a:r>
          </a:p>
          <a:p>
            <a:pPr marL="0" lvl="0" indent="0" algn="l" rtl="0">
              <a:spcBef>
                <a:spcPts val="0"/>
              </a:spcBef>
              <a:spcAft>
                <a:spcPts val="0"/>
              </a:spcAft>
              <a:buNone/>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Long Description 2:</a:t>
            </a:r>
          </a:p>
          <a:p>
            <a:pPr marL="0" lvl="0" indent="0" algn="l" rtl="0">
              <a:spcBef>
                <a:spcPts val="0"/>
              </a:spcBef>
              <a:spcAft>
                <a:spcPts val="0"/>
              </a:spcAft>
              <a:buNone/>
            </a:pPr>
            <a:r>
              <a:rPr lang="en-US" dirty="0"/>
              <a:t>Part (b): Five square blocks are connected with each other horizontally where the first and last blocks are not connected. The five blocks are labeled F, D, G, A, and B from left to right. The F block is labeled Current process.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400245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Long Description:</a:t>
            </a:r>
          </a:p>
          <a:p>
            <a:pPr marL="0" lvl="0" indent="0" algn="l" rtl="0">
              <a:spcBef>
                <a:spcPts val="0"/>
              </a:spcBef>
              <a:spcAft>
                <a:spcPts val="0"/>
              </a:spcAft>
              <a:buNone/>
            </a:pPr>
            <a:r>
              <a:rPr lang="en-US" noProof="0" dirty="0"/>
              <a:t>A vertical rectangular block is labeled Queue Headers and has four partitions from top to bottom labeled Priority 4, Priority 3, Priority 2, and Priority 1. There are Runnable processes connected with each partition. Priority 4 has three horizontal blocks connected with Highest Priority. Priority 3 has four horizontal blocks connected. Priority 2 has one horizontal block connected. Priority 1 has no block connected and is labeled with Lowest Priority.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170926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554895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Part (a): A rectangular block has two horizontal partitions. The top first partition has two circles labeled Process "A" and Process B. The second partition is labeled 1. Kernel picks a process and a backward arrow points to Process "A". The Process "A" circle has three vertical wavy lines labeled 1, 2, and 3 and is categorized as Order in which threads run. A rectangular block in the circle has a backward arrow that points to thread 1 and is labeled 2. The run-time system picks a thread and one very small square with one partition in a rectangle. Similarly, the Process B circle has three vertical wavy lines, a rectangular block in the circle, and one very small square with one partition in a rectangle. There are some possibilities mentioned at the bottom of the block labeled Possible: A1, A2, A3, A1, A2, A3. Not Possible: A1, B1, A2, B2, A3, B3.</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407460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Part (b): There is a rectangular block with two horizontal partitions. The top first partition has two circles labeled Process "A" and Process B. The second partition is labeled 1. Kernel picks a process and a backward arrow points to Process "A". Also, there is a rectangular block with multiple horizontal lines in the second partition. The Process "A" circle has four vertical wavy lines in which the first and third lines are labeled 1 and 3. Similarly, the Process B circle has three vertical wavy lines in which the first line is labeled 2. There are some possibilities mentioned at the bottom of the block labeled Possible: A1, A2, A3, A1, A2, A3. Not Possible: A1, B1, A2, B2, A3, B3.</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538080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33923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1424527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F9CAA192-07C2-4912-B6C5-CA306F17FBDD}"/>
              </a:ext>
            </a:extLst>
          </p:cNvPr>
          <p:cNvSpPr>
            <a:spLocks noGrp="1" noRot="1" noChangeAspect="1" noTextEdit="1"/>
          </p:cNvSpPr>
          <p:nvPr>
            <p:ph type="sldImg"/>
          </p:nvPr>
        </p:nvSpPr>
        <p:spPr>
          <a:xfrm>
            <a:off x="381000" y="685800"/>
            <a:ext cx="6096000" cy="3429000"/>
          </a:xfrm>
          <a:ln>
            <a:headEnd/>
            <a:tailEnd/>
          </a:ln>
        </p:spPr>
      </p:sp>
      <p:sp>
        <p:nvSpPr>
          <p:cNvPr id="48131" name="Notes Placeholder 2">
            <a:extLst>
              <a:ext uri="{FF2B5EF4-FFF2-40B4-BE49-F238E27FC236}">
                <a16:creationId xmlns:a16="http://schemas.microsoft.com/office/drawing/2014/main" id="{D9D7DF65-6D37-4A7E-9EC7-2261A13D3C4B}"/>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noProof="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8132" name="Slide Number Placeholder 3">
            <a:extLst>
              <a:ext uri="{FF2B5EF4-FFF2-40B4-BE49-F238E27FC236}">
                <a16:creationId xmlns:a16="http://schemas.microsoft.com/office/drawing/2014/main" id="{2998DBAB-D818-4DFB-A086-C98B5573E01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2E8CF15-2268-4E7C-A993-40BF9E4643D2}" type="slidenum">
              <a:rPr lang="en-US" altLang="en-US" sz="1200" smtClean="0"/>
              <a:pPr/>
              <a:t>142</a:t>
            </a:fld>
            <a:endParaRPr lang="en-US" altLang="en-US" sz="1200"/>
          </a:p>
        </p:txBody>
      </p:sp>
    </p:spTree>
    <p:extLst>
      <p:ext uri="{BB962C8B-B14F-4D97-AF65-F5344CB8AC3E}">
        <p14:creationId xmlns:p14="http://schemas.microsoft.com/office/powerpoint/2010/main" val="514525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87785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79635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horizontal axis is labeled Degree of multiprogramming and ranges from 0 to 10 in increments of 1 unit. The vertical axis is labeled C P U utilization (in percent) and ranges from 0 to 100 in increments of 20 units. Three different curves are shown here. The first curve labeled 20 percent I/O wait starts at (0, 0), rises toward the upper right, is concave downward, then rises linearly to the point (1, 80), bends, moves horizontally and ends at (10, 100). The second curve labeled 50 percent I/O wait, starts at (0, 0), rises upward to the right, is concave downward, then merges with the first curve at the point (6, 100) and ends at (10, 100). Several points are marked on this line as follows: (1, 50), (2, 70), (3, 85), (5, 95), and (8, 100). The third curve labeled 80 percent I/O wait starts at (0, 0), rises toward the upper right, is concave upward, and ends at (10, 100). The curve passes through the following points: (1, 20), (2, 40), (3, 50), (5, 70), (6, 75), (7, 80), and (8, 95).</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50920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lines from top to bottom are as follows.</a:t>
            </a:r>
          </a:p>
          <a:p>
            <a:r>
              <a:rPr lang="en-US" noProof="0" dirty="0"/>
              <a:t>void signal handler left parenthesis int signum right parenthesis left brace</a:t>
            </a:r>
          </a:p>
          <a:p>
            <a:r>
              <a:rPr lang="en-US" noProof="0" dirty="0"/>
              <a:t>print f left parenthesis double quotation interrupt signal and d received backward slash n double quotation comma signum right parenthesis semicolon</a:t>
            </a:r>
          </a:p>
          <a:p>
            <a:r>
              <a:rPr lang="en-US" noProof="0" dirty="0"/>
              <a:t>double forward slash cleanup and terminate program</a:t>
            </a:r>
          </a:p>
          <a:p>
            <a:r>
              <a:rPr lang="en-US" noProof="0" dirty="0"/>
              <a:t>exit left parenthesis signum right parenthesis semi colon</a:t>
            </a:r>
          </a:p>
          <a:p>
            <a:r>
              <a:rPr lang="en-US" noProof="0" dirty="0"/>
              <a:t>right brace</a:t>
            </a:r>
          </a:p>
          <a:p>
            <a:r>
              <a:rPr lang="en-US" noProof="0" dirty="0"/>
              <a:t>int main left parenthesis right parenthesis left brace</a:t>
            </a:r>
          </a:p>
          <a:p>
            <a:r>
              <a:rPr lang="en-US" noProof="0" dirty="0"/>
              <a:t>double forward slash register signal S I G I N T and signal handler</a:t>
            </a:r>
          </a:p>
          <a:p>
            <a:r>
              <a:rPr lang="en-US" noProof="0" dirty="0"/>
              <a:t>signal left parenthesis S I G I N T comma signal handler right parenthesis semicolon</a:t>
            </a:r>
          </a:p>
          <a:p>
            <a:r>
              <a:rPr lang="en-US" noProof="0" dirty="0"/>
              <a:t>while left parenthesis 1 right parenthesis left brace</a:t>
            </a:r>
          </a:p>
          <a:p>
            <a:r>
              <a:rPr lang="en-US" noProof="0" dirty="0"/>
              <a:t>print f left parenthesis double quotation going to sleep four dots backward slash n double quotation right parenthesis semicolon </a:t>
            </a:r>
            <a:r>
              <a:rPr lang="en-US" noProof="0" dirty="0" err="1"/>
              <a:t>semicolon</a:t>
            </a:r>
            <a:endParaRPr lang="en-US" noProof="0" dirty="0"/>
          </a:p>
          <a:p>
            <a:r>
              <a:rPr lang="en-US" noProof="0" dirty="0"/>
              <a:t>sleep left parenthesis 1 right parenthesis semicolon</a:t>
            </a:r>
          </a:p>
          <a:p>
            <a:r>
              <a:rPr lang="en-US" noProof="0" dirty="0"/>
              <a:t>right brace</a:t>
            </a:r>
          </a:p>
          <a:p>
            <a:r>
              <a:rPr lang="en-US" noProof="0" dirty="0"/>
              <a:t>return 0 semicolon</a:t>
            </a:r>
          </a:p>
          <a:p>
            <a:r>
              <a:rPr lang="en-US" noProof="0" dirty="0"/>
              <a:t>right brace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30770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cs typeface="Arial" panose="020B0604020202020204" pitchFamily="34" charset="0"/>
              </a:rPr>
              <a:t>Long Description:</a:t>
            </a:r>
          </a:p>
          <a:p>
            <a:pPr>
              <a:lnSpc>
                <a:spcPct val="107000"/>
              </a:lnSpc>
              <a:spcAft>
                <a:spcPts val="800"/>
              </a:spcAft>
            </a:pPr>
            <a:r>
              <a:rPr lang="en-US" sz="1200" dirty="0">
                <a:effectLst/>
                <a:latin typeface="Arial" panose="020B0604020202020204" pitchFamily="34" charset="0"/>
                <a:ea typeface="Calibri" panose="020F0502020204030204" pitchFamily="34" charset="0"/>
                <a:cs typeface="Arial" panose="020B0604020202020204" pitchFamily="34" charset="0"/>
              </a:rPr>
              <a:t>The image consists of a square block in the center with two horizontal partitions. A circle with three wavy lines is in the first partition and the second partition is labeled kernel. There is a keyboard on the left connected with the first wavy line in the circle and a cylindrical disk on the right connected with the third wavy line of a circle. Six pages of a book are shown on the top of the square and are connected with the center wavy line of a circle. </a:t>
            </a:r>
            <a:r>
              <a:rPr lang="en-US" sz="1200" dirty="0">
                <a:effectLst/>
                <a:highlight>
                  <a:srgbClr val="FFFF00"/>
                </a:highlight>
                <a:latin typeface="Arial" panose="020B0604020202020204" pitchFamily="34" charset="0"/>
                <a:ea typeface="Calibri" panose="020F0502020204030204" pitchFamily="34" charset="0"/>
                <a:cs typeface="Arial" panose="020B0604020202020204" pitchFamily="34" charset="0"/>
              </a:rPr>
              <a:t>The pages of the book are about a nation's liberty, dedication, devotion, and freedom and the idea government of the people, by the people, and for the people.</a:t>
            </a:r>
            <a:endParaRPr lang="en-US" sz="1200"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08230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is a rectangular block with two horizontal partitions. The first partition has a circle labeled Web server process with three wavy lines placed on a small rectangular block labeled Web page cache. There is a fourth wavy line in the upper left region of the circle labeled Dispatcher thread and an outside Network connection also points to it with a forward arrow. There are three downward arrows from this fourth wavy line that points to three wavy lines in a circle. The third wavy line in a circle is labeled worker thread. The second partition is labeled Kernel. The first partition is categorized as User-space and the second partition is categorized as Kernel space.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82531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64775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4 line of code for figure a are as follows.</a:t>
            </a:r>
          </a:p>
          <a:p>
            <a:r>
              <a:rPr lang="en-US" noProof="0" dirty="0"/>
              <a:t>while open parenthesis TRUE close parenthesis open curly bracket </a:t>
            </a:r>
          </a:p>
          <a:p>
            <a:r>
              <a:rPr lang="en-US" noProof="0" dirty="0"/>
              <a:t>get under score next under score request open parenthesis ampersand </a:t>
            </a:r>
            <a:r>
              <a:rPr lang="en-US" noProof="0" dirty="0" err="1"/>
              <a:t>buf</a:t>
            </a:r>
            <a:r>
              <a:rPr lang="en-US" noProof="0" dirty="0"/>
              <a:t> close parenthesis semi colon </a:t>
            </a:r>
          </a:p>
          <a:p>
            <a:r>
              <a:rPr lang="en-US" noProof="0" dirty="0"/>
              <a:t>handoff under score work open parenthesis ampersand </a:t>
            </a:r>
            <a:r>
              <a:rPr lang="en-US" noProof="0" dirty="0" err="1"/>
              <a:t>buf</a:t>
            </a:r>
            <a:r>
              <a:rPr lang="en-US" noProof="0" dirty="0"/>
              <a:t> close parenthesis semi colon </a:t>
            </a:r>
          </a:p>
          <a:p>
            <a:r>
              <a:rPr lang="en-US" noProof="0" dirty="0"/>
              <a:t>close curly bracket </a:t>
            </a:r>
          </a:p>
          <a:p>
            <a:r>
              <a:rPr lang="en-US" noProof="0" dirty="0"/>
              <a:t> </a:t>
            </a:r>
          </a:p>
          <a:p>
            <a:r>
              <a:rPr lang="en-US" noProof="0" dirty="0"/>
              <a:t>The 7 lines of code for figure open parenthesis b close parenthesis are as follow </a:t>
            </a:r>
          </a:p>
          <a:p>
            <a:r>
              <a:rPr lang="en-US" noProof="0" dirty="0"/>
              <a:t>while open parenthesis TRUE close parenthesis open curly bracket </a:t>
            </a:r>
          </a:p>
          <a:p>
            <a:r>
              <a:rPr lang="en-US" noProof="0" dirty="0"/>
              <a:t>wait under score for under score work open parenthesis &amp;</a:t>
            </a:r>
            <a:r>
              <a:rPr lang="en-US" noProof="0" dirty="0" err="1"/>
              <a:t>buf</a:t>
            </a:r>
            <a:r>
              <a:rPr lang="en-US" noProof="0" dirty="0"/>
              <a:t> close parenthesis </a:t>
            </a:r>
          </a:p>
          <a:p>
            <a:r>
              <a:rPr lang="en-US" noProof="0" dirty="0"/>
              <a:t>look under score for under score page under score in under score cache open parenthesis ampersand </a:t>
            </a:r>
            <a:r>
              <a:rPr lang="en-US" noProof="0" dirty="0" err="1"/>
              <a:t>buf</a:t>
            </a:r>
            <a:r>
              <a:rPr lang="en-US" noProof="0" dirty="0"/>
              <a:t> coma ampersand page close parenthesis semi colon </a:t>
            </a:r>
          </a:p>
          <a:p>
            <a:r>
              <a:rPr lang="en-US" noProof="0" dirty="0"/>
              <a:t>if open parenthesis page under score not under score in under score cache open parenthesis ampersand page close parenthesis close parenthesis </a:t>
            </a:r>
          </a:p>
          <a:p>
            <a:r>
              <a:rPr lang="en-US" noProof="0" dirty="0"/>
              <a:t>read under score page under score from under score disk open parenthesis ampersand </a:t>
            </a:r>
            <a:r>
              <a:rPr lang="en-US" noProof="0" dirty="0" err="1"/>
              <a:t>buf</a:t>
            </a:r>
            <a:r>
              <a:rPr lang="en-US" noProof="0" dirty="0"/>
              <a:t> coma ampersand page close parenthesis semi colon </a:t>
            </a:r>
          </a:p>
          <a:p>
            <a:r>
              <a:rPr lang="en-US" noProof="0" dirty="0"/>
              <a:t>return under score page open parenthesis ampersand page close parenthesis semi colon </a:t>
            </a:r>
          </a:p>
          <a:p>
            <a:r>
              <a:rPr lang="en-US" noProof="0" dirty="0"/>
              <a:t>close curly bracket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43001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62635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block is labeled as a kernel and the circle inside is labeled the kernel threads. Each circle has lines inside them. The circle on top is labeled process, the lines inside are labeled the thread, and the arrows pointing to the thread are labeled program counter.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78822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Part (a): There is a rectangular block with two horizontal partitions. The top first partition has three circles labeled Process 1, Process 2, and Process 3 with one wavy line in each circle labeled Thread. The second partition is labeled Kernel. The first partition is categorized as User-space and the second partition is categorized as kernel space. Part (b): There is a rectangular block with two horizontal partitions. The top first partition has a circle labeled Process with three wavy lines, each labeled Thread. The second partition is labeled Kernel.</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7038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4014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There is a rectangular block with two horizontal partitions. The top first partition has a circle labeled Process with three wavy lines labeled Thread 1, Thread 2, and Thread 3, inside the circle. There are three vertical rectangular blocks with three horizontal partitions. The first vertical rectangular block labeled Thread 1's stack and the third labeled Thread 3's stack. The second partition is labeled Kernel.</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00881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25792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dirty="0"/>
              <a:t>A: 10x “Hello World. Greetings from thread …” in arbitrary order</a:t>
            </a:r>
          </a:p>
          <a:p>
            <a:pPr marL="0" lvl="0" indent="0" algn="l" rtl="0">
              <a:spcBef>
                <a:spcPts val="0"/>
              </a:spcBef>
              <a:spcAft>
                <a:spcPts val="0"/>
              </a:spcAft>
              <a:buNone/>
            </a:pPr>
            <a:endParaRPr lang="en-US" dirty="0"/>
          </a:p>
          <a:p>
            <a:r>
              <a:rPr lang="en-US" noProof="0" dirty="0"/>
              <a:t>Long Description:</a:t>
            </a:r>
          </a:p>
          <a:p>
            <a:r>
              <a:rPr lang="en-US" noProof="0" dirty="0"/>
              <a:t>The code from top to bottom is as follows. </a:t>
            </a:r>
          </a:p>
          <a:p>
            <a:r>
              <a:rPr lang="en-US" noProof="0" dirty="0"/>
              <a:t>hashtag include left angle bracket p thread dot h right angle bracket</a:t>
            </a:r>
          </a:p>
          <a:p>
            <a:r>
              <a:rPr lang="en-US" noProof="0" dirty="0"/>
              <a:t>hashtag include left angle bracket </a:t>
            </a:r>
            <a:r>
              <a:rPr lang="en-US" noProof="0" dirty="0" err="1"/>
              <a:t>stdio</a:t>
            </a:r>
            <a:r>
              <a:rPr lang="en-US" noProof="0" dirty="0"/>
              <a:t> dot h right angle bracket</a:t>
            </a:r>
          </a:p>
          <a:p>
            <a:r>
              <a:rPr lang="en-US" noProof="0" dirty="0"/>
              <a:t>hashtag include left angle bracket </a:t>
            </a:r>
            <a:r>
              <a:rPr lang="en-US" noProof="0" dirty="0" err="1"/>
              <a:t>stdlib</a:t>
            </a:r>
            <a:r>
              <a:rPr lang="en-US" noProof="0" dirty="0"/>
              <a:t> dot h right angle bracket</a:t>
            </a:r>
          </a:p>
          <a:p>
            <a:r>
              <a:rPr lang="en-US" noProof="0" dirty="0"/>
              <a:t>hashtag define NUMBER underscore OF underscore THREADS 10</a:t>
            </a:r>
          </a:p>
          <a:p>
            <a:r>
              <a:rPr lang="en-US" noProof="0" dirty="0"/>
              <a:t>void asterisk print underscore hello underscore world left parenthesis void asterisk t </a:t>
            </a:r>
            <a:r>
              <a:rPr lang="en-US" noProof="0" dirty="0" err="1"/>
              <a:t>i</a:t>
            </a:r>
            <a:r>
              <a:rPr lang="en-US" noProof="0" dirty="0"/>
              <a:t> d right parenthesis</a:t>
            </a:r>
          </a:p>
          <a:p>
            <a:r>
              <a:rPr lang="en-US" noProof="0" dirty="0"/>
              <a:t>left brace</a:t>
            </a:r>
          </a:p>
          <a:p>
            <a:r>
              <a:rPr lang="en-US" noProof="0" dirty="0"/>
              <a:t>print f left parenthesis double quote Hello World. Greetings from thread percent d backward slash n double quote comma t </a:t>
            </a:r>
            <a:r>
              <a:rPr lang="en-US" noProof="0" dirty="0" err="1"/>
              <a:t>i</a:t>
            </a:r>
            <a:r>
              <a:rPr lang="en-US" noProof="0" dirty="0"/>
              <a:t> d right parenthesis semi colon</a:t>
            </a:r>
          </a:p>
          <a:p>
            <a:r>
              <a:rPr lang="en-US" noProof="0" dirty="0"/>
              <a:t>p thread underscore exit left parenthesis NULL right parenthesis semi colon</a:t>
            </a:r>
          </a:p>
          <a:p>
            <a:r>
              <a:rPr lang="en-US" noProof="0" dirty="0"/>
              <a:t>right brace</a:t>
            </a:r>
          </a:p>
          <a:p>
            <a:r>
              <a:rPr lang="en-US" noProof="0" dirty="0"/>
              <a:t>int main left parenthesis int </a:t>
            </a:r>
            <a:r>
              <a:rPr lang="en-US" noProof="0" dirty="0" err="1"/>
              <a:t>arg</a:t>
            </a:r>
            <a:r>
              <a:rPr lang="en-US" noProof="0" dirty="0"/>
              <a:t> c comma char asterisk </a:t>
            </a:r>
            <a:r>
              <a:rPr lang="en-US" noProof="0" dirty="0" err="1"/>
              <a:t>arg</a:t>
            </a:r>
            <a:r>
              <a:rPr lang="en-US" noProof="0" dirty="0"/>
              <a:t> v left bracket right bracket right parenthesis</a:t>
            </a:r>
          </a:p>
          <a:p>
            <a:r>
              <a:rPr lang="en-US" noProof="0" dirty="0"/>
              <a:t>left brace</a:t>
            </a:r>
          </a:p>
          <a:p>
            <a:r>
              <a:rPr lang="en-US" noProof="0" dirty="0"/>
              <a:t>p thread underscore t threads left bracket NUMBER underscore OF underscore THREADS right bracket semi colon</a:t>
            </a:r>
          </a:p>
          <a:p>
            <a:r>
              <a:rPr lang="en-US" noProof="0" dirty="0"/>
              <a:t>int status comma </a:t>
            </a:r>
            <a:r>
              <a:rPr lang="en-US" noProof="0" dirty="0" err="1"/>
              <a:t>i</a:t>
            </a:r>
            <a:r>
              <a:rPr lang="en-US" noProof="0" dirty="0"/>
              <a:t> semi colon</a:t>
            </a:r>
          </a:p>
          <a:p>
            <a:r>
              <a:rPr lang="en-US" noProof="0" dirty="0"/>
              <a:t>for left parenthesis </a:t>
            </a:r>
            <a:r>
              <a:rPr lang="en-US" noProof="0" dirty="0" err="1"/>
              <a:t>i</a:t>
            </a:r>
            <a:r>
              <a:rPr lang="en-US" noProof="0" dirty="0"/>
              <a:t> equal 0 semicolon </a:t>
            </a:r>
            <a:r>
              <a:rPr lang="en-US" noProof="0" dirty="0" err="1"/>
              <a:t>i</a:t>
            </a:r>
            <a:r>
              <a:rPr lang="en-US" noProof="0" dirty="0"/>
              <a:t> left angle bracket NUMBER underscore OF underscore THREADS semicolon </a:t>
            </a:r>
            <a:r>
              <a:rPr lang="en-US" noProof="0" dirty="0" err="1"/>
              <a:t>i</a:t>
            </a:r>
            <a:r>
              <a:rPr lang="en-US" noProof="0" dirty="0"/>
              <a:t> plus </a:t>
            </a:r>
            <a:r>
              <a:rPr lang="en-US" noProof="0" dirty="0" err="1"/>
              <a:t>plus</a:t>
            </a:r>
            <a:r>
              <a:rPr lang="en-US" noProof="0" dirty="0"/>
              <a:t> right parenthesis left brace</a:t>
            </a:r>
          </a:p>
          <a:p>
            <a:r>
              <a:rPr lang="en-US" noProof="0" dirty="0"/>
              <a:t>status equal p thread underscore create left parenthesis and thread left bracket </a:t>
            </a:r>
            <a:r>
              <a:rPr lang="en-US" noProof="0" dirty="0" err="1"/>
              <a:t>i</a:t>
            </a:r>
            <a:r>
              <a:rPr lang="en-US" noProof="0" dirty="0"/>
              <a:t> right bracket comma NULL comma print underscore hello underscore world comma left parenthesis void asterisk right parenthesis </a:t>
            </a:r>
            <a:r>
              <a:rPr lang="en-US" noProof="0" dirty="0" err="1"/>
              <a:t>i</a:t>
            </a:r>
            <a:r>
              <a:rPr lang="en-US" noProof="0" dirty="0"/>
              <a:t> right parenthesis semi colon</a:t>
            </a:r>
          </a:p>
          <a:p>
            <a:r>
              <a:rPr lang="en-US" noProof="0" dirty="0"/>
              <a:t>if left parenthesis status exclamation mark equals 0 right parenthesis left brace</a:t>
            </a:r>
          </a:p>
          <a:p>
            <a:r>
              <a:rPr lang="en-US" noProof="0" dirty="0"/>
              <a:t>exit left parenthesis negative 1 right parenthesis semi colon</a:t>
            </a:r>
          </a:p>
          <a:p>
            <a:r>
              <a:rPr lang="en-US" noProof="0" dirty="0"/>
              <a:t>right brace</a:t>
            </a:r>
          </a:p>
          <a:p>
            <a:r>
              <a:rPr lang="en-US" noProof="0" dirty="0"/>
              <a:t>right brace</a:t>
            </a:r>
          </a:p>
          <a:p>
            <a:r>
              <a:rPr lang="en-US" noProof="0" dirty="0"/>
              <a:t>return 0 semicolon</a:t>
            </a:r>
          </a:p>
          <a:p>
            <a:r>
              <a:rPr lang="en-US" noProof="0" dirty="0"/>
              <a:t>right brace</a:t>
            </a:r>
          </a:p>
          <a:p>
            <a:r>
              <a:rPr lang="en-US" noProof="0" dirty="0"/>
              <a:t>What will the output be?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6705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 image consists of two parts. Part 1: There is a rectangular block with two horizontal partitions. The first partition is categorized as User-space and the second is kernel space. The top first partition has two circles. The first circle labeled Process has three vertical wavy lines labeled Thread. There is a rectangular block labeled Run time system with another small block labeled Thread table with three partitions. The second circle is the same as the first one, except that there is an extra wavy line in the circle. The second partition is labeled Kernel and a block with two horizontal partitions labeled Process table. Part 2: It is the same as part 1 except that there are no rectangular blocks in both circles. A rectangular block labeled thread table has many partitions is at the lower right end of the kernel space.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27548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 image consists of two parts. Part 1: There is a rectangular block with two horizontal partitions. The first partition is categorized as User-space and the second is kernel space. The top first partition has two circles. The first circle labeled Process has three vertical wavy lines labeled Thread. There is a rectangular block labeled Run time system with another small block labeled Thread table with three partitions. The second circle is the same as the first one, except that there is an extra wavy line in the circle. The second partition is labeled Kernel and a block with two horizontal partitions labeled Process table. Part 2: It is the same as part 1 except that there are no rectangular blocks in both circles. A rectangular block labeled thread table has many partitions is at the lower right end of the kernel space.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8703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Part (a): A vertical rectangular block labeled One program counter has four partitions, out of which the third partition is large. The partitions from top to bottom are labeled A, B, C, and D. Partition A is labeled Process switch. Four downward arrows point to each block individually, starting from one program counter to A, A to B, B to C, and C to D.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94526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A rectangular block has two horizontal partitions. The top first partition has a circle with multiple vertical wavy lines labeled Multiple user threads on a kernel thread. The second partition is labeled Kernel and two vertical wavy lines labeled kernel thread from the circle in the first partition enter the second partition. The first partition is categorized as User-space and the second partition is categorized as kernel space.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2874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There are two vertical wavy lines labeled Thread 1 and thread 2. The vertical direction depicts time. Thread 1 is split into two parts and one of the parts is labeled Access (</a:t>
            </a:r>
            <a:r>
              <a:rPr lang="en-US" noProof="0" dirty="0" err="1"/>
              <a:t>Errno</a:t>
            </a:r>
            <a:r>
              <a:rPr lang="en-US" noProof="0" dirty="0"/>
              <a:t> set). Thread 1 then travels toward the right for a while, bends down with a downward arrow labeled Open (</a:t>
            </a:r>
            <a:r>
              <a:rPr lang="en-US" noProof="0" dirty="0" err="1"/>
              <a:t>Errno</a:t>
            </a:r>
            <a:r>
              <a:rPr lang="en-US" noProof="0" dirty="0"/>
              <a:t> overwritten). Then thread 2 travels toward the left for a while, bends down with a downward wavy arrow labeled </a:t>
            </a:r>
            <a:r>
              <a:rPr lang="en-US" noProof="0" dirty="0" err="1"/>
              <a:t>Errno</a:t>
            </a:r>
            <a:r>
              <a:rPr lang="en-US" noProof="0" dirty="0"/>
              <a:t> Inspected.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04626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A rectangular block has six partitions from top to bottom labeled Thread 1's code, Thread 2's code, Thread 1's stack, Thread 2's stack, Thread 1's </a:t>
            </a:r>
            <a:r>
              <a:rPr lang="en-US" noProof="0" dirty="0" err="1"/>
              <a:t>globals</a:t>
            </a:r>
            <a:r>
              <a:rPr lang="en-US" noProof="0" dirty="0"/>
              <a:t>, and Thread 2's </a:t>
            </a:r>
            <a:r>
              <a:rPr lang="en-US" noProof="0" dirty="0" err="1"/>
              <a:t>globals</a:t>
            </a:r>
            <a:r>
              <a:rPr lang="en-US" noProof="0" dirty="0"/>
              <a:t>. A circular arrow from Thread 1's stack points to Thread 1's </a:t>
            </a:r>
            <a:r>
              <a:rPr lang="en-US" noProof="0" dirty="0" err="1"/>
              <a:t>globals</a:t>
            </a:r>
            <a:r>
              <a:rPr lang="en-US" noProof="0" dirty="0"/>
              <a:t>. Another circular arrow from Thread 2's stack points to Thread 2's </a:t>
            </a:r>
            <a:r>
              <a:rPr lang="en-US" noProof="0" dirty="0" err="1"/>
              <a:t>globals</a:t>
            </a:r>
            <a:r>
              <a:rPr lang="en-US" noProof="0" dirty="0"/>
              <a: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55867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rgbClr val="181818"/>
              </a:buClr>
              <a:buSzPts val="1200"/>
              <a:buFont typeface="Courier New"/>
              <a:buNone/>
            </a:pPr>
            <a:r>
              <a:rPr lang="en-US" sz="1200" noProof="0" dirty="0">
                <a:solidFill>
                  <a:srgbClr val="181818"/>
                </a:solidFill>
                <a:latin typeface="Arial" panose="020B0604020202020204" pitchFamily="34" charset="0"/>
                <a:ea typeface="Courier New"/>
                <a:cs typeface="Arial" panose="020B0604020202020204" pitchFamily="34" charset="0"/>
                <a:sym typeface="Courier New"/>
              </a:rPr>
              <a:t>Pthreads on Linux: The child process is created with a single thread—the one that called </a:t>
            </a:r>
            <a:r>
              <a:rPr lang="en-US" sz="1200" b="1" noProof="0" dirty="0">
                <a:solidFill>
                  <a:srgbClr val="502000"/>
                </a:solidFill>
                <a:latin typeface="Arial" panose="020B0604020202020204" pitchFamily="34" charset="0"/>
                <a:ea typeface="Courier New"/>
                <a:cs typeface="Arial" panose="020B0604020202020204" pitchFamily="34" charset="0"/>
                <a:sym typeface="Courier New"/>
              </a:rPr>
              <a:t>fork</a:t>
            </a:r>
            <a:r>
              <a:rPr lang="en-US" sz="1200" noProof="0" dirty="0">
                <a:solidFill>
                  <a:srgbClr val="181818"/>
                </a:solidFill>
                <a:latin typeface="Arial" panose="020B0604020202020204" pitchFamily="34" charset="0"/>
                <a:ea typeface="Courier New"/>
                <a:cs typeface="Arial" panose="020B0604020202020204" pitchFamily="34" charset="0"/>
                <a:sym typeface="Courier New"/>
              </a:rPr>
              <a:t>(). </a:t>
            </a:r>
            <a:r>
              <a:rPr lang="en-US" sz="1200" b="0" i="0" noProof="0" dirty="0">
                <a:solidFill>
                  <a:srgbClr val="232629"/>
                </a:solidFill>
                <a:latin typeface="Arial" panose="020B0604020202020204" pitchFamily="34" charset="0"/>
                <a:ea typeface="Arial"/>
                <a:cs typeface="Arial" panose="020B0604020202020204" pitchFamily="34" charset="0"/>
                <a:sym typeface="Arial"/>
              </a:rPr>
              <a:t>Thus: o</a:t>
            </a:r>
            <a:r>
              <a:rPr lang="en-US" b="0" i="0" noProof="0" dirty="0">
                <a:solidFill>
                  <a:srgbClr val="232629"/>
                </a:solidFill>
                <a:latin typeface="Arial" panose="020B0604020202020204" pitchFamily="34" charset="0"/>
                <a:ea typeface="Arial"/>
                <a:cs typeface="Arial" panose="020B0604020202020204" pitchFamily="34" charset="0"/>
                <a:sym typeface="Arial"/>
              </a:rPr>
              <a:t>nly the calling thread is replicated, not other threads. On other operating systems (e.g. Solaris) you can choose what fork does depending on what library you link to)</a:t>
            </a:r>
            <a:endParaRPr lang="en-US" noProof="0" dirty="0">
              <a:latin typeface="Arial" panose="020B0604020202020204" pitchFamily="34" charset="0"/>
              <a:cs typeface="Arial" panose="020B0604020202020204" pitchFamily="34" charset="0"/>
            </a:endParaRPr>
          </a:p>
          <a:p>
            <a:pPr marL="0" lvl="0" indent="0" algn="l" rtl="0">
              <a:spcBef>
                <a:spcPts val="0"/>
              </a:spcBef>
              <a:spcAft>
                <a:spcPts val="0"/>
              </a:spcAft>
              <a:buClr>
                <a:schemeClr val="dk1"/>
              </a:buClr>
              <a:buSzPts val="1200"/>
              <a:buFont typeface="Calibri"/>
              <a:buNone/>
            </a:pPr>
            <a:endParaRPr lang="en-US" sz="1200" noProof="0" dirty="0">
              <a:solidFill>
                <a:srgbClr val="181818"/>
              </a:solidFill>
              <a:latin typeface="Arial" panose="020B0604020202020204" pitchFamily="34" charset="0"/>
              <a:ea typeface="Courier New"/>
              <a:cs typeface="Arial" panose="020B0604020202020204" pitchFamily="34" charset="0"/>
              <a:sym typeface="Courier New"/>
            </a:endParaRPr>
          </a:p>
          <a:p>
            <a:pPr marL="0" lvl="0" indent="0" algn="l" rtl="0">
              <a:spcBef>
                <a:spcPts val="0"/>
              </a:spcBef>
              <a:spcAft>
                <a:spcPts val="0"/>
              </a:spcAft>
              <a:buClr>
                <a:srgbClr val="181818"/>
              </a:buClr>
              <a:buSzPts val="1200"/>
              <a:buFont typeface="Courier New"/>
              <a:buNone/>
            </a:pPr>
            <a:r>
              <a:rPr lang="en-US" sz="1200" noProof="0" dirty="0">
                <a:solidFill>
                  <a:srgbClr val="181818"/>
                </a:solidFill>
                <a:latin typeface="Arial" panose="020B0604020202020204" pitchFamily="34" charset="0"/>
                <a:ea typeface="Courier New"/>
                <a:cs typeface="Arial" panose="020B0604020202020204" pitchFamily="34" charset="0"/>
                <a:sym typeface="Courier New"/>
              </a:rPr>
              <a:t>The entire virtual address space of the parent is replicated in the child, including the states of mutexes, condition variables, and other </a:t>
            </a:r>
            <a:r>
              <a:rPr lang="en-US" sz="1200" noProof="0" dirty="0" err="1">
                <a:solidFill>
                  <a:srgbClr val="181818"/>
                </a:solidFill>
                <a:latin typeface="Arial" panose="020B0604020202020204" pitchFamily="34" charset="0"/>
                <a:ea typeface="Courier New"/>
                <a:cs typeface="Arial" panose="020B0604020202020204" pitchFamily="34" charset="0"/>
                <a:sym typeface="Courier New"/>
              </a:rPr>
              <a:t>pthreads</a:t>
            </a:r>
            <a:r>
              <a:rPr lang="en-US" sz="1200" noProof="0" dirty="0">
                <a:solidFill>
                  <a:srgbClr val="181818"/>
                </a:solidFill>
                <a:latin typeface="Arial" panose="020B0604020202020204" pitchFamily="34" charset="0"/>
                <a:ea typeface="Courier New"/>
                <a:cs typeface="Arial" panose="020B0604020202020204" pitchFamily="34" charset="0"/>
                <a:sym typeface="Courier New"/>
              </a:rPr>
              <a:t> objects; the use of</a:t>
            </a:r>
            <a:endParaRPr lang="en-US" noProof="0" dirty="0">
              <a:latin typeface="Arial" panose="020B0604020202020204" pitchFamily="34" charset="0"/>
              <a:cs typeface="Arial" panose="020B0604020202020204" pitchFamily="34" charset="0"/>
            </a:endParaRPr>
          </a:p>
          <a:p>
            <a:pPr marL="0" lvl="0" indent="0" algn="l" rtl="0">
              <a:spcBef>
                <a:spcPts val="0"/>
              </a:spcBef>
              <a:spcAft>
                <a:spcPts val="0"/>
              </a:spcAft>
              <a:buClr>
                <a:schemeClr val="dk1"/>
              </a:buClr>
              <a:buSzPts val="1200"/>
              <a:buFont typeface="Calibri"/>
              <a:buNone/>
            </a:pPr>
            <a:endParaRPr lang="en-US" sz="1200" noProof="0" dirty="0">
              <a:solidFill>
                <a:srgbClr val="181818"/>
              </a:solidFill>
              <a:latin typeface="Arial" panose="020B0604020202020204" pitchFamily="34" charset="0"/>
              <a:ea typeface="Courier New"/>
              <a:cs typeface="Arial" panose="020B0604020202020204" pitchFamily="34" charset="0"/>
              <a:sym typeface="Courier New"/>
            </a:endParaRPr>
          </a:p>
          <a:p>
            <a:pPr marL="0" lvl="0" indent="0" algn="l" rtl="0">
              <a:spcBef>
                <a:spcPts val="0"/>
              </a:spcBef>
              <a:spcAft>
                <a:spcPts val="0"/>
              </a:spcAft>
              <a:buClr>
                <a:srgbClr val="181818"/>
              </a:buClr>
              <a:buSzPts val="1200"/>
              <a:buFont typeface="Courier New"/>
              <a:buNone/>
            </a:pPr>
            <a:r>
              <a:rPr lang="en-US" sz="1200" noProof="0" dirty="0">
                <a:solidFill>
                  <a:srgbClr val="181818"/>
                </a:solidFill>
                <a:latin typeface="Arial" panose="020B0604020202020204" pitchFamily="34" charset="0"/>
                <a:ea typeface="Courier New"/>
                <a:cs typeface="Arial" panose="020B0604020202020204" pitchFamily="34" charset="0"/>
                <a:sym typeface="Courier New"/>
              </a:rPr>
              <a:t>Signals: Signals are sent to a process, handled by one of the threads</a:t>
            </a:r>
            <a:endParaRPr lang="en-US" noProof="0" dirty="0">
              <a:latin typeface="Arial" panose="020B0604020202020204" pitchFamily="34" charset="0"/>
              <a:cs typeface="Arial" panose="020B0604020202020204" pitchFamily="34" charset="0"/>
            </a:endParaRPr>
          </a:p>
          <a:p>
            <a:pPr marL="0" lvl="0" indent="0" algn="l" rtl="0">
              <a:spcBef>
                <a:spcPts val="0"/>
              </a:spcBef>
              <a:spcAft>
                <a:spcPts val="0"/>
              </a:spcAft>
              <a:buClr>
                <a:schemeClr val="dk1"/>
              </a:buClr>
              <a:buSzPts val="1200"/>
              <a:buFont typeface="Calibri"/>
              <a:buNone/>
            </a:pPr>
            <a:endParaRPr lang="en-US" sz="1200" noProof="0" dirty="0">
              <a:solidFill>
                <a:srgbClr val="181818"/>
              </a:solidFill>
              <a:latin typeface="Arial" panose="020B0604020202020204" pitchFamily="34" charset="0"/>
              <a:ea typeface="Courier New"/>
              <a:cs typeface="Arial" panose="020B0604020202020204" pitchFamily="34" charset="0"/>
              <a:sym typeface="Courier New"/>
            </a:endParaRPr>
          </a:p>
          <a:p>
            <a:pPr marL="0" lvl="0" indent="0" algn="l" rtl="0">
              <a:spcBef>
                <a:spcPts val="0"/>
              </a:spcBef>
              <a:spcAft>
                <a:spcPts val="0"/>
              </a:spcAft>
              <a:buClr>
                <a:srgbClr val="181818"/>
              </a:buClr>
              <a:buSzPts val="1200"/>
              <a:buFont typeface="Courier New"/>
              <a:buNone/>
            </a:pPr>
            <a:r>
              <a:rPr lang="en-US" sz="1200" noProof="0" dirty="0">
                <a:solidFill>
                  <a:srgbClr val="181818"/>
                </a:solidFill>
                <a:latin typeface="Arial" panose="020B0604020202020204" pitchFamily="34" charset="0"/>
                <a:ea typeface="Courier New"/>
                <a:cs typeface="Arial" panose="020B0604020202020204" pitchFamily="34" charset="0"/>
                <a:sym typeface="Courier New"/>
              </a:rPr>
              <a:t>Per-thread variables: T L S (Thread Local Storage)</a:t>
            </a:r>
            <a:endParaRPr lang="en-US" noProof="0" dirty="0">
              <a:latin typeface="Arial" panose="020B0604020202020204" pitchFamily="34" charset="0"/>
              <a:cs typeface="Arial" panose="020B0604020202020204" pitchFamily="34" charset="0"/>
            </a:endParaRPr>
          </a:p>
          <a:p>
            <a:pPr marL="0" lvl="0" indent="0" algn="l" rtl="0">
              <a:spcBef>
                <a:spcPts val="0"/>
              </a:spcBef>
              <a:spcAft>
                <a:spcPts val="0"/>
              </a:spcAft>
              <a:buClr>
                <a:srgbClr val="181818"/>
              </a:buClr>
              <a:buSzPts val="1200"/>
              <a:buFont typeface="Courier New"/>
              <a:buNone/>
            </a:pPr>
            <a:r>
              <a:rPr lang="en-US" sz="1200" noProof="0" dirty="0" err="1">
                <a:solidFill>
                  <a:srgbClr val="4080DD"/>
                </a:solidFill>
                <a:uFill>
                  <a:noFill/>
                </a:uFill>
                <a:latin typeface="Arial" panose="020B0604020202020204" pitchFamily="34" charset="0"/>
                <a:ea typeface="Courier New"/>
                <a:cs typeface="Arial" panose="020B0604020202020204" pitchFamily="34" charset="0"/>
                <a:sym typeface="Courier New"/>
                <a:hlinkClick r:id="rId3">
                  <a:extLst>
                    <a:ext uri="{A12FA001-AC4F-418D-AE19-62706E023703}">
                      <ahyp:hlinkClr xmlns:ahyp="http://schemas.microsoft.com/office/drawing/2018/hyperlinkcolor" val="tx"/>
                    </a:ext>
                  </a:extLst>
                </a:hlinkClick>
              </a:rPr>
              <a:t>pthread_atfork</a:t>
            </a:r>
            <a:r>
              <a:rPr lang="en-US" sz="1200" noProof="0" dirty="0">
                <a:solidFill>
                  <a:srgbClr val="4080DD"/>
                </a:solidFill>
                <a:uFill>
                  <a:noFill/>
                </a:uFill>
                <a:latin typeface="Arial" panose="020B0604020202020204" pitchFamily="34" charset="0"/>
                <a:ea typeface="Courier New"/>
                <a:cs typeface="Arial" panose="020B0604020202020204" pitchFamily="34" charset="0"/>
                <a:sym typeface="Courier New"/>
                <a:hlinkClick r:id="rId3">
                  <a:extLst>
                    <a:ext uri="{A12FA001-AC4F-418D-AE19-62706E023703}">
                      <ahyp:hlinkClr xmlns:ahyp="http://schemas.microsoft.com/office/drawing/2018/hyperlinkcolor" val="tx"/>
                    </a:ext>
                  </a:extLst>
                </a:hlinkClick>
              </a:rPr>
              <a:t>(3)</a:t>
            </a:r>
            <a:r>
              <a:rPr lang="en-US" sz="1200" noProof="0" dirty="0">
                <a:solidFill>
                  <a:srgbClr val="181818"/>
                </a:solidFill>
                <a:latin typeface="Arial" panose="020B0604020202020204" pitchFamily="34" charset="0"/>
                <a:ea typeface="Courier New"/>
                <a:cs typeface="Arial" panose="020B0604020202020204" pitchFamily="34" charset="0"/>
                <a:sym typeface="Courier New"/>
              </a:rPr>
              <a:t> may be helpful for dealing with problems that</a:t>
            </a:r>
            <a:r>
              <a:rPr lang="en-US" sz="1200" noProof="0" dirty="0">
                <a:solidFill>
                  <a:schemeClr val="dk1"/>
                </a:solidFill>
                <a:latin typeface="Arial" panose="020B0604020202020204" pitchFamily="34" charset="0"/>
                <a:ea typeface="Courier New"/>
                <a:cs typeface="Arial" panose="020B0604020202020204" pitchFamily="34" charset="0"/>
                <a:sym typeface="Arial"/>
              </a:rPr>
              <a:t> </a:t>
            </a:r>
            <a:r>
              <a:rPr lang="en-US" sz="1200" noProof="0" dirty="0">
                <a:solidFill>
                  <a:srgbClr val="181818"/>
                </a:solidFill>
                <a:latin typeface="Arial" panose="020B0604020202020204" pitchFamily="34" charset="0"/>
                <a:ea typeface="Courier New"/>
                <a:cs typeface="Arial" panose="020B0604020202020204" pitchFamily="34" charset="0"/>
                <a:sym typeface="Courier New"/>
              </a:rPr>
              <a:t>this can cause.</a:t>
            </a:r>
            <a:endParaRPr lang="en-US"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38897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43526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0. forward slash asterisk Preliminaries colon </a:t>
            </a:r>
          </a:p>
          <a:p>
            <a:r>
              <a:rPr lang="en-US" noProof="0" dirty="0"/>
              <a:t>1. </a:t>
            </a:r>
            <a:r>
              <a:rPr lang="en-US" noProof="0" dirty="0" err="1"/>
              <a:t>svr</a:t>
            </a:r>
            <a:r>
              <a:rPr lang="en-US" noProof="0" dirty="0"/>
              <a:t> Sock colon the main server socket comma bound to T C P port 12345</a:t>
            </a:r>
          </a:p>
          <a:p>
            <a:r>
              <a:rPr lang="en-US" noProof="0" dirty="0"/>
              <a:t>2. to Send colon database to track what data we still have to send to the client</a:t>
            </a:r>
          </a:p>
          <a:p>
            <a:r>
              <a:rPr lang="en-US" noProof="0" dirty="0"/>
              <a:t>3. dash to Send dot put right parenthesis f d comma msg right parenthesis will register that we need to send msg on f d</a:t>
            </a:r>
          </a:p>
          <a:p>
            <a:r>
              <a:rPr lang="en-US" noProof="0" dirty="0"/>
              <a:t>4. dash to Send dot get left parenthesis f d right parenthesis returns the string we need to send msg on f d</a:t>
            </a:r>
          </a:p>
          <a:p>
            <a:r>
              <a:rPr lang="en-US" noProof="0" dirty="0"/>
              <a:t>5. dash to Send dot destroy left parenthesis f d right parenthesis removes all information about f d from to Send asterisk forward slash</a:t>
            </a:r>
          </a:p>
          <a:p>
            <a:r>
              <a:rPr lang="en-US" noProof="0" dirty="0"/>
              <a:t>6. </a:t>
            </a:r>
          </a:p>
          <a:p>
            <a:r>
              <a:rPr lang="en-US" noProof="0" dirty="0"/>
              <a:t>7. in F d s equals to left brace </a:t>
            </a:r>
            <a:r>
              <a:rPr lang="en-US" noProof="0" dirty="0" err="1"/>
              <a:t>svr</a:t>
            </a:r>
            <a:r>
              <a:rPr lang="en-US" noProof="0" dirty="0"/>
              <a:t> S </a:t>
            </a:r>
            <a:r>
              <a:rPr lang="en-US" noProof="0" dirty="0" err="1"/>
              <a:t>oc</a:t>
            </a:r>
            <a:r>
              <a:rPr lang="en-US" noProof="0" dirty="0"/>
              <a:t> k right brace forward slash asterisk file descriptors to watch for incoming data asterisk forward slash </a:t>
            </a:r>
          </a:p>
          <a:p>
            <a:r>
              <a:rPr lang="en-US" noProof="0" dirty="0"/>
              <a:t>8. out F d s equals to left brace right brace forward slash asterisk file descriptors to watch to see if sending is possible asterisk forward slash</a:t>
            </a:r>
          </a:p>
          <a:p>
            <a:r>
              <a:rPr lang="en-US" noProof="0" dirty="0"/>
              <a:t>9. except F d s equals to left brace right brace forward slash asterisk file descriptors to watch for exception conditions left parenthesis not used right parenthesis asterisk forward slash</a:t>
            </a:r>
          </a:p>
          <a:p>
            <a:r>
              <a:rPr lang="en-US" noProof="0" dirty="0"/>
              <a:t>10. </a:t>
            </a:r>
          </a:p>
          <a:p>
            <a:r>
              <a:rPr lang="en-US" noProof="0" dirty="0"/>
              <a:t>11. char msg </a:t>
            </a:r>
            <a:r>
              <a:rPr lang="en-US" noProof="0" dirty="0" err="1"/>
              <a:t>Buf</a:t>
            </a:r>
            <a:r>
              <a:rPr lang="en-US" noProof="0" dirty="0"/>
              <a:t> left bracket MAX MSG SIZE right bracket forward slash asterisk buffer in which to receive messages asterisk forward slash</a:t>
            </a:r>
          </a:p>
          <a:p>
            <a:r>
              <a:rPr lang="en-US" noProof="0" dirty="0"/>
              <a:t>12. char asterisk thank You Msg equals to double quotation Thank you exclamation mark double quote forward slash asterisk reply to send back asterisk forward slash </a:t>
            </a:r>
          </a:p>
          <a:p>
            <a:r>
              <a:rPr lang="en-US" noProof="0" dirty="0"/>
              <a:t>13.</a:t>
            </a:r>
          </a:p>
          <a:p>
            <a:r>
              <a:rPr lang="en-US" noProof="0" dirty="0"/>
              <a:t>14. while left parenthesis TRUE right parenthesis</a:t>
            </a:r>
          </a:p>
          <a:p>
            <a:r>
              <a:rPr lang="en-US" noProof="0" dirty="0"/>
              <a:t>15. left brace</a:t>
            </a:r>
          </a:p>
          <a:p>
            <a:r>
              <a:rPr lang="en-US" noProof="0" dirty="0"/>
              <a:t>16. forward slash asterisk block until some file descriptors are ready to be used asterisk forward slash</a:t>
            </a:r>
          </a:p>
          <a:p>
            <a:r>
              <a:rPr lang="en-US" noProof="0" dirty="0"/>
              <a:t>17. </a:t>
            </a:r>
            <a:r>
              <a:rPr lang="en-US" noProof="0" dirty="0" err="1"/>
              <a:t>Rdy</a:t>
            </a:r>
            <a:r>
              <a:rPr lang="en-US" noProof="0" dirty="0"/>
              <a:t> Ins comma </a:t>
            </a:r>
            <a:r>
              <a:rPr lang="en-US" noProof="0" dirty="0" err="1"/>
              <a:t>rdy</a:t>
            </a:r>
            <a:r>
              <a:rPr lang="en-US" noProof="0" dirty="0"/>
              <a:t> Outs comma r d y Excepts equals select left parenthesis in </a:t>
            </a:r>
            <a:r>
              <a:rPr lang="en-US" noProof="0" dirty="0" err="1"/>
              <a:t>Fds</a:t>
            </a:r>
            <a:r>
              <a:rPr lang="en-US" noProof="0" dirty="0"/>
              <a:t> comma out </a:t>
            </a:r>
            <a:r>
              <a:rPr lang="en-US" noProof="0" dirty="0" err="1"/>
              <a:t>Fds</a:t>
            </a:r>
            <a:r>
              <a:rPr lang="en-US" noProof="0" dirty="0"/>
              <a:t> comma except </a:t>
            </a:r>
            <a:r>
              <a:rPr lang="en-US" noProof="0" dirty="0" err="1"/>
              <a:t>Fds</a:t>
            </a:r>
            <a:r>
              <a:rPr lang="en-US" noProof="0" dirty="0"/>
              <a:t> comma NO TIMEOUT right parenthesis</a:t>
            </a:r>
          </a:p>
          <a:p>
            <a:r>
              <a:rPr lang="en-US" noProof="0" dirty="0"/>
              <a:t>18.</a:t>
            </a:r>
          </a:p>
          <a:p>
            <a:r>
              <a:rPr lang="en-US" noProof="0" dirty="0"/>
              <a:t>19. for left parenthesis f d in </a:t>
            </a:r>
            <a:r>
              <a:rPr lang="en-US" noProof="0" dirty="0" err="1"/>
              <a:t>rdy</a:t>
            </a:r>
            <a:r>
              <a:rPr lang="en-US" noProof="0" dirty="0"/>
              <a:t> </a:t>
            </a:r>
            <a:r>
              <a:rPr lang="en-US" noProof="0" dirty="0" err="1"/>
              <a:t>lns</a:t>
            </a:r>
            <a:r>
              <a:rPr lang="en-US" noProof="0" dirty="0"/>
              <a:t> right parenthesis forward slash asterisk iterate over all the connections that have something for us asterisk forward slash</a:t>
            </a:r>
          </a:p>
          <a:p>
            <a:r>
              <a:rPr lang="en-US" noProof="0" dirty="0"/>
              <a:t>20. left brace</a:t>
            </a:r>
          </a:p>
          <a:p>
            <a:r>
              <a:rPr lang="en-US" noProof="0" dirty="0"/>
              <a:t>21. if left parenthesis f d equals </a:t>
            </a:r>
            <a:r>
              <a:rPr lang="en-US" noProof="0" dirty="0" err="1"/>
              <a:t>equals</a:t>
            </a:r>
            <a:r>
              <a:rPr lang="en-US" noProof="0" dirty="0"/>
              <a:t> </a:t>
            </a:r>
            <a:r>
              <a:rPr lang="en-US" noProof="0" dirty="0" err="1"/>
              <a:t>svr</a:t>
            </a:r>
            <a:r>
              <a:rPr lang="en-US" noProof="0" dirty="0"/>
              <a:t> sock right parenthesis forward slash asterisk a new connection from a client asterisk forward slash</a:t>
            </a:r>
          </a:p>
          <a:p>
            <a:r>
              <a:rPr lang="en-US" noProof="0" dirty="0"/>
              <a:t>22. left brace</a:t>
            </a:r>
          </a:p>
          <a:p>
            <a:r>
              <a:rPr lang="en-US" noProof="0" dirty="0"/>
              <a:t>23. New Sock equals to accept left parenthesis </a:t>
            </a:r>
            <a:r>
              <a:rPr lang="en-US" noProof="0" dirty="0" err="1"/>
              <a:t>svr</a:t>
            </a:r>
            <a:r>
              <a:rPr lang="en-US" noProof="0" dirty="0"/>
              <a:t> sock right parenthesis forward slash asterisk create new socket for client asterisk forward slash</a:t>
            </a:r>
          </a:p>
          <a:p>
            <a:r>
              <a:rPr lang="en-US" noProof="0" dirty="0"/>
              <a:t>24. In </a:t>
            </a:r>
            <a:r>
              <a:rPr lang="en-US" noProof="0" dirty="0" err="1"/>
              <a:t>Fds</a:t>
            </a:r>
            <a:r>
              <a:rPr lang="en-US" noProof="0" dirty="0"/>
              <a:t> equals to in </a:t>
            </a:r>
            <a:r>
              <a:rPr lang="en-US" noProof="0" dirty="0" err="1"/>
              <a:t>Fds</a:t>
            </a:r>
            <a:r>
              <a:rPr lang="en-US" noProof="0" dirty="0"/>
              <a:t> left brace new Sock right brace forward slash asterisk must monitor it also asterisk forward slash</a:t>
            </a:r>
          </a:p>
          <a:p>
            <a:r>
              <a:rPr lang="en-US" noProof="0" dirty="0"/>
              <a:t>25. right brace</a:t>
            </a:r>
          </a:p>
          <a:p>
            <a:r>
              <a:rPr lang="en-US" noProof="0" dirty="0"/>
              <a:t>26. else</a:t>
            </a:r>
          </a:p>
          <a:p>
            <a:r>
              <a:rPr lang="en-US" noProof="0" dirty="0"/>
              <a:t>27. left brace forward slash asterisk receive the message from the client asterisk forward slash</a:t>
            </a:r>
          </a:p>
          <a:p>
            <a:r>
              <a:rPr lang="en-US" noProof="0" dirty="0"/>
              <a:t>28. n equals receive left parenthesis f d comma msg B u f comma MAX MSG SIZE right parenthesis</a:t>
            </a:r>
          </a:p>
          <a:p>
            <a:r>
              <a:rPr lang="en-US" noProof="0" dirty="0"/>
              <a:t>29. Print f left parenthesis double quotation Received colon percent s dot 0 comma msg B u f right parenthesis</a:t>
            </a:r>
          </a:p>
          <a:p>
            <a:r>
              <a:rPr lang="en-US" noProof="0" dirty="0"/>
              <a:t>30. </a:t>
            </a:r>
          </a:p>
          <a:p>
            <a:r>
              <a:rPr lang="en-US" noProof="0" dirty="0"/>
              <a:t>31. to send dot put left parenthesis f d comma thank you msg right parenthesis forward slash asterisk must still send thank you msg on f d asterisk forward slash</a:t>
            </a:r>
          </a:p>
          <a:p>
            <a:r>
              <a:rPr lang="en-US" noProof="0" dirty="0"/>
              <a:t>32. out F d s equals to out F d s left brace f d right brace forward slash asterisk so must monitor this f d asterisk forward slash</a:t>
            </a:r>
          </a:p>
          <a:p>
            <a:r>
              <a:rPr lang="en-US" noProof="0" dirty="0"/>
              <a:t>33. right brace</a:t>
            </a:r>
          </a:p>
          <a:p>
            <a:r>
              <a:rPr lang="en-US" noProof="0" dirty="0"/>
              <a:t>34. right brace</a:t>
            </a:r>
          </a:p>
          <a:p>
            <a:r>
              <a:rPr lang="en-US" noProof="0" dirty="0"/>
              <a:t>35. for left parenthesis f d in r d y out s right parenthesis forward slash asterisk iterate over all the connections that we can now thank asterisk forward slash</a:t>
            </a:r>
          </a:p>
          <a:p>
            <a:r>
              <a:rPr lang="en-US" noProof="0" dirty="0"/>
              <a:t>36. left brace</a:t>
            </a:r>
          </a:p>
          <a:p>
            <a:r>
              <a:rPr lang="en-US" noProof="0" dirty="0"/>
              <a:t>37. msg equals left parenthesis f d right parenthesis forward slash asterisk see what we need to send on this connection asterisk forward slash</a:t>
            </a:r>
          </a:p>
          <a:p>
            <a:r>
              <a:rPr lang="en-US" noProof="0" dirty="0"/>
              <a:t>38. n equals to send left parenthesis f d comma msg comma </a:t>
            </a:r>
            <a:r>
              <a:rPr lang="en-US" noProof="0" dirty="0" err="1"/>
              <a:t>strlen</a:t>
            </a:r>
            <a:r>
              <a:rPr lang="en-US" noProof="0" dirty="0"/>
              <a:t> left parenthesis msg right parenthesis right parenthesis</a:t>
            </a:r>
          </a:p>
          <a:p>
            <a:r>
              <a:rPr lang="en-US" noProof="0" dirty="0"/>
              <a:t>39. if left parenthesis n right angle bracket </a:t>
            </a:r>
            <a:r>
              <a:rPr lang="en-US" noProof="0" dirty="0" err="1"/>
              <a:t>strlen</a:t>
            </a:r>
            <a:r>
              <a:rPr lang="en-US" noProof="0" dirty="0"/>
              <a:t> left parenthesis thank right parenthesis</a:t>
            </a:r>
          </a:p>
          <a:p>
            <a:r>
              <a:rPr lang="en-US" noProof="0" dirty="0"/>
              <a:t>40. left brace</a:t>
            </a:r>
          </a:p>
          <a:p>
            <a:r>
              <a:rPr lang="en-US" noProof="0" dirty="0"/>
              <a:t>41. to send dot put left parenthesis f d comma msg plus n right parenthesis forward slash asterisk remaining characters to send next time asterisk forward slash</a:t>
            </a:r>
          </a:p>
          <a:p>
            <a:r>
              <a:rPr lang="en-US" noProof="0" dirty="0"/>
              <a:t>42. right brace else</a:t>
            </a:r>
          </a:p>
          <a:p>
            <a:r>
              <a:rPr lang="en-US" noProof="0" dirty="0"/>
              <a:t>43. left brace</a:t>
            </a:r>
          </a:p>
          <a:p>
            <a:r>
              <a:rPr lang="en-US" noProof="0" dirty="0"/>
              <a:t>44. to send dot destroy left parenthesis f d right parenthesis</a:t>
            </a:r>
          </a:p>
          <a:p>
            <a:r>
              <a:rPr lang="en-US" noProof="0" dirty="0"/>
              <a:t>45. out F d s equals to out F d s backward slash left brace f d right brace forward slash asterisk we have thanked this one already asterisk forward slash</a:t>
            </a:r>
          </a:p>
          <a:p>
            <a:r>
              <a:rPr lang="en-US" noProof="0" dirty="0"/>
              <a:t>46. right brace</a:t>
            </a:r>
          </a:p>
          <a:p>
            <a:r>
              <a:rPr lang="en-US" noProof="0" dirty="0"/>
              <a:t>47. right brace</a:t>
            </a:r>
          </a:p>
          <a:p>
            <a:r>
              <a:rPr lang="en-US" noProof="0" dirty="0"/>
              <a:t>47. 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7559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24906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There are two vertical lines with multiple partitions labeled Spooler directory. Some partitions are labeled 4, 5, 6, and 7 from top to bottom. There are two oval-shaped blocks on the left labeled Process A and Process B with forwarding arrows pointing to the seventh partition. There are two rectangular blocks on the right labeled out equals 4 and in equals 7, respectively, from top to bottom.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9137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11988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4634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Part (b): Four vertical rectangular blocks have arrows starting from a point labeled Four program counters. The four blocks are labeled A, B, C, and D and all blocks are marked with downward arrows.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8718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horizontal direction represents time. The image consists of two parts labeled Process "A" and Process B. A straight horizontal line labeled Process "A" has a horizontal rectangular block placed on it nearly at the center. An arrow "A" enters the critical region points to the left end of the block. Another arrow labeled "A" leaves the critical region points to the right end of the block. A straight horizontal line labeled Process B has a horizontal rectangular block placed on it exactly at the point where the rectangular block of Process "A" ends. An arrow labeled B enters the critical region points to the left end of the block. Another arrow labeled B leaves the critical region points to the right end of the block. There are four time intervals labeled T1, T2, T3, and T4 from left to right. The T1 time cycle is marked from where A enters the critical region, enters process B, and exits. The T2 time cycle is marked from where the Process "A" block, attempts to enter process B, and exits. The T3 time cycle is marked from where "A" leaves the critical region, enters process B. The T4 time cycle is marked from process A end of the line enters B where B leaves the critical region. The area between T2 and T3 is labeled B attempts to enter the critical region, line of Process B at this point is a dotted line and marked as B blocked.</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68347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for the first set on the left from top to bottom is as follows.</a:t>
            </a:r>
          </a:p>
          <a:p>
            <a:r>
              <a:rPr lang="en-US" noProof="0" dirty="0"/>
              <a:t>while left parenthesis TRUE right parenthesis left brace</a:t>
            </a:r>
          </a:p>
          <a:p>
            <a:r>
              <a:rPr lang="en-US" noProof="0" dirty="0"/>
              <a:t>while left parenthesis turn exclamation mark equals to 0 right parenthesis semicolon</a:t>
            </a:r>
          </a:p>
          <a:p>
            <a:r>
              <a:rPr lang="en-US" noProof="0" dirty="0"/>
              <a:t>critical underscore region left parenthesis right parenthesis semicolon</a:t>
            </a:r>
          </a:p>
          <a:p>
            <a:r>
              <a:rPr lang="en-US" noProof="0" dirty="0"/>
              <a:t>turn equals to 1 semi-colon</a:t>
            </a:r>
          </a:p>
          <a:p>
            <a:r>
              <a:rPr lang="en-US" noProof="0" dirty="0"/>
              <a:t>noncritical underscore region left parenthesis right parenthesis semicolon</a:t>
            </a:r>
          </a:p>
          <a:p>
            <a:r>
              <a:rPr lang="en-US" noProof="0" dirty="0"/>
              <a:t>right brace</a:t>
            </a:r>
          </a:p>
          <a:p>
            <a:endParaRPr lang="en-US" noProof="0" dirty="0"/>
          </a:p>
          <a:p>
            <a:r>
              <a:rPr lang="en-US" noProof="0" dirty="0"/>
              <a:t>The code for the second set on the right from top to bottom is as follows.</a:t>
            </a:r>
          </a:p>
          <a:p>
            <a:r>
              <a:rPr lang="en-US" noProof="0" dirty="0"/>
              <a:t>while left parenthesis TRUE right parenthesis left brace</a:t>
            </a:r>
          </a:p>
          <a:p>
            <a:r>
              <a:rPr lang="en-US" noProof="0" dirty="0"/>
              <a:t>while left parenthesis turn exclamation mark equals to 1 semicolon</a:t>
            </a:r>
          </a:p>
          <a:p>
            <a:r>
              <a:rPr lang="en-US" noProof="0" dirty="0"/>
              <a:t>critical underscore region left parenthesis right parenthesis semicolon</a:t>
            </a:r>
          </a:p>
          <a:p>
            <a:r>
              <a:rPr lang="en-US" noProof="0" dirty="0"/>
              <a:t>turn equals to 0 semicolon</a:t>
            </a:r>
          </a:p>
          <a:p>
            <a:r>
              <a:rPr lang="en-US" noProof="0" dirty="0"/>
              <a:t>noncritical underscore region left parenthesis right parenthesis semicolon</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51150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hash define FALSE 0</a:t>
            </a:r>
          </a:p>
          <a:p>
            <a:r>
              <a:rPr lang="en-US" sz="1200" b="0" i="0" u="none" strike="noStrike" dirty="0">
                <a:solidFill>
                  <a:srgbClr val="000000"/>
                </a:solidFill>
                <a:effectLst/>
                <a:latin typeface="Arial" panose="020B0604020202020204" pitchFamily="34" charset="0"/>
                <a:cs typeface="Arial" panose="020B0604020202020204" pitchFamily="34" charset="0"/>
              </a:rPr>
              <a:t>hash define TRUE 1</a:t>
            </a:r>
          </a:p>
          <a:p>
            <a:r>
              <a:rPr lang="en-US" sz="1200" b="0" i="0" u="none" strike="noStrike" dirty="0">
                <a:solidFill>
                  <a:srgbClr val="000000"/>
                </a:solidFill>
                <a:effectLst/>
                <a:latin typeface="Arial" panose="020B0604020202020204" pitchFamily="34" charset="0"/>
                <a:cs typeface="Arial" panose="020B0604020202020204" pitchFamily="34" charset="0"/>
              </a:rPr>
              <a:t>hash define N 2 forward slash asterisk number of processes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int turn semicolon forward slash asterisk whose turn is it question mark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int interested open box bracket N close box bracket semicolon forward slash asterisk all values initially 0 open parenthesis FALSE close parenthesis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void enter underscore region open parenthesis int process close parenthesis semicolon forward slash asterisk process is 0 or 1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open curly bracket</a:t>
            </a:r>
          </a:p>
          <a:p>
            <a:r>
              <a:rPr lang="en-US" sz="1200" b="0" i="0" u="none" strike="noStrike" dirty="0">
                <a:solidFill>
                  <a:srgbClr val="000000"/>
                </a:solidFill>
                <a:effectLst/>
                <a:latin typeface="Arial" panose="020B0604020202020204" pitchFamily="34" charset="0"/>
                <a:cs typeface="Arial" panose="020B0604020202020204" pitchFamily="34" charset="0"/>
              </a:rPr>
              <a:t>int other semicolon forward slash asterisk number of the other process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other equals 1 minus process semicolon forward slash asterisk the opposite of process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interested open box bracket process close box bracket equals TRUE semicolon forward slash asterisk show that you are interested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turn equals process semicolon forward slash asterisk set flag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while open parenthesis turn equals </a:t>
            </a:r>
            <a:r>
              <a:rPr lang="en-US" sz="1200" b="0" i="0" u="none" strike="noStrike" dirty="0" err="1">
                <a:solidFill>
                  <a:srgbClr val="000000"/>
                </a:solidFill>
                <a:effectLst/>
                <a:latin typeface="Arial" panose="020B0604020202020204" pitchFamily="34" charset="0"/>
                <a:cs typeface="Arial" panose="020B0604020202020204" pitchFamily="34" charset="0"/>
              </a:rPr>
              <a:t>equals</a:t>
            </a:r>
            <a:r>
              <a:rPr lang="en-US" sz="1200" b="0" i="0" u="none" strike="noStrike" dirty="0">
                <a:solidFill>
                  <a:srgbClr val="000000"/>
                </a:solidFill>
                <a:effectLst/>
                <a:latin typeface="Arial" panose="020B0604020202020204" pitchFamily="34" charset="0"/>
                <a:cs typeface="Arial" panose="020B0604020202020204" pitchFamily="34" charset="0"/>
              </a:rPr>
              <a:t> process ampersand </a:t>
            </a:r>
            <a:r>
              <a:rPr lang="en-US" sz="1200" b="0" i="0" u="none" strike="noStrike" dirty="0" err="1">
                <a:solidFill>
                  <a:srgbClr val="000000"/>
                </a:solidFill>
                <a:effectLst/>
                <a:latin typeface="Arial" panose="020B0604020202020204" pitchFamily="34" charset="0"/>
                <a:cs typeface="Arial" panose="020B0604020202020204" pitchFamily="34" charset="0"/>
              </a:rPr>
              <a:t>ampersand</a:t>
            </a:r>
            <a:r>
              <a:rPr lang="en-US" sz="1200" b="0" i="0" u="none" strike="noStrike" dirty="0">
                <a:solidFill>
                  <a:srgbClr val="000000"/>
                </a:solidFill>
                <a:effectLst/>
                <a:latin typeface="Arial" panose="020B0604020202020204" pitchFamily="34" charset="0"/>
                <a:cs typeface="Arial" panose="020B0604020202020204" pitchFamily="34" charset="0"/>
              </a:rPr>
              <a:t> interested open box bracket other close box bracket equals </a:t>
            </a:r>
            <a:r>
              <a:rPr lang="en-US" sz="1200" b="0" i="0" u="none" strike="noStrike" dirty="0" err="1">
                <a:solidFill>
                  <a:srgbClr val="000000"/>
                </a:solidFill>
                <a:effectLst/>
                <a:latin typeface="Arial" panose="020B0604020202020204" pitchFamily="34" charset="0"/>
                <a:cs typeface="Arial" panose="020B0604020202020204" pitchFamily="34" charset="0"/>
              </a:rPr>
              <a:t>equals</a:t>
            </a:r>
            <a:r>
              <a:rPr lang="en-US" sz="1200" b="0" i="0" u="none" strike="noStrike" dirty="0">
                <a:solidFill>
                  <a:srgbClr val="000000"/>
                </a:solidFill>
                <a:effectLst/>
                <a:latin typeface="Arial" panose="020B0604020202020204" pitchFamily="34" charset="0"/>
                <a:cs typeface="Arial" panose="020B0604020202020204" pitchFamily="34" charset="0"/>
              </a:rPr>
              <a:t> TRUE close parenthesis forward slash asterisk null statement asterisk forward slash semicolon</a:t>
            </a:r>
          </a:p>
          <a:p>
            <a:r>
              <a:rPr lang="en-US" sz="1200" b="0" i="0" u="none" strike="noStrike" dirty="0">
                <a:solidFill>
                  <a:srgbClr val="000000"/>
                </a:solidFill>
                <a:effectLst/>
                <a:latin typeface="Arial" panose="020B0604020202020204" pitchFamily="34" charset="0"/>
                <a:cs typeface="Arial" panose="020B0604020202020204" pitchFamily="34" charset="0"/>
              </a:rPr>
              <a:t>close curly bracket</a:t>
            </a:r>
          </a:p>
          <a:p>
            <a:r>
              <a:rPr lang="en-US" sz="1200" b="0" i="0" u="none" strike="noStrike" dirty="0">
                <a:solidFill>
                  <a:srgbClr val="000000"/>
                </a:solidFill>
                <a:effectLst/>
                <a:latin typeface="Arial" panose="020B0604020202020204" pitchFamily="34" charset="0"/>
                <a:cs typeface="Arial" panose="020B0604020202020204" pitchFamily="34" charset="0"/>
              </a:rPr>
              <a:t>void leave underscore region open parenthesis int process close parenthesis forward slash asterisk process colon who is leaving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open curly bracket</a:t>
            </a:r>
          </a:p>
          <a:p>
            <a:r>
              <a:rPr lang="en-US" sz="1200" b="0" i="0" u="none" strike="noStrike" dirty="0">
                <a:solidFill>
                  <a:srgbClr val="000000"/>
                </a:solidFill>
                <a:effectLst/>
                <a:latin typeface="Arial" panose="020B0604020202020204" pitchFamily="34" charset="0"/>
                <a:cs typeface="Arial" panose="020B0604020202020204" pitchFamily="34" charset="0"/>
              </a:rPr>
              <a:t>interested open box bracket process close box bracket equals FALSE semicolon forward slash asterisk indicate departure from critical region asterisk close parenthesis</a:t>
            </a:r>
          </a:p>
          <a:p>
            <a:r>
              <a:rPr lang="en-US" sz="1200" b="0" i="0" u="none" strike="noStrike" dirty="0">
                <a:solidFill>
                  <a:srgbClr val="000000"/>
                </a:solidFill>
                <a:effectLst/>
                <a:latin typeface="Arial" panose="020B0604020202020204" pitchFamily="34" charset="0"/>
                <a:cs typeface="Arial" panose="020B0604020202020204" pitchFamily="34" charset="0"/>
              </a:rPr>
              <a:t>close curly bracket</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1145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reads as follows.</a:t>
            </a:r>
          </a:p>
          <a:p>
            <a:r>
              <a:rPr lang="en-US" noProof="0" dirty="0"/>
              <a:t>hash define N 2</a:t>
            </a:r>
          </a:p>
          <a:p>
            <a:r>
              <a:rPr lang="en-US" noProof="0" dirty="0"/>
              <a:t>int turn semicolon</a:t>
            </a:r>
          </a:p>
          <a:p>
            <a:r>
              <a:rPr lang="en-US" noProof="0" dirty="0"/>
              <a:t>int interested left bracket N right bracket semicolon</a:t>
            </a:r>
          </a:p>
          <a:p>
            <a:r>
              <a:rPr lang="en-US" noProof="0" dirty="0"/>
              <a:t>void enter underscore region left parenthesis int process right parenthesis left brace</a:t>
            </a:r>
          </a:p>
          <a:p>
            <a:r>
              <a:rPr lang="en-US" noProof="0" dirty="0"/>
              <a:t>int other equals 1 minus process semicolon</a:t>
            </a:r>
          </a:p>
          <a:p>
            <a:r>
              <a:rPr lang="en-US" noProof="0" dirty="0"/>
              <a:t>interested left bracket process right bracket equals TRUE semicolon</a:t>
            </a:r>
          </a:p>
          <a:p>
            <a:r>
              <a:rPr lang="en-US" noProof="0" dirty="0"/>
              <a:t>turn equals process semicolon</a:t>
            </a:r>
          </a:p>
          <a:p>
            <a:r>
              <a:rPr lang="en-US" noProof="0" dirty="0"/>
              <a:t>while left parenthesis turn equals </a:t>
            </a:r>
            <a:r>
              <a:rPr lang="en-US" noProof="0" dirty="0" err="1"/>
              <a:t>equals</a:t>
            </a:r>
            <a:r>
              <a:rPr lang="en-US" noProof="0" dirty="0"/>
              <a:t> process ampersand </a:t>
            </a:r>
            <a:r>
              <a:rPr lang="en-US" noProof="0" dirty="0" err="1"/>
              <a:t>ampersand</a:t>
            </a:r>
            <a:r>
              <a:rPr lang="en-US" noProof="0" dirty="0"/>
              <a:t> interested left bracket other right bracket equals </a:t>
            </a:r>
            <a:r>
              <a:rPr lang="en-US" noProof="0" dirty="0" err="1"/>
              <a:t>equals</a:t>
            </a:r>
            <a:r>
              <a:rPr lang="en-US" noProof="0" dirty="0"/>
              <a:t> TRUE right parenthesis</a:t>
            </a:r>
          </a:p>
          <a:p>
            <a:r>
              <a:rPr lang="en-US" noProof="0" dirty="0"/>
              <a:t>right brace</a:t>
            </a:r>
          </a:p>
          <a:p>
            <a:r>
              <a:rPr lang="en-US" noProof="0" dirty="0"/>
              <a:t>void leave underscore region left parenthesis int process right parenthesis left brace</a:t>
            </a:r>
          </a:p>
          <a:p>
            <a:r>
              <a:rPr lang="en-US" noProof="0" dirty="0"/>
              <a:t>interested left bracket process right bracket equals FALSE semicolon</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63429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enter underscore region colon</a:t>
            </a:r>
          </a:p>
          <a:p>
            <a:r>
              <a:rPr lang="en-US" sz="1200" b="0" i="0" u="none" strike="noStrike" dirty="0">
                <a:solidFill>
                  <a:srgbClr val="000000"/>
                </a:solidFill>
                <a:effectLst/>
                <a:latin typeface="Arial" panose="020B0604020202020204" pitchFamily="34" charset="0"/>
                <a:cs typeface="Arial" panose="020B0604020202020204" pitchFamily="34" charset="0"/>
              </a:rPr>
              <a:t>TSL REGISTER coma LOCK vertical line copy lock to register and set lock to 1</a:t>
            </a:r>
          </a:p>
          <a:p>
            <a:r>
              <a:rPr lang="en-US" sz="1200" b="0" i="0" u="none" strike="noStrike" dirty="0">
                <a:solidFill>
                  <a:srgbClr val="000000"/>
                </a:solidFill>
                <a:effectLst/>
                <a:latin typeface="Arial" panose="020B0604020202020204" pitchFamily="34" charset="0"/>
                <a:cs typeface="Arial" panose="020B0604020202020204" pitchFamily="34" charset="0"/>
              </a:rPr>
              <a:t>CMP REGISTER coma hash 0 vertical line was lock zero question mark</a:t>
            </a:r>
          </a:p>
          <a:p>
            <a:r>
              <a:rPr lang="en-US" sz="1200" b="0" i="0" u="none" strike="noStrike" dirty="0">
                <a:solidFill>
                  <a:srgbClr val="000000"/>
                </a:solidFill>
                <a:effectLst/>
                <a:latin typeface="Arial" panose="020B0604020202020204" pitchFamily="34" charset="0"/>
                <a:cs typeface="Arial" panose="020B0604020202020204" pitchFamily="34" charset="0"/>
              </a:rPr>
              <a:t>JNE enter underscore region vertical line if it was not zero coma lock was set coma so loop</a:t>
            </a:r>
          </a:p>
          <a:p>
            <a:r>
              <a:rPr lang="en-US" sz="1200" b="0" i="0" u="none" strike="noStrike" dirty="0">
                <a:solidFill>
                  <a:srgbClr val="000000"/>
                </a:solidFill>
                <a:effectLst/>
                <a:latin typeface="Arial" panose="020B0604020202020204" pitchFamily="34" charset="0"/>
                <a:cs typeface="Arial" panose="020B0604020202020204" pitchFamily="34" charset="0"/>
              </a:rPr>
              <a:t>RET vertical line return to caller semicolon critical region entered</a:t>
            </a:r>
          </a:p>
          <a:p>
            <a:r>
              <a:rPr lang="en-US" sz="1200" b="0" i="0" u="none" strike="noStrike" dirty="0">
                <a:solidFill>
                  <a:srgbClr val="000000"/>
                </a:solidFill>
                <a:effectLst/>
                <a:latin typeface="Arial" panose="020B0604020202020204" pitchFamily="34" charset="0"/>
                <a:cs typeface="Arial" panose="020B0604020202020204" pitchFamily="34" charset="0"/>
              </a:rPr>
              <a:t>leave underscore region colon</a:t>
            </a:r>
          </a:p>
          <a:p>
            <a:r>
              <a:rPr lang="en-US" sz="1200" b="0" i="0" u="none" strike="noStrike" dirty="0">
                <a:solidFill>
                  <a:srgbClr val="000000"/>
                </a:solidFill>
                <a:effectLst/>
                <a:latin typeface="Arial" panose="020B0604020202020204" pitchFamily="34" charset="0"/>
                <a:cs typeface="Arial" panose="020B0604020202020204" pitchFamily="34" charset="0"/>
              </a:rPr>
              <a:t>MOVE LOCK coma hash 0 vertical line store a 0 in lock</a:t>
            </a:r>
          </a:p>
          <a:p>
            <a:r>
              <a:rPr lang="en-US" sz="1200" b="0" i="0" u="none" strike="noStrike" dirty="0">
                <a:solidFill>
                  <a:srgbClr val="000000"/>
                </a:solidFill>
                <a:effectLst/>
                <a:latin typeface="Arial" panose="020B0604020202020204" pitchFamily="34" charset="0"/>
                <a:cs typeface="Arial" panose="020B0604020202020204" pitchFamily="34" charset="0"/>
              </a:rPr>
              <a:t>RET vertical line return to caller</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74555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instruction from top to bottom are as follows.</a:t>
            </a:r>
          </a:p>
          <a:p>
            <a:r>
              <a:rPr lang="en-US" noProof="0" dirty="0"/>
              <a:t>enter underscore region colon</a:t>
            </a:r>
          </a:p>
          <a:p>
            <a:r>
              <a:rPr lang="en-US" noProof="0" dirty="0"/>
              <a:t>T S L REGISTER comma LOCK vertical bar copy lock to register and set lock to 1</a:t>
            </a:r>
          </a:p>
          <a:p>
            <a:r>
              <a:rPr lang="en-US" noProof="0" dirty="0"/>
              <a:t>C M P REGISTER comma hashtag 0 vertical bar was lock zero question mark</a:t>
            </a:r>
          </a:p>
          <a:p>
            <a:r>
              <a:rPr lang="en-US" noProof="0" dirty="0"/>
              <a:t>J N E enter underscore region vertical bar if it was non zero comma lock was set comma so vertical bar loop</a:t>
            </a:r>
          </a:p>
          <a:p>
            <a:r>
              <a:rPr lang="en-US" noProof="0" dirty="0"/>
              <a:t>R E T vertical bar return to caller semicolon critical r e g n entered</a:t>
            </a:r>
          </a:p>
          <a:p>
            <a:r>
              <a:rPr lang="en-US" noProof="0" dirty="0"/>
              <a:t>leave underscore region colon</a:t>
            </a:r>
          </a:p>
          <a:p>
            <a:r>
              <a:rPr lang="en-US" noProof="0" dirty="0"/>
              <a:t>MOVE LOCK comma hashtag 0 vertical bar store a 0 in lock</a:t>
            </a:r>
          </a:p>
          <a:p>
            <a:r>
              <a:rPr lang="en-US" noProof="0" dirty="0"/>
              <a:t>R E T vertical bar return to caller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231388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800" b="0" i="0" u="none" strike="noStrike" noProof="0" dirty="0">
                <a:solidFill>
                  <a:srgbClr val="000000"/>
                </a:solidFill>
                <a:effectLst/>
                <a:latin typeface="Calibri" panose="020F0502020204030204" pitchFamily="34" charset="0"/>
              </a:rPr>
              <a:t>enter underscore region colon</a:t>
            </a:r>
          </a:p>
          <a:p>
            <a:r>
              <a:rPr lang="en-US" sz="1800" b="0" i="0" u="none" strike="noStrike" noProof="0" dirty="0">
                <a:solidFill>
                  <a:srgbClr val="000000"/>
                </a:solidFill>
                <a:effectLst/>
                <a:latin typeface="Calibri" panose="020F0502020204030204" pitchFamily="34" charset="0"/>
              </a:rPr>
              <a:t>MOVE REGISTER coma hash 1 vertical line put a 1 in the register</a:t>
            </a:r>
          </a:p>
          <a:p>
            <a:r>
              <a:rPr lang="en-US" sz="1800" b="0" i="0" u="none" strike="noStrike" noProof="0" dirty="0">
                <a:solidFill>
                  <a:srgbClr val="000000"/>
                </a:solidFill>
                <a:effectLst/>
                <a:latin typeface="Calibri" panose="020F0502020204030204" pitchFamily="34" charset="0"/>
              </a:rPr>
              <a:t>XCHG REGISTER coma LOCK vertical line swap the contents of the register and lock variable</a:t>
            </a:r>
          </a:p>
          <a:p>
            <a:r>
              <a:rPr lang="en-US" sz="1800" b="0" i="0" u="none" strike="noStrike" noProof="0" dirty="0">
                <a:solidFill>
                  <a:srgbClr val="000000"/>
                </a:solidFill>
                <a:effectLst/>
                <a:latin typeface="Calibri" panose="020F0502020204030204" pitchFamily="34" charset="0"/>
              </a:rPr>
              <a:t>CMP REGISTER coma hash 0 vertical line was lock zero question mark</a:t>
            </a:r>
          </a:p>
          <a:p>
            <a:r>
              <a:rPr lang="en-US" sz="1800" b="0" i="0" u="none" strike="noStrike" noProof="0" dirty="0">
                <a:solidFill>
                  <a:srgbClr val="000000"/>
                </a:solidFill>
                <a:effectLst/>
                <a:latin typeface="Calibri" panose="020F0502020204030204" pitchFamily="34" charset="0"/>
              </a:rPr>
              <a:t>JNE enter underscore region vertical line if it was non zero coma lock was set coma so loop</a:t>
            </a:r>
          </a:p>
          <a:p>
            <a:r>
              <a:rPr lang="en-US" sz="1800" b="0" i="0" u="none" strike="noStrike" noProof="0" dirty="0">
                <a:solidFill>
                  <a:srgbClr val="000000"/>
                </a:solidFill>
                <a:effectLst/>
                <a:latin typeface="Calibri" panose="020F0502020204030204" pitchFamily="34" charset="0"/>
              </a:rPr>
              <a:t>RET vertical line return to caller semicolon critical region entered</a:t>
            </a:r>
          </a:p>
          <a:p>
            <a:r>
              <a:rPr lang="en-US" sz="1800" b="0" i="0" u="none" strike="noStrike" noProof="0" dirty="0">
                <a:solidFill>
                  <a:srgbClr val="000000"/>
                </a:solidFill>
                <a:effectLst/>
                <a:latin typeface="Calibri" panose="020F0502020204030204" pitchFamily="34" charset="0"/>
              </a:rPr>
              <a:t>leave underscore region colon</a:t>
            </a:r>
          </a:p>
          <a:p>
            <a:r>
              <a:rPr lang="en-US" sz="1800" b="0" i="0" u="none" strike="noStrike" noProof="0" dirty="0">
                <a:solidFill>
                  <a:srgbClr val="000000"/>
                </a:solidFill>
                <a:effectLst/>
                <a:latin typeface="Calibri" panose="020F0502020204030204" pitchFamily="34" charset="0"/>
              </a:rPr>
              <a:t>MOVE LOCK coma hash 0 vertical line store a 0 in lock</a:t>
            </a:r>
          </a:p>
          <a:p>
            <a:r>
              <a:rPr lang="en-US" sz="1800" b="0" i="0" u="none" strike="noStrike" noProof="0" dirty="0">
                <a:solidFill>
                  <a:srgbClr val="000000"/>
                </a:solidFill>
                <a:effectLst/>
                <a:latin typeface="Calibri" panose="020F0502020204030204" pitchFamily="34" charset="0"/>
              </a:rPr>
              <a:t>RET vertical line return to caller</a:t>
            </a: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94662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If </a:t>
            </a:r>
            <a:r>
              <a:rPr lang="en-US" noProof="0" dirty="0" err="1"/>
              <a:t>irq</a:t>
            </a:r>
            <a:r>
              <a:rPr lang="en-US" noProof="0" dirty="0"/>
              <a:t> is off when </a:t>
            </a:r>
            <a:r>
              <a:rPr lang="en-US" noProof="0" dirty="0" err="1"/>
              <a:t>my_irq_handler</a:t>
            </a:r>
            <a:r>
              <a:rPr lang="en-US" noProof="0" dirty="0"/>
              <a:t> is called, we have a deadlock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The code from top to bottom reads as follows.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void spin underscore lock left parenthesis spinlock, underscore, T asterisk lock left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void spin underscore unlock left parenthesis spinlock, underscore, T asterisk lock left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void my underscore I R Q under score handler, right parenthesis, void asterisk shared underscore data, comma spinlock, underscore T asterisk 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left brace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spin underscore lock left parenthesis lock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update left parenthesis shared underscore data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spin underscore unlock left parenthesis lock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right brace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void my underscore syscall underscore handler left parenthesis void asterisk shared underscore data comma spinlock underscore t asterisk 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left brace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spin underscore lock left parenthesis lock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read left parenthesis shared underscore data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spin underscore unlock left parenthesis lock right parenthesis semicolon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85713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in the first set is as follows.</a:t>
            </a:r>
          </a:p>
          <a:p>
            <a:r>
              <a:rPr lang="en-US" noProof="0" dirty="0"/>
              <a:t>void sleep left parenthesis right parenthesis left brace</a:t>
            </a:r>
          </a:p>
          <a:p>
            <a:r>
              <a:rPr lang="en-US" noProof="0" dirty="0"/>
              <a:t>set own state to blocked semicolon</a:t>
            </a:r>
          </a:p>
          <a:p>
            <a:r>
              <a:rPr lang="en-US" noProof="0" dirty="0"/>
              <a:t>give C P U to scheduler</a:t>
            </a:r>
          </a:p>
          <a:p>
            <a:r>
              <a:rPr lang="en-US" noProof="0" dirty="0"/>
              <a:t>right brace</a:t>
            </a:r>
          </a:p>
          <a:p>
            <a:r>
              <a:rPr lang="en-US" noProof="0" dirty="0"/>
              <a:t>void wakeup left parenthesis process right parenthesis left brace</a:t>
            </a:r>
          </a:p>
          <a:p>
            <a:r>
              <a:rPr lang="en-US" noProof="0" dirty="0"/>
              <a:t>set state of process to ready semicolon</a:t>
            </a:r>
          </a:p>
          <a:p>
            <a:r>
              <a:rPr lang="en-US" noProof="0" dirty="0"/>
              <a:t>give C P U to scheduler</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388803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b="1" dirty="0"/>
              <a:t>Race condition. </a:t>
            </a:r>
            <a:r>
              <a:rPr lang="en-US" dirty="0"/>
              <a:t>It can occur because access to count is unconstrained. As a consequence, the following situation could possibly occur. The buffer is empty and the consumer has just read count to see if it is 0. At that instant, the scheduler decides to stop running the consumer temporarily and start running the producer. The producer inserts an item in the buffer, increments count, and notices that it is now 1. Reasoning that count was just 0, and thus the consumer must be sleeping, the producer calls wakeup to wake the consumer up. Unfortunately, the consumer is not yet logically asleep, so the wakeup signal is lost. When the consumer next runs, it will test the value of count it previously read, find it to be 0, and go to sleep. Sooner or later the producer will fill up the buffer and also go to sleep. Both will sleep forever.</a:t>
            </a:r>
          </a:p>
          <a:p>
            <a:pPr marL="0" lvl="0" indent="0" algn="l" rtl="0">
              <a:spcBef>
                <a:spcPts val="0"/>
              </a:spcBef>
              <a:spcAft>
                <a:spcPts val="0"/>
              </a:spcAft>
              <a:buClr>
                <a:schemeClr val="dk1"/>
              </a:buClr>
              <a:buSzPts val="1100"/>
              <a:buFont typeface="Arial"/>
              <a:buNone/>
            </a:pPr>
            <a:r>
              <a:rPr lang="en-US" dirty="0"/>
              <a:t>The essence of the problem here is that a wakeup sent to a process that is not (yet) sleeping is lost. If it were not lost, everything would work. A quick fix is to modify the rules to add a wakeup waiting bit to the picture. When a wakeup is sent to a process that is still awake, this bit is set. Later, when the process tries to go to sleep, if the wakeup waiting bit is on, it will be turned off, but the process will stay awake. The wakeup waiting bit is a piggy bank for storing wakeup signals.</a:t>
            </a:r>
          </a:p>
          <a:p>
            <a:pPr marL="0" lvl="0" indent="0" algn="l" rtl="0">
              <a:spcBef>
                <a:spcPts val="0"/>
              </a:spcBef>
              <a:spcAft>
                <a:spcPts val="0"/>
              </a:spcAft>
              <a:buClr>
                <a:schemeClr val="dk1"/>
              </a:buClr>
              <a:buSzPts val="1100"/>
              <a:buFont typeface="Arial"/>
              <a:buNone/>
            </a:pPr>
            <a:r>
              <a:rPr lang="en-US" dirty="0"/>
              <a:t>The consumer clears the wakeup waiting bit in every iteration of the loop</a:t>
            </a:r>
          </a:p>
          <a:p>
            <a:pPr marL="0" lvl="0" indent="0" algn="l" rtl="0">
              <a:spcBef>
                <a:spcPts val="0"/>
              </a:spcBef>
              <a:spcAft>
                <a:spcPts val="0"/>
              </a:spcAft>
              <a:buNone/>
            </a:pPr>
            <a:endParaRPr lang="en-US" dirty="0"/>
          </a:p>
          <a:p>
            <a:r>
              <a:rPr lang="en-US" noProof="0" dirty="0"/>
              <a:t>Long Description:</a:t>
            </a:r>
          </a:p>
          <a:p>
            <a:r>
              <a:rPr lang="en-US" noProof="0" dirty="0"/>
              <a:t>The code from top to bottom is as follows.</a:t>
            </a:r>
          </a:p>
          <a:p>
            <a:r>
              <a:rPr lang="en-US" noProof="0" dirty="0"/>
              <a:t>hashtag define N 100</a:t>
            </a:r>
          </a:p>
          <a:p>
            <a:r>
              <a:rPr lang="en-US" noProof="0" dirty="0"/>
              <a:t>int count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a:t>
            </a:r>
          </a:p>
          <a:p>
            <a:r>
              <a:rPr lang="en-US" noProof="0" dirty="0"/>
              <a:t>item equals produce underscore item left parenthesis right parenthesis semicolon</a:t>
            </a:r>
          </a:p>
          <a:p>
            <a:r>
              <a:rPr lang="en-US" noProof="0" dirty="0"/>
              <a:t>if left parenthesis count equals </a:t>
            </a:r>
            <a:r>
              <a:rPr lang="en-US" noProof="0" dirty="0" err="1"/>
              <a:t>equals</a:t>
            </a:r>
            <a:r>
              <a:rPr lang="en-US" noProof="0" dirty="0"/>
              <a:t> N right parenthesis sleep left parenthesis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wakeup left parenthesis cons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if left parenthesis count equals </a:t>
            </a:r>
            <a:r>
              <a:rPr lang="en-US" noProof="0" dirty="0" err="1"/>
              <a:t>equals</a:t>
            </a:r>
            <a:r>
              <a:rPr lang="en-US" noProof="0" dirty="0"/>
              <a:t> 0 right parenthesis sleep left parenthesis right parenthesis semicolon</a:t>
            </a:r>
          </a:p>
          <a:p>
            <a:r>
              <a:rPr lang="en-US" noProof="0" dirty="0"/>
              <a:t>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wakeup left parenthesis p r o d right parenthesis semicolon</a:t>
            </a:r>
          </a:p>
          <a:p>
            <a:r>
              <a:rPr lang="en-US" noProof="0" dirty="0"/>
              <a:t>consume underscore item left parenthesis item right parenthesis semicolon</a:t>
            </a:r>
          </a:p>
          <a:p>
            <a:r>
              <a:rPr lang="en-US" noProof="0" dirty="0"/>
              <a:t>right brace</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5512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Part (c): Graph: The horizontal axis is labeled Time. The vertical axis is labeled Process. The range of processes is A, B, C, and D. Two sets of horizontal bars are marked at every process in the form of low to high step ladder.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545565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hashtag define N 100</a:t>
            </a:r>
          </a:p>
          <a:p>
            <a:r>
              <a:rPr lang="en-US" noProof="0" dirty="0"/>
              <a:t>int count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a:t>
            </a:r>
          </a:p>
          <a:p>
            <a:r>
              <a:rPr lang="en-US" noProof="0" dirty="0"/>
              <a:t>item equals produce underscore item left parenthesis right parenthesis semicolon</a:t>
            </a:r>
          </a:p>
          <a:p>
            <a:r>
              <a:rPr lang="en-US" noProof="0" dirty="0"/>
              <a:t>if left parenthesis count equals </a:t>
            </a:r>
            <a:r>
              <a:rPr lang="en-US" noProof="0" dirty="0" err="1"/>
              <a:t>equals</a:t>
            </a:r>
            <a:r>
              <a:rPr lang="en-US" noProof="0" dirty="0"/>
              <a:t> N right parenthesis sleep left parenthesis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wakeup left parenthesis cons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if left parenthesis count equals </a:t>
            </a:r>
            <a:r>
              <a:rPr lang="en-US" noProof="0" dirty="0" err="1"/>
              <a:t>equals</a:t>
            </a:r>
            <a:r>
              <a:rPr lang="en-US" noProof="0" dirty="0"/>
              <a:t> 0 right parenthesis sleep left parenthesis right parenthesis semicolon</a:t>
            </a:r>
          </a:p>
          <a:p>
            <a:r>
              <a:rPr lang="en-US" noProof="0" dirty="0"/>
              <a:t>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wakeup left parenthesis p r o d right parenthesis semicolon</a:t>
            </a:r>
          </a:p>
          <a:p>
            <a:r>
              <a:rPr lang="en-US" noProof="0" dirty="0"/>
              <a:t>consume underscore item left parenthesis item right parenthesis semicolon</a:t>
            </a:r>
          </a:p>
          <a:p>
            <a:r>
              <a:rPr lang="en-US" noProof="0" dirty="0"/>
              <a:t>right brace</a:t>
            </a:r>
          </a:p>
          <a:p>
            <a:r>
              <a:rPr lang="en-US" noProof="0" dirty="0"/>
              <a:t>right brace</a:t>
            </a:r>
          </a:p>
          <a:p>
            <a:r>
              <a:rPr lang="en-US" noProof="0" dirty="0"/>
              <a:t>A insert below reads producer sleeps when buffer is full.</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2357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hashtag define N 100</a:t>
            </a:r>
          </a:p>
          <a:p>
            <a:r>
              <a:rPr lang="en-US" noProof="0" dirty="0"/>
              <a:t>int count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a:t>
            </a:r>
          </a:p>
          <a:p>
            <a:r>
              <a:rPr lang="en-US" noProof="0" dirty="0"/>
              <a:t>item equals produce underscore item left parenthesis right parenthesis semicolon</a:t>
            </a:r>
          </a:p>
          <a:p>
            <a:r>
              <a:rPr lang="en-US" noProof="0" dirty="0"/>
              <a:t>if left parenthesis count equals </a:t>
            </a:r>
            <a:r>
              <a:rPr lang="en-US" noProof="0" dirty="0" err="1"/>
              <a:t>equals</a:t>
            </a:r>
            <a:r>
              <a:rPr lang="en-US" noProof="0" dirty="0"/>
              <a:t> N right parenthesis sleep left parenthesis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wakeup left parenthesis cons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if left parenthesis count equals </a:t>
            </a:r>
            <a:r>
              <a:rPr lang="en-US" noProof="0" dirty="0" err="1"/>
              <a:t>equals</a:t>
            </a:r>
            <a:r>
              <a:rPr lang="en-US" noProof="0" dirty="0"/>
              <a:t> 0 right parenthesis sleep left parenthesis right parenthesis semicolon</a:t>
            </a:r>
          </a:p>
          <a:p>
            <a:r>
              <a:rPr lang="en-US" noProof="0" dirty="0"/>
              <a:t>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wakeup left parenthesis p r o d right parenthesis semicolon</a:t>
            </a:r>
          </a:p>
          <a:p>
            <a:r>
              <a:rPr lang="en-US" noProof="0" dirty="0"/>
              <a:t>consume underscore item left parenthesis item right parenthesis semicolon</a:t>
            </a:r>
          </a:p>
          <a:p>
            <a:r>
              <a:rPr lang="en-US" noProof="0" dirty="0"/>
              <a:t>right brace</a:t>
            </a:r>
          </a:p>
          <a:p>
            <a:r>
              <a:rPr lang="en-US" noProof="0" dirty="0"/>
              <a:t>right brace</a:t>
            </a:r>
          </a:p>
          <a:p>
            <a:r>
              <a:rPr lang="en-US" noProof="0" dirty="0"/>
              <a:t>A insert below reads consumer sleeps when buffer is empty.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17599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hashtag define N 100</a:t>
            </a:r>
          </a:p>
          <a:p>
            <a:r>
              <a:rPr lang="en-US" noProof="0" dirty="0"/>
              <a:t>int count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a:t>
            </a:r>
          </a:p>
          <a:p>
            <a:r>
              <a:rPr lang="en-US" noProof="0" dirty="0"/>
              <a:t>item equals produce underscore item left parenthesis right parenthesis semicolon</a:t>
            </a:r>
          </a:p>
          <a:p>
            <a:r>
              <a:rPr lang="en-US" noProof="0" dirty="0"/>
              <a:t>if left parenthesis count equals </a:t>
            </a:r>
            <a:r>
              <a:rPr lang="en-US" noProof="0" dirty="0" err="1"/>
              <a:t>equals</a:t>
            </a:r>
            <a:r>
              <a:rPr lang="en-US" noProof="0" dirty="0"/>
              <a:t> N right parenthesis sleep left parenthesis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wakeup left parenthesis cons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if left parenthesis count equals </a:t>
            </a:r>
            <a:r>
              <a:rPr lang="en-US" noProof="0" dirty="0" err="1"/>
              <a:t>equals</a:t>
            </a:r>
            <a:r>
              <a:rPr lang="en-US" noProof="0" dirty="0"/>
              <a:t> 0 right parenthesis sleep left parenthesis right parenthesis semicolon</a:t>
            </a:r>
          </a:p>
          <a:p>
            <a:r>
              <a:rPr lang="en-US" noProof="0" dirty="0"/>
              <a:t>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wakeup left parenthesis p r o d right parenthesis semicolon</a:t>
            </a:r>
          </a:p>
          <a:p>
            <a:r>
              <a:rPr lang="en-US" noProof="0" dirty="0"/>
              <a:t>consume underscore item left parenthesis item right parenthesis semicolon</a:t>
            </a:r>
          </a:p>
          <a:p>
            <a:r>
              <a:rPr lang="en-US" noProof="0" dirty="0"/>
              <a:t>right brace</a:t>
            </a:r>
          </a:p>
          <a:p>
            <a:r>
              <a:rPr lang="en-US" noProof="0" dirty="0"/>
              <a:t>right brace</a:t>
            </a:r>
          </a:p>
          <a:p>
            <a:r>
              <a:rPr lang="en-US" noProof="0" dirty="0"/>
              <a:t>A insert below reads problem colon wake up events may get lost exclamation mark Sample run colon 1 dot con comma 2 dot P r d comma 3 dot C o n right arrow cause question mark effect question mark.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673726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513816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different uses of semaphores:</a:t>
            </a:r>
          </a:p>
          <a:p>
            <a:pPr marL="311150" lvl="0" indent="-171450" algn="l" rtl="0">
              <a:spcBef>
                <a:spcPts val="0"/>
              </a:spcBef>
              <a:spcAft>
                <a:spcPts val="0"/>
              </a:spcAft>
              <a:buSzPts val="1400"/>
              <a:buFont typeface="Arial" panose="020B0604020202020204" pitchFamily="34" charset="0"/>
              <a:buChar char="•"/>
            </a:pPr>
            <a:r>
              <a:rPr lang="en-US" noProof="0" dirty="0"/>
              <a:t>mutex : for mutual exclusion</a:t>
            </a:r>
          </a:p>
          <a:p>
            <a:pPr marL="311150" lvl="0" indent="-171450" algn="l" rtl="0">
              <a:spcBef>
                <a:spcPts val="0"/>
              </a:spcBef>
              <a:spcAft>
                <a:spcPts val="0"/>
              </a:spcAft>
              <a:buSzPts val="1400"/>
              <a:buFont typeface="Arial" panose="020B0604020202020204" pitchFamily="34" charset="0"/>
              <a:buChar char="•"/>
            </a:pPr>
            <a:r>
              <a:rPr lang="en-US" noProof="0" dirty="0"/>
              <a:t>empty/full: for synchronization</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Long Description:</a:t>
            </a:r>
          </a:p>
          <a:p>
            <a:pPr marL="0" lvl="0" indent="0" algn="l" rtl="0">
              <a:spcBef>
                <a:spcPts val="0"/>
              </a:spcBef>
              <a:spcAft>
                <a:spcPts val="0"/>
              </a:spcAft>
              <a:buNone/>
            </a:pPr>
            <a:r>
              <a:rPr lang="en-US" noProof="0" dirty="0"/>
              <a:t>The code from top to bottom is as follows.</a:t>
            </a:r>
          </a:p>
          <a:p>
            <a:pPr marL="0" lvl="0" indent="0" algn="l" rtl="0">
              <a:spcBef>
                <a:spcPts val="0"/>
              </a:spcBef>
              <a:spcAft>
                <a:spcPts val="0"/>
              </a:spcAft>
              <a:buNone/>
            </a:pPr>
            <a:r>
              <a:rPr lang="en-US" noProof="0" dirty="0"/>
              <a:t>hash define N 100</a:t>
            </a:r>
          </a:p>
          <a:p>
            <a:pPr marL="0" lvl="0" indent="0" algn="l" rtl="0">
              <a:spcBef>
                <a:spcPts val="0"/>
              </a:spcBef>
              <a:spcAft>
                <a:spcPts val="0"/>
              </a:spcAft>
              <a:buNone/>
            </a:pPr>
            <a:r>
              <a:rPr lang="en-US" noProof="0" dirty="0"/>
              <a:t>type def int s e m a</a:t>
            </a:r>
          </a:p>
          <a:p>
            <a:pPr marL="0" lvl="0" indent="0" algn="l" rtl="0">
              <a:spcBef>
                <a:spcPts val="0"/>
              </a:spcBef>
              <a:spcAft>
                <a:spcPts val="0"/>
              </a:spcAft>
              <a:buNone/>
            </a:pPr>
            <a:r>
              <a:rPr lang="en-US" noProof="0" dirty="0"/>
              <a:t>s e m a mutex equals 1 semicolon</a:t>
            </a:r>
          </a:p>
          <a:p>
            <a:pPr marL="0" lvl="0" indent="0" algn="l" rtl="0">
              <a:spcBef>
                <a:spcPts val="0"/>
              </a:spcBef>
              <a:spcAft>
                <a:spcPts val="0"/>
              </a:spcAft>
              <a:buNone/>
            </a:pPr>
            <a:r>
              <a:rPr lang="en-US" noProof="0" dirty="0"/>
              <a:t>s e m a empty equals N comma full equals 0 semicolon</a:t>
            </a:r>
          </a:p>
          <a:p>
            <a:pPr marL="0" lvl="0" indent="0" algn="l" rtl="0">
              <a:spcBef>
                <a:spcPts val="0"/>
              </a:spcBef>
              <a:spcAft>
                <a:spcPts val="0"/>
              </a:spcAft>
              <a:buNone/>
            </a:pPr>
            <a:r>
              <a:rPr lang="en-US" noProof="0" dirty="0"/>
              <a:t>void producer left parenthesis void right parenthesis left brace</a:t>
            </a:r>
          </a:p>
          <a:p>
            <a:pPr marL="0" lvl="0" indent="0" algn="l" rtl="0">
              <a:spcBef>
                <a:spcPts val="0"/>
              </a:spcBef>
              <a:spcAft>
                <a:spcPts val="0"/>
              </a:spcAft>
              <a:buNone/>
            </a:pPr>
            <a:r>
              <a:rPr lang="en-US" noProof="0" dirty="0"/>
              <a:t>int item semicolon</a:t>
            </a:r>
          </a:p>
          <a:p>
            <a:pPr marL="0" lvl="0" indent="0" algn="l" rtl="0">
              <a:spcBef>
                <a:spcPts val="0"/>
              </a:spcBef>
              <a:spcAft>
                <a:spcPts val="0"/>
              </a:spcAft>
              <a:buNone/>
            </a:pPr>
            <a:r>
              <a:rPr lang="en-US" noProof="0" dirty="0"/>
              <a:t>while left parenthesis TRUE right parenthesis left brace</a:t>
            </a:r>
          </a:p>
          <a:p>
            <a:pPr marL="0" lvl="0" indent="0" algn="l" rtl="0">
              <a:spcBef>
                <a:spcPts val="0"/>
              </a:spcBef>
              <a:spcAft>
                <a:spcPts val="0"/>
              </a:spcAft>
              <a:buNone/>
            </a:pPr>
            <a:r>
              <a:rPr lang="en-US" noProof="0" dirty="0"/>
              <a:t>item equals produce underscore item left parenthesis right parenthesis semicolon</a:t>
            </a:r>
          </a:p>
          <a:p>
            <a:pPr marL="0" lvl="0" indent="0" algn="l" rtl="0">
              <a:spcBef>
                <a:spcPts val="0"/>
              </a:spcBef>
              <a:spcAft>
                <a:spcPts val="0"/>
              </a:spcAft>
              <a:buNone/>
            </a:pPr>
            <a:r>
              <a:rPr lang="en-US" noProof="0" dirty="0"/>
              <a:t>down left parenthesis ampersand empty right parenthesis semicolon</a:t>
            </a:r>
          </a:p>
          <a:p>
            <a:pPr marL="0" lvl="0" indent="0" algn="l" rtl="0">
              <a:spcBef>
                <a:spcPts val="0"/>
              </a:spcBef>
              <a:spcAft>
                <a:spcPts val="0"/>
              </a:spcAft>
              <a:buNone/>
            </a:pPr>
            <a:r>
              <a:rPr lang="en-US" noProof="0" dirty="0"/>
              <a:t>down left parenthesis ampersand mutex right parenthesis semicolon</a:t>
            </a:r>
          </a:p>
          <a:p>
            <a:pPr marL="0" lvl="0" indent="0" algn="l" rtl="0">
              <a:spcBef>
                <a:spcPts val="0"/>
              </a:spcBef>
              <a:spcAft>
                <a:spcPts val="0"/>
              </a:spcAft>
              <a:buNone/>
            </a:pPr>
            <a:r>
              <a:rPr lang="en-US" noProof="0" dirty="0"/>
              <a:t>insert underscore item left parenthesis item right parenthesis semicolon</a:t>
            </a:r>
          </a:p>
          <a:p>
            <a:pPr marL="0" lvl="0" indent="0" algn="l" rtl="0">
              <a:spcBef>
                <a:spcPts val="0"/>
              </a:spcBef>
              <a:spcAft>
                <a:spcPts val="0"/>
              </a:spcAft>
              <a:buNone/>
            </a:pPr>
            <a:r>
              <a:rPr lang="en-US" noProof="0" dirty="0"/>
              <a:t>up left parenthesis ampersand mutex right parenthesis semicolon</a:t>
            </a:r>
          </a:p>
          <a:p>
            <a:pPr marL="0" lvl="0" indent="0" algn="l" rtl="0">
              <a:spcBef>
                <a:spcPts val="0"/>
              </a:spcBef>
              <a:spcAft>
                <a:spcPts val="0"/>
              </a:spcAft>
              <a:buNone/>
            </a:pPr>
            <a:r>
              <a:rPr lang="en-US" noProof="0" dirty="0"/>
              <a:t>up left parenthesis ampersand full right parenthesis semicolon</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void consumer left parenthesis void right parenthesis left brace</a:t>
            </a:r>
          </a:p>
          <a:p>
            <a:pPr marL="0" lvl="0" indent="0" algn="l" rtl="0">
              <a:spcBef>
                <a:spcPts val="0"/>
              </a:spcBef>
              <a:spcAft>
                <a:spcPts val="0"/>
              </a:spcAft>
              <a:buNone/>
            </a:pPr>
            <a:r>
              <a:rPr lang="en-US" noProof="0" dirty="0"/>
              <a:t>int item semicolon</a:t>
            </a:r>
          </a:p>
          <a:p>
            <a:pPr marL="0" lvl="0" indent="0" algn="l" rtl="0">
              <a:spcBef>
                <a:spcPts val="0"/>
              </a:spcBef>
              <a:spcAft>
                <a:spcPts val="0"/>
              </a:spcAft>
              <a:buNone/>
            </a:pPr>
            <a:r>
              <a:rPr lang="en-US" noProof="0" dirty="0"/>
              <a:t>while left parenthesis TRUE right parenthesis left brace</a:t>
            </a:r>
          </a:p>
          <a:p>
            <a:pPr marL="0" lvl="0" indent="0" algn="l" rtl="0">
              <a:spcBef>
                <a:spcPts val="0"/>
              </a:spcBef>
              <a:spcAft>
                <a:spcPts val="0"/>
              </a:spcAft>
              <a:buNone/>
            </a:pPr>
            <a:r>
              <a:rPr lang="en-US" noProof="0" dirty="0"/>
              <a:t>down left parenthesis ampersand full right parenthesis semicolon</a:t>
            </a:r>
          </a:p>
          <a:p>
            <a:pPr marL="0" lvl="0" indent="0" algn="l" rtl="0">
              <a:spcBef>
                <a:spcPts val="0"/>
              </a:spcBef>
              <a:spcAft>
                <a:spcPts val="0"/>
              </a:spcAft>
              <a:buNone/>
            </a:pPr>
            <a:r>
              <a:rPr lang="en-US" noProof="0" dirty="0"/>
              <a:t>down left parenthesis ampersand mutex right parenthesis semicolon</a:t>
            </a:r>
          </a:p>
          <a:p>
            <a:pPr marL="0" lvl="0" indent="0" algn="l" rtl="0">
              <a:spcBef>
                <a:spcPts val="0"/>
              </a:spcBef>
              <a:spcAft>
                <a:spcPts val="0"/>
              </a:spcAft>
              <a:buNone/>
            </a:pPr>
            <a:r>
              <a:rPr lang="en-US" noProof="0" dirty="0"/>
              <a:t>item equals remove underscore item left parenthesis right parenthesis semicolon</a:t>
            </a:r>
          </a:p>
          <a:p>
            <a:pPr marL="0" lvl="0" indent="0" algn="l" rtl="0">
              <a:spcBef>
                <a:spcPts val="0"/>
              </a:spcBef>
              <a:spcAft>
                <a:spcPts val="0"/>
              </a:spcAft>
              <a:buNone/>
            </a:pPr>
            <a:r>
              <a:rPr lang="en-US" noProof="0" dirty="0"/>
              <a:t>up left parenthesis ampersand mutex right parenthesis semicolon</a:t>
            </a:r>
          </a:p>
          <a:p>
            <a:pPr marL="0" lvl="0" indent="0" algn="l" rtl="0">
              <a:spcBef>
                <a:spcPts val="0"/>
              </a:spcBef>
              <a:spcAft>
                <a:spcPts val="0"/>
              </a:spcAft>
              <a:buNone/>
            </a:pPr>
            <a:r>
              <a:rPr lang="en-US" noProof="0" dirty="0"/>
              <a:t>up left parenthesis ampersand empty right parenthesis semicolon</a:t>
            </a:r>
          </a:p>
          <a:p>
            <a:pPr marL="0" lvl="0" indent="0" algn="l" rtl="0">
              <a:spcBef>
                <a:spcPts val="0"/>
              </a:spcBef>
              <a:spcAft>
                <a:spcPts val="0"/>
              </a:spcAft>
              <a:buNone/>
            </a:pPr>
            <a:r>
              <a:rPr lang="en-US" noProof="0" dirty="0"/>
              <a:t>consume underscore item left parenthesis item</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30485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 define N 100</a:t>
            </a:r>
          </a:p>
          <a:p>
            <a:r>
              <a:rPr lang="en-US" noProof="0" dirty="0"/>
              <a:t>type def int s e m a</a:t>
            </a:r>
          </a:p>
          <a:p>
            <a:r>
              <a:rPr lang="en-US" noProof="0" dirty="0"/>
              <a:t>s e m a mutex equals 1 semicolon</a:t>
            </a:r>
          </a:p>
          <a:p>
            <a:r>
              <a:rPr lang="en-US" noProof="0" dirty="0"/>
              <a:t>s e m a empty equals N comma full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a:t>down left parenthesis ampersand empty right parenthesis semicolon</a:t>
            </a:r>
          </a:p>
          <a:p>
            <a:r>
              <a:rPr lang="en-US" noProof="0" dirty="0"/>
              <a:t>down left parenthesis ampersand mutex right parenthesis semicolon</a:t>
            </a:r>
          </a:p>
          <a:p>
            <a:r>
              <a:rPr lang="en-US" noProof="0" dirty="0"/>
              <a:t>insert underscore item left parenthesis item right parenthesis semicolon</a:t>
            </a:r>
          </a:p>
          <a:p>
            <a:r>
              <a:rPr lang="en-US" noProof="0" dirty="0"/>
              <a:t>up left parenthesis ampersand mutex right parenthesis semicolon</a:t>
            </a:r>
          </a:p>
          <a:p>
            <a:r>
              <a:rPr lang="en-US" noProof="0" dirty="0"/>
              <a:t>up left parenthesis ampersand full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down left parenthesis ampersand full right parenthesis semicolon</a:t>
            </a:r>
          </a:p>
          <a:p>
            <a:r>
              <a:rPr lang="en-US" noProof="0" dirty="0"/>
              <a:t>down left parenthesis ampersand mutex right parenthesis semicolon</a:t>
            </a:r>
          </a:p>
          <a:p>
            <a:r>
              <a:rPr lang="en-US" noProof="0" dirty="0"/>
              <a:t>item equals remove underscore item left parenthesis right parenthesis semicolon</a:t>
            </a:r>
          </a:p>
          <a:p>
            <a:r>
              <a:rPr lang="en-US" noProof="0" dirty="0"/>
              <a:t>up left parenthesis ampersand mutex right parenthesis semicolon</a:t>
            </a:r>
          </a:p>
          <a:p>
            <a:r>
              <a:rPr lang="en-US" noProof="0" dirty="0"/>
              <a:t>up left parenthesis ampersand empty right parenthesis semicolon</a:t>
            </a:r>
          </a:p>
          <a:p>
            <a:r>
              <a:rPr lang="en-US" noProof="0" dirty="0"/>
              <a:t>consume underscore item left parenthesis item</a:t>
            </a:r>
          </a:p>
          <a:p>
            <a:r>
              <a:rPr lang="en-US" noProof="0" dirty="0"/>
              <a:t>right brace</a:t>
            </a:r>
          </a:p>
          <a:p>
            <a:r>
              <a:rPr lang="en-US" noProof="0" dirty="0"/>
              <a:t>right brace</a:t>
            </a:r>
          </a:p>
          <a:p>
            <a:r>
              <a:rPr lang="en-US" noProof="0" dirty="0"/>
              <a:t>An insert on the top right reads mutex serializes access to the shared buffer.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8726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 define N 100</a:t>
            </a:r>
          </a:p>
          <a:p>
            <a:r>
              <a:rPr lang="en-US" noProof="0" dirty="0"/>
              <a:t>type def int s e m a</a:t>
            </a:r>
          </a:p>
          <a:p>
            <a:r>
              <a:rPr lang="en-US" noProof="0" dirty="0"/>
              <a:t>s e m a mutex equals 1 semicolon</a:t>
            </a:r>
          </a:p>
          <a:p>
            <a:r>
              <a:rPr lang="en-US" noProof="0" dirty="0"/>
              <a:t>s e m a empty equals N comma full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a:t>down left parenthesis ampersand empty right parenthesis semicolon</a:t>
            </a:r>
          </a:p>
          <a:p>
            <a:r>
              <a:rPr lang="en-US" noProof="0" dirty="0"/>
              <a:t>down left parenthesis ampersand mutex right parenthesis semicolon</a:t>
            </a:r>
          </a:p>
          <a:p>
            <a:r>
              <a:rPr lang="en-US" noProof="0" dirty="0"/>
              <a:t>insert underscore item left parenthesis item right parenthesis semicolon</a:t>
            </a:r>
          </a:p>
          <a:p>
            <a:r>
              <a:rPr lang="en-US" noProof="0" dirty="0"/>
              <a:t>up left parenthesis ampersand mutex right parenthesis semicolon</a:t>
            </a:r>
          </a:p>
          <a:p>
            <a:r>
              <a:rPr lang="en-US" noProof="0" dirty="0"/>
              <a:t>up left parenthesis ampersand full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down left parenthesis ampersand full right parenthesis semicolon</a:t>
            </a:r>
          </a:p>
          <a:p>
            <a:r>
              <a:rPr lang="en-US" noProof="0" dirty="0"/>
              <a:t>down left parenthesis ampersand mutex right parenthesis semicolon</a:t>
            </a:r>
          </a:p>
          <a:p>
            <a:r>
              <a:rPr lang="en-US" noProof="0" dirty="0"/>
              <a:t>item equals remove underscore item left parenthesis right parenthesis semicolon</a:t>
            </a:r>
          </a:p>
          <a:p>
            <a:r>
              <a:rPr lang="en-US" noProof="0" dirty="0"/>
              <a:t>up left parenthesis ampersand mutex right parenthesis semicolon</a:t>
            </a:r>
          </a:p>
          <a:p>
            <a:r>
              <a:rPr lang="en-US" noProof="0" dirty="0"/>
              <a:t>up left parenthesis ampersand empty right parenthesis semicolon</a:t>
            </a:r>
          </a:p>
          <a:p>
            <a:r>
              <a:rPr lang="en-US" noProof="0" dirty="0"/>
              <a:t>consume underscore item left parenthesis item</a:t>
            </a:r>
          </a:p>
          <a:p>
            <a:r>
              <a:rPr lang="en-US" noProof="0" dirty="0"/>
              <a:t>right brace</a:t>
            </a:r>
          </a:p>
          <a:p>
            <a:r>
              <a:rPr lang="en-US" noProof="0" dirty="0"/>
              <a:t>right brace</a:t>
            </a:r>
          </a:p>
          <a:p>
            <a:r>
              <a:rPr lang="en-US" noProof="0" dirty="0"/>
              <a:t>An insert on the top right reads empty semaphore blocks the producer when the shared buffer is full.</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782747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 define N 100</a:t>
            </a:r>
          </a:p>
          <a:p>
            <a:r>
              <a:rPr lang="en-US" noProof="0" dirty="0"/>
              <a:t>type def int s e m a</a:t>
            </a:r>
          </a:p>
          <a:p>
            <a:r>
              <a:rPr lang="en-US" noProof="0" dirty="0"/>
              <a:t>s e m a mutex equals 1 semicolon</a:t>
            </a:r>
          </a:p>
          <a:p>
            <a:r>
              <a:rPr lang="en-US" noProof="0" dirty="0"/>
              <a:t>s e m a empty equals N comma full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a:t>down left parenthesis ampersand empty right parenthesis semicolon</a:t>
            </a:r>
          </a:p>
          <a:p>
            <a:r>
              <a:rPr lang="en-US" noProof="0" dirty="0"/>
              <a:t>down left parenthesis ampersand mutex right parenthesis semicolon</a:t>
            </a:r>
          </a:p>
          <a:p>
            <a:r>
              <a:rPr lang="en-US" noProof="0" dirty="0"/>
              <a:t>insert underscore item left parenthesis item right parenthesis semicolon</a:t>
            </a:r>
          </a:p>
          <a:p>
            <a:r>
              <a:rPr lang="en-US" noProof="0" dirty="0"/>
              <a:t>up left parenthesis ampersand mutex right parenthesis semicolon</a:t>
            </a:r>
          </a:p>
          <a:p>
            <a:r>
              <a:rPr lang="en-US" noProof="0" dirty="0"/>
              <a:t>up left parenthesis ampersand full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down left parenthesis ampersand full right parenthesis semicolon</a:t>
            </a:r>
          </a:p>
          <a:p>
            <a:r>
              <a:rPr lang="en-US" noProof="0" dirty="0"/>
              <a:t>down left parenthesis ampersand mutex right parenthesis semicolon</a:t>
            </a:r>
          </a:p>
          <a:p>
            <a:r>
              <a:rPr lang="en-US" noProof="0" dirty="0"/>
              <a:t>item equals remove underscore item left parenthesis right parenthesis semicolon</a:t>
            </a:r>
          </a:p>
          <a:p>
            <a:r>
              <a:rPr lang="en-US" noProof="0" dirty="0"/>
              <a:t>up left parenthesis ampersand mutex right parenthesis semicolon</a:t>
            </a:r>
          </a:p>
          <a:p>
            <a:r>
              <a:rPr lang="en-US" noProof="0" dirty="0"/>
              <a:t>up left parenthesis ampersand empty right parenthesis semicolon</a:t>
            </a:r>
          </a:p>
          <a:p>
            <a:r>
              <a:rPr lang="en-US" noProof="0" dirty="0"/>
              <a:t>consume underscore item left parenthesis item</a:t>
            </a:r>
          </a:p>
          <a:p>
            <a:r>
              <a:rPr lang="en-US" noProof="0" dirty="0"/>
              <a:t>right brace</a:t>
            </a:r>
          </a:p>
          <a:p>
            <a:r>
              <a:rPr lang="en-US" noProof="0" dirty="0"/>
              <a:t>right brace</a:t>
            </a:r>
          </a:p>
          <a:p>
            <a:r>
              <a:rPr lang="en-US" noProof="0" dirty="0"/>
              <a:t>An insert on the top right reads full semaphore blocks the consumer when the buffer is empty.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34403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 define N 100</a:t>
            </a:r>
          </a:p>
          <a:p>
            <a:r>
              <a:rPr lang="en-US" noProof="0" dirty="0"/>
              <a:t>type def int s e m a</a:t>
            </a:r>
          </a:p>
          <a:p>
            <a:r>
              <a:rPr lang="en-US" noProof="0" dirty="0"/>
              <a:t>s e m a mutex equals 1 semicolon</a:t>
            </a:r>
          </a:p>
          <a:p>
            <a:r>
              <a:rPr lang="en-US" noProof="0" dirty="0"/>
              <a:t>s e m a empty equals N comma full equals 0 semicolon</a:t>
            </a:r>
          </a:p>
          <a:p>
            <a:r>
              <a:rPr lang="en-US" noProof="0" dirty="0"/>
              <a:t>void producer left parenthesis void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a:t>down left parenthesis ampersand empty right parenthesis semicolon</a:t>
            </a:r>
          </a:p>
          <a:p>
            <a:r>
              <a:rPr lang="en-US" noProof="0" dirty="0"/>
              <a:t>down left parenthesis ampersand mutex right parenthesis semicolon</a:t>
            </a:r>
          </a:p>
          <a:p>
            <a:r>
              <a:rPr lang="en-US" noProof="0" dirty="0"/>
              <a:t>insert underscore item left parenthesis item right parenthesis semicolon</a:t>
            </a:r>
          </a:p>
          <a:p>
            <a:r>
              <a:rPr lang="en-US" noProof="0" dirty="0"/>
              <a:t>up left parenthesis ampersand mutex right parenthesis semicolon</a:t>
            </a:r>
          </a:p>
          <a:p>
            <a:r>
              <a:rPr lang="en-US" noProof="0" dirty="0"/>
              <a:t>up left parenthesis ampersand full right parenthesis semicolon</a:t>
            </a:r>
          </a:p>
          <a:p>
            <a:r>
              <a:rPr lang="en-US" noProof="0" dirty="0"/>
              <a:t>right brace</a:t>
            </a:r>
          </a:p>
          <a:p>
            <a:r>
              <a:rPr lang="en-US" noProof="0" dirty="0"/>
              <a:t>right brace</a:t>
            </a:r>
          </a:p>
          <a:p>
            <a:r>
              <a:rPr lang="en-US" noProof="0" dirty="0"/>
              <a:t>void consumer left parenthesis void right parenthesis left brace</a:t>
            </a:r>
          </a:p>
          <a:p>
            <a:r>
              <a:rPr lang="en-US" noProof="0" dirty="0"/>
              <a:t>int item semicolon</a:t>
            </a:r>
          </a:p>
          <a:p>
            <a:r>
              <a:rPr lang="en-US" noProof="0" dirty="0"/>
              <a:t>while left parenthesis TRUE right parenthesis left brace</a:t>
            </a:r>
          </a:p>
          <a:p>
            <a:r>
              <a:rPr lang="en-US" noProof="0" dirty="0"/>
              <a:t>down left parenthesis ampersand full right parenthesis semicolon</a:t>
            </a:r>
          </a:p>
          <a:p>
            <a:r>
              <a:rPr lang="en-US" noProof="0" dirty="0"/>
              <a:t>down left parenthesis ampersand mutex right parenthesis semicolon</a:t>
            </a:r>
          </a:p>
          <a:p>
            <a:r>
              <a:rPr lang="en-US" noProof="0" dirty="0"/>
              <a:t>item equals remove underscore item left parenthesis right parenthesis semicolon</a:t>
            </a:r>
          </a:p>
          <a:p>
            <a:r>
              <a:rPr lang="en-US" noProof="0" dirty="0"/>
              <a:t>up left parenthesis ampersand mutex right parenthesis semicolon</a:t>
            </a:r>
          </a:p>
          <a:p>
            <a:r>
              <a:rPr lang="en-US" noProof="0" dirty="0"/>
              <a:t>up left parenthesis ampersand empty right parenthesis semicolon</a:t>
            </a:r>
          </a:p>
          <a:p>
            <a:r>
              <a:rPr lang="en-US" noProof="0" dirty="0"/>
              <a:t>consume underscore item left parenthesis item</a:t>
            </a:r>
          </a:p>
          <a:p>
            <a:r>
              <a:rPr lang="en-US" noProof="0" dirty="0"/>
              <a:t>right brace</a:t>
            </a:r>
          </a:p>
          <a:p>
            <a:r>
              <a:rPr lang="en-US" noProof="0" dirty="0"/>
              <a:t>right brace</a:t>
            </a:r>
          </a:p>
          <a:p>
            <a:r>
              <a:rPr lang="en-US" noProof="0" dirty="0"/>
              <a:t>An insert on the top right reads 3 semaphores uses in our solution. Right arrow can we use 2 question mark. Right arrow lost wakeups question mark.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492313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The code is as follows: hash include open angle bracket semaphore dot h close angle bracket; hash include open angle bracket pthread dot h close angle bracket; hash include open angle bracket s t d </a:t>
            </a:r>
            <a:r>
              <a:rPr lang="en-US" sz="1200" b="0" i="0" u="none" strike="noStrike" dirty="0" err="1">
                <a:solidFill>
                  <a:srgbClr val="000000"/>
                </a:solidFill>
                <a:effectLst/>
                <a:latin typeface="Arial" panose="020B0604020202020204" pitchFamily="34" charset="0"/>
                <a:cs typeface="Arial" panose="020B0604020202020204" pitchFamily="34" charset="0"/>
              </a:rPr>
              <a:t>i</a:t>
            </a:r>
            <a:r>
              <a:rPr lang="en-US" sz="1200" b="0" i="0" u="none" strike="noStrike" dirty="0">
                <a:solidFill>
                  <a:srgbClr val="000000"/>
                </a:solidFill>
                <a:effectLst/>
                <a:latin typeface="Arial" panose="020B0604020202020204" pitchFamily="34" charset="0"/>
                <a:cs typeface="Arial" panose="020B0604020202020204" pitchFamily="34" charset="0"/>
              </a:rPr>
              <a:t> o dot h close angle bracket; hash include open angle bracket s t d lib dot h close angle bracket; hash include open angle bracket </a:t>
            </a:r>
            <a:r>
              <a:rPr lang="en-US" sz="1200" b="0" i="0" u="none" strike="noStrike" dirty="0" err="1">
                <a:solidFill>
                  <a:srgbClr val="000000"/>
                </a:solidFill>
                <a:effectLst/>
                <a:latin typeface="Arial" panose="020B0604020202020204" pitchFamily="34" charset="0"/>
                <a:cs typeface="Arial" panose="020B0604020202020204" pitchFamily="34" charset="0"/>
              </a:rPr>
              <a:t>uni</a:t>
            </a:r>
            <a:r>
              <a:rPr lang="en-US" sz="1200" b="0" i="0" u="none" strike="noStrike" dirty="0">
                <a:solidFill>
                  <a:srgbClr val="000000"/>
                </a:solidFill>
                <a:effectLst/>
                <a:latin typeface="Arial" panose="020B0604020202020204" pitchFamily="34" charset="0"/>
                <a:cs typeface="Arial" panose="020B0604020202020204" pitchFamily="34" charset="0"/>
              </a:rPr>
              <a:t> s t d dot h close angle bracket; hash include open angle bracket time dot h close angle bracket; hash define N 100; hash define down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wait; hash define up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post; front slash asterisk Semaphores dot Asterisk front slash;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t mutex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t empty, full semicolon; int mutex underscore init equals 1, empty underscore init equals N, full underscore init equals 0 semicolon; front slash asterisk Pthread wrappers dot Asterisk front slash; void producer open round bracket void close round bracket semicolon; static void asterisk pthread underscore producer open round bracket void asterisk </a:t>
            </a:r>
            <a:r>
              <a:rPr lang="en-US" sz="1200" b="0" i="0" u="none" strike="noStrike" dirty="0" err="1">
                <a:solidFill>
                  <a:srgbClr val="000000"/>
                </a:solidFill>
                <a:effectLst/>
                <a:latin typeface="Arial" panose="020B0604020202020204" pitchFamily="34" charset="0"/>
                <a:cs typeface="Arial" panose="020B0604020202020204" pitchFamily="34" charset="0"/>
              </a:rPr>
              <a:t>args</a:t>
            </a:r>
            <a:r>
              <a:rPr lang="en-US" sz="1200" b="0" i="0" u="none" strike="noStrike" dirty="0">
                <a:solidFill>
                  <a:srgbClr val="000000"/>
                </a:solidFill>
                <a:effectLst/>
                <a:latin typeface="Arial" panose="020B0604020202020204" pitchFamily="34" charset="0"/>
                <a:cs typeface="Arial" panose="020B0604020202020204" pitchFamily="34" charset="0"/>
              </a:rPr>
              <a:t> close round bracket; open curly bracket; producer open round bracket close round bracket semicolon; return NULL semicolon; close curly bracket; void consumer open round bracket void close round bracket semicolon; static void asterisk pthread underscore consumer open round bracket void asterisk </a:t>
            </a:r>
            <a:r>
              <a:rPr lang="en-US" sz="1200" b="0" i="0" u="none" strike="noStrike" dirty="0" err="1">
                <a:solidFill>
                  <a:srgbClr val="000000"/>
                </a:solidFill>
                <a:effectLst/>
                <a:latin typeface="Arial" panose="020B0604020202020204" pitchFamily="34" charset="0"/>
                <a:cs typeface="Arial" panose="020B0604020202020204" pitchFamily="34" charset="0"/>
              </a:rPr>
              <a:t>args</a:t>
            </a:r>
            <a:r>
              <a:rPr lang="en-US" sz="1200" b="0" i="0" u="none" strike="noStrike" dirty="0">
                <a:solidFill>
                  <a:srgbClr val="000000"/>
                </a:solidFill>
                <a:effectLst/>
                <a:latin typeface="Arial" panose="020B0604020202020204" pitchFamily="34" charset="0"/>
                <a:cs typeface="Arial" panose="020B0604020202020204" pitchFamily="34" charset="0"/>
              </a:rPr>
              <a:t> close round bracket; open curly bracket; consumer open round bracket close round bracket semicolon; return NULL semicolon; close curly bracket; forward slash asterisk Main entry point. Asterisk forward slash; int main open round bracket int </a:t>
            </a:r>
            <a:r>
              <a:rPr lang="en-US" sz="1200" b="0" i="0" u="none" strike="noStrike" dirty="0" err="1">
                <a:solidFill>
                  <a:srgbClr val="000000"/>
                </a:solidFill>
                <a:effectLst/>
                <a:latin typeface="Arial" panose="020B0604020202020204" pitchFamily="34" charset="0"/>
                <a:cs typeface="Arial" panose="020B0604020202020204" pitchFamily="34" charset="0"/>
              </a:rPr>
              <a:t>arg</a:t>
            </a:r>
            <a:r>
              <a:rPr lang="en-US" sz="1200" b="0" i="0" u="none" strike="noStrike" dirty="0">
                <a:solidFill>
                  <a:srgbClr val="000000"/>
                </a:solidFill>
                <a:effectLst/>
                <a:latin typeface="Arial" panose="020B0604020202020204" pitchFamily="34" charset="0"/>
                <a:cs typeface="Arial" panose="020B0604020202020204" pitchFamily="34" charset="0"/>
              </a:rPr>
              <a:t> c comma char asterisk </a:t>
            </a:r>
            <a:r>
              <a:rPr lang="en-US" sz="1200" b="0" i="0" u="none" strike="noStrike" dirty="0" err="1">
                <a:solidFill>
                  <a:srgbClr val="000000"/>
                </a:solidFill>
                <a:effectLst/>
                <a:latin typeface="Arial" panose="020B0604020202020204" pitchFamily="34" charset="0"/>
                <a:cs typeface="Arial" panose="020B0604020202020204" pitchFamily="34" charset="0"/>
              </a:rPr>
              <a:t>asterisk</a:t>
            </a:r>
            <a:r>
              <a:rPr lang="en-US" sz="1200" b="0" i="0" u="none" strike="noStrike" dirty="0">
                <a:solidFill>
                  <a:srgbClr val="000000"/>
                </a:solidFill>
                <a:effectLst/>
                <a:latin typeface="Arial" panose="020B0604020202020204" pitchFamily="34" charset="0"/>
                <a:cs typeface="Arial" panose="020B0604020202020204" pitchFamily="34" charset="0"/>
              </a:rPr>
              <a:t> </a:t>
            </a:r>
            <a:r>
              <a:rPr lang="en-US" sz="1200" b="0" i="0" u="none" strike="noStrike" dirty="0" err="1">
                <a:solidFill>
                  <a:srgbClr val="000000"/>
                </a:solidFill>
                <a:effectLst/>
                <a:latin typeface="Arial" panose="020B0604020202020204" pitchFamily="34" charset="0"/>
                <a:cs typeface="Arial" panose="020B0604020202020204" pitchFamily="34" charset="0"/>
              </a:rPr>
              <a:t>arg</a:t>
            </a:r>
            <a:r>
              <a:rPr lang="en-US" sz="1200" b="0" i="0" u="none" strike="noStrike" dirty="0">
                <a:solidFill>
                  <a:srgbClr val="000000"/>
                </a:solidFill>
                <a:effectLst/>
                <a:latin typeface="Arial" panose="020B0604020202020204" pitchFamily="34" charset="0"/>
                <a:cs typeface="Arial" panose="020B0604020202020204" pitchFamily="34" charset="0"/>
              </a:rPr>
              <a:t> v close round bracket; open curly bracket; pthread underscore t producer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comma consumer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srand</a:t>
            </a:r>
            <a:r>
              <a:rPr lang="en-US" sz="1200" b="0" i="0" u="none" strike="noStrike" dirty="0">
                <a:solidFill>
                  <a:srgbClr val="000000"/>
                </a:solidFill>
                <a:effectLst/>
                <a:latin typeface="Arial" panose="020B0604020202020204" pitchFamily="34" charset="0"/>
                <a:cs typeface="Arial" panose="020B0604020202020204" pitchFamily="34" charset="0"/>
              </a:rPr>
              <a:t> open round bracket time open round bracket 0 close round bracket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init open round bracket ampersand mutex comma 0 comma mutex underscore init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init open round bracket ampersand empty comma 0 comma empty underscore init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init open round bracket ampersand full comma 0 comma full underscore init close round bracket semicolon; f print f open round bracket stderr comma open quote Running threads ellipsis forward slash n close quote close round bracket semicolon; pthread underscore create open round bracket ampersand producer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comma pthread underscore producer comma ellipsis close round bracket semicolon; pthread underscore create open round bracket ampersand consumer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comma pthread underscore consumer comma ellipsis close round bracket semicolon; sleep open round bracket 3 close round bracket semicolon; f print f open round bracket stderr comma open quote Canceling threads ellipsis forward slash n close quote close round bracket semicolon; pthread underscore cancel open round bracket producer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close round bracket semicolon; pthread underscore cancel open round bracket consumer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close round bracket semicolon; pthread underscore join open round bracket producer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comma NULL close round bracket semicolon; pthread underscore join open round bracket consumer underscore </a:t>
            </a:r>
            <a:r>
              <a:rPr lang="en-US" sz="1200" b="0" i="0" u="none" strike="noStrike" dirty="0" err="1">
                <a:solidFill>
                  <a:srgbClr val="000000"/>
                </a:solidFill>
                <a:effectLst/>
                <a:latin typeface="Arial" panose="020B0604020202020204" pitchFamily="34" charset="0"/>
                <a:cs typeface="Arial" panose="020B0604020202020204" pitchFamily="34" charset="0"/>
              </a:rPr>
              <a:t>tid</a:t>
            </a:r>
            <a:r>
              <a:rPr lang="en-US" sz="1200" b="0" i="0" u="none" strike="noStrike" dirty="0">
                <a:solidFill>
                  <a:srgbClr val="000000"/>
                </a:solidFill>
                <a:effectLst/>
                <a:latin typeface="Arial" panose="020B0604020202020204" pitchFamily="34" charset="0"/>
                <a:cs typeface="Arial" panose="020B0604020202020204" pitchFamily="34" charset="0"/>
              </a:rPr>
              <a:t> comma NULL close round bracket semicolon; f print f open round bracket stderr comma close quote Cleaning up ellipsis forward slash n close quote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destroy open round bracket ampersand mutex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destroy open round bracket ampersand empty close round bracket semicolon; </a:t>
            </a:r>
            <a:r>
              <a:rPr lang="en-US" sz="1200" b="0" i="0" u="none" strike="noStrike" dirty="0" err="1">
                <a:solidFill>
                  <a:srgbClr val="000000"/>
                </a:solidFill>
                <a:effectLst/>
                <a:latin typeface="Arial" panose="020B0604020202020204" pitchFamily="34" charset="0"/>
                <a:cs typeface="Arial" panose="020B0604020202020204" pitchFamily="34" charset="0"/>
              </a:rPr>
              <a:t>sem</a:t>
            </a:r>
            <a:r>
              <a:rPr lang="en-US" sz="1200" b="0" i="0" u="none" strike="noStrike" dirty="0">
                <a:solidFill>
                  <a:srgbClr val="000000"/>
                </a:solidFill>
                <a:effectLst/>
                <a:latin typeface="Arial" panose="020B0604020202020204" pitchFamily="34" charset="0"/>
                <a:cs typeface="Arial" panose="020B0604020202020204" pitchFamily="34" charset="0"/>
              </a:rPr>
              <a:t> underscore destroy open round bracket ampersand full close round bracket semicolon; return 0 semicolon; close curly bracket. </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7225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Part (a): A vertical rectangular block labeled One program counter has four partitions, out of which the third partition is large. The partitions from top to bottom are labeled A, B, C, and D. Partition A is labeled Process switch. Four downward arrows point to each block individually, starting from one program counter to A, A to B, B to C, and C to D. Part (b): Four vertical rectangular blocks have arrows starting from a point labeled Four program counters. The four blocks are labeled A, B, C, and D and all blocks are marked with downward arrows. Part (c): Graph: The horizontal axis is labeled Time. The vertical axis is labeled Process. The range of processes is A, B, C, and D. Two sets of horizontal bars are marked at every process in the form of low to high step ladder.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869554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hashtag define N 100 forward slash asterisk number of slots in the buffer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type d e f int semaphore semicolon forward slash asterisk semaphores are a special kind of int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semaphore mutex equals 1 semicolon forward slash asterisk controls access to critical region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semaphore empty equals N semicolon forward slash asterisk counts empty buffer slots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semaphore full equals 0 semicolon forward slash asterisk counts full buffer slots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void producer left parenthesis void right parenthesis</a:t>
            </a:r>
          </a:p>
          <a:p>
            <a:r>
              <a:rPr lang="en-US" sz="1200" b="0" i="0" u="none" strike="noStrike" dirty="0">
                <a:solidFill>
                  <a:srgbClr val="000000"/>
                </a:solidFill>
                <a:effectLst/>
                <a:latin typeface="Arial" panose="020B0604020202020204" pitchFamily="34" charset="0"/>
                <a:cs typeface="Arial" panose="020B0604020202020204" pitchFamily="34" charset="0"/>
              </a:rPr>
              <a:t>left brace</a:t>
            </a:r>
          </a:p>
          <a:p>
            <a:r>
              <a:rPr lang="en-US" sz="1200" b="0" i="0" u="none" strike="noStrike" dirty="0">
                <a:solidFill>
                  <a:srgbClr val="000000"/>
                </a:solidFill>
                <a:effectLst/>
                <a:latin typeface="Arial" panose="020B0604020202020204" pitchFamily="34" charset="0"/>
                <a:cs typeface="Arial" panose="020B0604020202020204" pitchFamily="34" charset="0"/>
              </a:rPr>
              <a:t>int item semicolon</a:t>
            </a:r>
          </a:p>
          <a:p>
            <a:r>
              <a:rPr lang="en-US" sz="1200" b="0" i="0" u="none" strike="noStrike" dirty="0">
                <a:solidFill>
                  <a:srgbClr val="000000"/>
                </a:solidFill>
                <a:effectLst/>
                <a:latin typeface="Arial" panose="020B0604020202020204" pitchFamily="34" charset="0"/>
                <a:cs typeface="Arial" panose="020B0604020202020204" pitchFamily="34" charset="0"/>
              </a:rPr>
              <a:t>while left parenthesis TRUE right parenthesis left brace forward slash asterisk TRUE is the constant 1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item equals produce underscore item left right parenthesis semicolon forward slash asterisk generate something to put in buffer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down left parenthesis ampersand empty right parenthesis semicolon forward slash asterisk decrement empty count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down left parenthesis ampersand mutex right parenthesis semicolon forward slash asterisk enter critical region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insert underscore item left parenthesis item right parenthesis semicolon forward slash asterisk put new item in buffer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up left parenthesis ampersand mutex right parenthesis semicolon forward slash asterisk leave critical region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up left parenthesis ampersand full right parenthesis semicolon forward slash asterisk increment count of full slots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right brace</a:t>
            </a:r>
          </a:p>
          <a:p>
            <a:r>
              <a:rPr lang="en-US" sz="1200" b="0" i="0" u="none" strike="noStrike" dirty="0">
                <a:solidFill>
                  <a:srgbClr val="000000"/>
                </a:solidFill>
                <a:effectLst/>
                <a:latin typeface="Arial" panose="020B0604020202020204" pitchFamily="34" charset="0"/>
                <a:cs typeface="Arial" panose="020B0604020202020204" pitchFamily="34" charset="0"/>
              </a:rPr>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35019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The code from top to bottom is as follows.</a:t>
            </a:r>
          </a:p>
          <a:p>
            <a:r>
              <a:rPr lang="en-US" sz="1200" b="0" i="0" u="none" strike="noStrike" dirty="0">
                <a:solidFill>
                  <a:srgbClr val="000000"/>
                </a:solidFill>
                <a:effectLst/>
                <a:latin typeface="Arial" panose="020B0604020202020204" pitchFamily="34" charset="0"/>
                <a:cs typeface="Arial" panose="020B0604020202020204" pitchFamily="34" charset="0"/>
              </a:rPr>
              <a:t>void consumer left parenthesis void right parenthesis</a:t>
            </a:r>
          </a:p>
          <a:p>
            <a:r>
              <a:rPr lang="en-US" sz="1200" b="0" i="0" u="none" strike="noStrike" dirty="0">
                <a:solidFill>
                  <a:srgbClr val="000000"/>
                </a:solidFill>
                <a:effectLst/>
                <a:latin typeface="Arial" panose="020B0604020202020204" pitchFamily="34" charset="0"/>
                <a:cs typeface="Arial" panose="020B0604020202020204" pitchFamily="34" charset="0"/>
              </a:rPr>
              <a:t>left brace</a:t>
            </a:r>
          </a:p>
          <a:p>
            <a:r>
              <a:rPr lang="en-US" sz="1200" b="0" i="0" u="none" strike="noStrike" dirty="0">
                <a:solidFill>
                  <a:srgbClr val="000000"/>
                </a:solidFill>
                <a:effectLst/>
                <a:latin typeface="Arial" panose="020B0604020202020204" pitchFamily="34" charset="0"/>
                <a:cs typeface="Arial" panose="020B0604020202020204" pitchFamily="34" charset="0"/>
              </a:rPr>
              <a:t>int item semicolon</a:t>
            </a:r>
          </a:p>
          <a:p>
            <a:r>
              <a:rPr lang="en-US" sz="1200" b="0" i="0" u="none" strike="noStrike" dirty="0">
                <a:solidFill>
                  <a:srgbClr val="000000"/>
                </a:solidFill>
                <a:effectLst/>
                <a:latin typeface="Arial" panose="020B0604020202020204" pitchFamily="34" charset="0"/>
                <a:cs typeface="Arial" panose="020B0604020202020204" pitchFamily="34" charset="0"/>
              </a:rPr>
              <a:t>while left parenthesis TRUE right parenthesis left brace forward slash asterisk infinite loop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down left parenthesis ampersand full right parenthesis semicolon forward slash asterisk decrement full count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down left parenthesis ampersand mutex right parenthesis semicolon forward slash asterisk enter critical region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item equals remove underscore item left parenthesis right parenthesis semicolon forward slash asterisk take item from buffer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up left parenthesis ampersand mutex right parenthesis semicolon forward slash asterisk leave critical region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up left parenthesis ampersand empty right parenthesis semicolon forward slash asterisk increment count of empty slots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consume underscore item left parenthesis item right parenthesis semicolon forward slash asterisk do something with the item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right brace</a:t>
            </a:r>
          </a:p>
          <a:p>
            <a:r>
              <a:rPr lang="en-US" sz="1200" b="0" i="0" u="none" strike="noStrike" dirty="0">
                <a:solidFill>
                  <a:srgbClr val="000000"/>
                </a:solidFill>
                <a:effectLst/>
                <a:latin typeface="Arial" panose="020B0604020202020204" pitchFamily="34" charset="0"/>
                <a:cs typeface="Arial" panose="020B0604020202020204" pitchFamily="34" charset="0"/>
              </a:rPr>
              <a:t>right brace</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37110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type def int sema semicolon</a:t>
            </a:r>
          </a:p>
          <a:p>
            <a:r>
              <a:rPr lang="en-US" noProof="0" dirty="0"/>
              <a:t>sema mutex equals 1 semicolon</a:t>
            </a:r>
          </a:p>
          <a:p>
            <a:r>
              <a:rPr lang="en-US" noProof="0" dirty="0"/>
              <a:t>semaphore d b equals 1 semicolon</a:t>
            </a:r>
          </a:p>
          <a:p>
            <a:r>
              <a:rPr lang="en-US" noProof="0" dirty="0"/>
              <a:t>int r c equals 0 semicolon</a:t>
            </a:r>
          </a:p>
          <a:p>
            <a:r>
              <a:rPr lang="en-US" noProof="0" dirty="0"/>
              <a:t>void reader left parenthesis void right parenthesis left brace</a:t>
            </a:r>
          </a:p>
          <a:p>
            <a:r>
              <a:rPr lang="en-US" noProof="0" dirty="0"/>
              <a:t>while left parenthesis TRUE right parenthesis left brace</a:t>
            </a:r>
          </a:p>
          <a:p>
            <a:r>
              <a:rPr lang="en-US" noProof="0" dirty="0"/>
              <a:t>down left parenthesis ampersand mutex right parenthesis semicolon</a:t>
            </a:r>
          </a:p>
          <a:p>
            <a:r>
              <a:rPr lang="en-US" noProof="0" dirty="0"/>
              <a:t>r c plus </a:t>
            </a:r>
            <a:r>
              <a:rPr lang="en-US" noProof="0" dirty="0" err="1"/>
              <a:t>plus</a:t>
            </a:r>
            <a:r>
              <a:rPr lang="en-US" noProof="0" dirty="0"/>
              <a:t> semicolon</a:t>
            </a:r>
          </a:p>
          <a:p>
            <a:r>
              <a:rPr lang="en-US" noProof="0" dirty="0"/>
              <a:t>if left parenthesis r c equals </a:t>
            </a:r>
            <a:r>
              <a:rPr lang="en-US" noProof="0" dirty="0" err="1"/>
              <a:t>equals</a:t>
            </a:r>
            <a:r>
              <a:rPr lang="en-US" noProof="0" dirty="0"/>
              <a:t> 1 right parenthesis down left parenthesis ampersand d b right parenthesis semicolon</a:t>
            </a:r>
          </a:p>
          <a:p>
            <a:r>
              <a:rPr lang="en-US" noProof="0" dirty="0"/>
              <a:t>up left parenthesis ampersand mutex right parenthesis semicolon</a:t>
            </a:r>
          </a:p>
          <a:p>
            <a:r>
              <a:rPr lang="en-US" noProof="0" dirty="0"/>
              <a:t>read underscore data underscore base left parenthesis right parenthesis semicolon</a:t>
            </a:r>
          </a:p>
          <a:p>
            <a:r>
              <a:rPr lang="en-US" noProof="0" dirty="0"/>
              <a:t>down left parenthesis ampersand mutex right parenthesis semicolon</a:t>
            </a:r>
          </a:p>
          <a:p>
            <a:r>
              <a:rPr lang="en-US" noProof="0" dirty="0"/>
              <a:t>r c minus </a:t>
            </a:r>
            <a:r>
              <a:rPr lang="en-US" noProof="0" dirty="0" err="1"/>
              <a:t>minus</a:t>
            </a:r>
            <a:r>
              <a:rPr lang="en-US" noProof="0" dirty="0"/>
              <a:t> semicolon</a:t>
            </a:r>
          </a:p>
          <a:p>
            <a:r>
              <a:rPr lang="en-US" noProof="0" dirty="0"/>
              <a:t>if left parenthesis r c equals </a:t>
            </a:r>
            <a:r>
              <a:rPr lang="en-US" noProof="0" dirty="0" err="1"/>
              <a:t>equals</a:t>
            </a:r>
            <a:r>
              <a:rPr lang="en-US" noProof="0" dirty="0"/>
              <a:t> 0 right parenthesis up left parenthesis ampersand d b right parenthesis semicolon</a:t>
            </a:r>
          </a:p>
          <a:p>
            <a:r>
              <a:rPr lang="en-US" noProof="0" dirty="0"/>
              <a:t>up left parenthesis ampersand mutex right parenthesis semicolon</a:t>
            </a:r>
          </a:p>
          <a:p>
            <a:r>
              <a:rPr lang="en-US" noProof="0" dirty="0"/>
              <a:t>use underscore data underscore read left parenthesis right parenthesis semicolon</a:t>
            </a:r>
          </a:p>
          <a:p>
            <a:r>
              <a:rPr lang="en-US" noProof="0" dirty="0"/>
              <a:t>right brace</a:t>
            </a:r>
          </a:p>
          <a:p>
            <a:r>
              <a:rPr lang="en-US" noProof="0" dirty="0"/>
              <a:t>right brace</a:t>
            </a:r>
          </a:p>
          <a:p>
            <a:r>
              <a:rPr lang="en-US" noProof="0" dirty="0"/>
              <a:t>void writer left parenthesis right parenthesis</a:t>
            </a:r>
          </a:p>
          <a:p>
            <a:r>
              <a:rPr lang="en-US" noProof="0" dirty="0"/>
              <a:t>left brace</a:t>
            </a:r>
          </a:p>
          <a:p>
            <a:r>
              <a:rPr lang="en-US" noProof="0" dirty="0"/>
              <a:t>while left parenthesis TRUE right parenthesis left brace</a:t>
            </a:r>
          </a:p>
          <a:p>
            <a:r>
              <a:rPr lang="en-US" noProof="0" dirty="0"/>
              <a:t>think underscore up underscore data left right parenthesis semicolon</a:t>
            </a:r>
          </a:p>
          <a:p>
            <a:r>
              <a:rPr lang="en-US" noProof="0" dirty="0"/>
              <a:t>down left parenthesis ampersand d b right parenthesis semicolon</a:t>
            </a:r>
          </a:p>
          <a:p>
            <a:r>
              <a:rPr lang="en-US" noProof="0" dirty="0"/>
              <a:t>write underscore d b left parenthesis right parenthesis semicolon</a:t>
            </a:r>
          </a:p>
          <a:p>
            <a:r>
              <a:rPr lang="en-US" noProof="0" dirty="0"/>
              <a:t>up left parenthesis ampersand d b right parenthesis semicolon forward slash asterisk release exclusive access asterisk forward slash</a:t>
            </a:r>
          </a:p>
          <a:p>
            <a:r>
              <a:rPr lang="en-US" noProof="0" dirty="0"/>
              <a:t>right brace</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85880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type def int sema semicolon</a:t>
            </a:r>
          </a:p>
          <a:p>
            <a:r>
              <a:rPr lang="en-US" noProof="0" dirty="0"/>
              <a:t>sema mutex equals 1 semicolon</a:t>
            </a:r>
          </a:p>
          <a:p>
            <a:r>
              <a:rPr lang="en-US" noProof="0" dirty="0"/>
              <a:t>semaphore d b equals 1 semicolon</a:t>
            </a:r>
          </a:p>
          <a:p>
            <a:r>
              <a:rPr lang="en-US" noProof="0" dirty="0"/>
              <a:t>int r c equals 0 semicolon</a:t>
            </a:r>
          </a:p>
          <a:p>
            <a:r>
              <a:rPr lang="en-US" noProof="0" dirty="0"/>
              <a:t>void reader left parenthesis void right parenthesis left brace</a:t>
            </a:r>
          </a:p>
          <a:p>
            <a:r>
              <a:rPr lang="en-US" noProof="0" dirty="0"/>
              <a:t>while left parenthesis TRUE right parenthesis left brace</a:t>
            </a:r>
          </a:p>
          <a:p>
            <a:r>
              <a:rPr lang="en-US" noProof="0" dirty="0"/>
              <a:t>down left parenthesis ampersand mutex right parenthesis semicolon</a:t>
            </a:r>
          </a:p>
          <a:p>
            <a:r>
              <a:rPr lang="en-US" noProof="0" dirty="0"/>
              <a:t>r c plus </a:t>
            </a:r>
            <a:r>
              <a:rPr lang="en-US" noProof="0" dirty="0" err="1"/>
              <a:t>plus</a:t>
            </a:r>
            <a:r>
              <a:rPr lang="en-US" noProof="0" dirty="0"/>
              <a:t> semicolon</a:t>
            </a:r>
          </a:p>
          <a:p>
            <a:r>
              <a:rPr lang="en-US" noProof="0" dirty="0"/>
              <a:t>if left parenthesis r c equals </a:t>
            </a:r>
            <a:r>
              <a:rPr lang="en-US" noProof="0" dirty="0" err="1"/>
              <a:t>equals</a:t>
            </a:r>
            <a:r>
              <a:rPr lang="en-US" noProof="0" dirty="0"/>
              <a:t> 1 right parenthesis down left parenthesis ampersand d b right parenthesis semicolon</a:t>
            </a:r>
          </a:p>
          <a:p>
            <a:r>
              <a:rPr lang="en-US" noProof="0" dirty="0"/>
              <a:t>up left parenthesis ampersand mutex right parenthesis semicolon</a:t>
            </a:r>
          </a:p>
          <a:p>
            <a:r>
              <a:rPr lang="en-US" noProof="0" dirty="0"/>
              <a:t>read underscore data underscore base left parenthesis right parenthesis semicolon</a:t>
            </a:r>
          </a:p>
          <a:p>
            <a:r>
              <a:rPr lang="en-US" noProof="0" dirty="0"/>
              <a:t>down left parenthesis ampersand mutex right parenthesis semicolon</a:t>
            </a:r>
          </a:p>
          <a:p>
            <a:r>
              <a:rPr lang="en-US" noProof="0" dirty="0"/>
              <a:t>r c minus </a:t>
            </a:r>
            <a:r>
              <a:rPr lang="en-US" noProof="0" dirty="0" err="1"/>
              <a:t>minus</a:t>
            </a:r>
            <a:r>
              <a:rPr lang="en-US" noProof="0" dirty="0"/>
              <a:t> semicolon</a:t>
            </a:r>
          </a:p>
          <a:p>
            <a:r>
              <a:rPr lang="en-US" noProof="0" dirty="0"/>
              <a:t>if left parenthesis r c equals </a:t>
            </a:r>
            <a:r>
              <a:rPr lang="en-US" noProof="0" dirty="0" err="1"/>
              <a:t>equals</a:t>
            </a:r>
            <a:r>
              <a:rPr lang="en-US" noProof="0" dirty="0"/>
              <a:t> 0 right parenthesis up left parenthesis ampersand d b right parenthesis semicolon</a:t>
            </a:r>
          </a:p>
          <a:p>
            <a:r>
              <a:rPr lang="en-US" noProof="0" dirty="0"/>
              <a:t>up left parenthesis ampersand mutex right parenthesis semicolon</a:t>
            </a:r>
          </a:p>
          <a:p>
            <a:r>
              <a:rPr lang="en-US" noProof="0" dirty="0"/>
              <a:t>use underscore data underscore read left parenthesis right parenthesis semicolon</a:t>
            </a:r>
          </a:p>
          <a:p>
            <a:r>
              <a:rPr lang="en-US" noProof="0" dirty="0"/>
              <a:t>right brace</a:t>
            </a:r>
          </a:p>
          <a:p>
            <a:r>
              <a:rPr lang="en-US" noProof="0" dirty="0"/>
              <a:t>right brace</a:t>
            </a:r>
          </a:p>
          <a:p>
            <a:r>
              <a:rPr lang="en-US" noProof="0" dirty="0"/>
              <a:t>void writer left parenthesis right parenthesis</a:t>
            </a:r>
          </a:p>
          <a:p>
            <a:r>
              <a:rPr lang="en-US" noProof="0" dirty="0"/>
              <a:t>left brace</a:t>
            </a:r>
          </a:p>
          <a:p>
            <a:r>
              <a:rPr lang="en-US" noProof="0" dirty="0"/>
              <a:t>while left parenthesis TRUE right parenthesis left brace</a:t>
            </a:r>
          </a:p>
          <a:p>
            <a:r>
              <a:rPr lang="en-US" noProof="0" dirty="0"/>
              <a:t>think underscore up underscore data left right parenthesis semicolon</a:t>
            </a:r>
          </a:p>
          <a:p>
            <a:r>
              <a:rPr lang="en-US" noProof="0" dirty="0"/>
              <a:t>down left parenthesis ampersand d b right parenthesis semicolon</a:t>
            </a:r>
          </a:p>
          <a:p>
            <a:r>
              <a:rPr lang="en-US" noProof="0" dirty="0"/>
              <a:t>write underscore d b left parenthesis right parenthesis semicolon</a:t>
            </a:r>
          </a:p>
          <a:p>
            <a:r>
              <a:rPr lang="en-US" noProof="0" dirty="0"/>
              <a:t>up left parenthesis ampersand d b right parenthesis semicolon forward slash asterisk release exclusive access asterisk forward slash </a:t>
            </a:r>
          </a:p>
          <a:p>
            <a:r>
              <a:rPr lang="en-US" noProof="0" dirty="0"/>
              <a:t>right brace</a:t>
            </a:r>
          </a:p>
          <a:p>
            <a:r>
              <a:rPr lang="en-US" noProof="0" dirty="0"/>
              <a:t>right brace</a:t>
            </a:r>
          </a:p>
          <a:p>
            <a:r>
              <a:rPr lang="en-US" noProof="0" dirty="0"/>
              <a:t>An insert on the bottom right reads mutex serializes access to the shared r cd counter.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718453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type def int sema semicolon</a:t>
            </a:r>
          </a:p>
          <a:p>
            <a:r>
              <a:rPr lang="en-US" noProof="0" dirty="0"/>
              <a:t>sema mutex equals 1 semicolon</a:t>
            </a:r>
          </a:p>
          <a:p>
            <a:r>
              <a:rPr lang="en-US" noProof="0" dirty="0"/>
              <a:t>semaphore d b equals 1 semicolon</a:t>
            </a:r>
          </a:p>
          <a:p>
            <a:r>
              <a:rPr lang="en-US" noProof="0" dirty="0"/>
              <a:t>int r c equals 0 semicolon</a:t>
            </a:r>
          </a:p>
          <a:p>
            <a:r>
              <a:rPr lang="en-US" noProof="0" dirty="0"/>
              <a:t>void reader left parenthesis void right parenthesis left brace</a:t>
            </a:r>
          </a:p>
          <a:p>
            <a:r>
              <a:rPr lang="en-US" noProof="0" dirty="0"/>
              <a:t>while left parenthesis TRUE right parenthesis left brace</a:t>
            </a:r>
          </a:p>
          <a:p>
            <a:r>
              <a:rPr lang="en-US" noProof="0" dirty="0"/>
              <a:t>down left parenthesis ampersand mutex right parenthesis semicolon</a:t>
            </a:r>
          </a:p>
          <a:p>
            <a:r>
              <a:rPr lang="en-US" noProof="0" dirty="0"/>
              <a:t>r c plus </a:t>
            </a:r>
            <a:r>
              <a:rPr lang="en-US" noProof="0" dirty="0" err="1"/>
              <a:t>plus</a:t>
            </a:r>
            <a:r>
              <a:rPr lang="en-US" noProof="0" dirty="0"/>
              <a:t> semicolon</a:t>
            </a:r>
          </a:p>
          <a:p>
            <a:r>
              <a:rPr lang="en-US" noProof="0" dirty="0"/>
              <a:t>if left parenthesis r c equals </a:t>
            </a:r>
            <a:r>
              <a:rPr lang="en-US" noProof="0" dirty="0" err="1"/>
              <a:t>equals</a:t>
            </a:r>
            <a:r>
              <a:rPr lang="en-US" noProof="0" dirty="0"/>
              <a:t> 1 right parenthesis down left parenthesis ampersand d b right parenthesis semicolon</a:t>
            </a:r>
          </a:p>
          <a:p>
            <a:r>
              <a:rPr lang="en-US" noProof="0" dirty="0"/>
              <a:t>up left parenthesis ampersand mutex right parenthesis semicolon</a:t>
            </a:r>
          </a:p>
          <a:p>
            <a:r>
              <a:rPr lang="en-US" noProof="0" dirty="0"/>
              <a:t>read underscore data underscore base left parenthesis right parenthesis semicolon</a:t>
            </a:r>
          </a:p>
          <a:p>
            <a:r>
              <a:rPr lang="en-US" noProof="0" dirty="0"/>
              <a:t>down left parenthesis ampersand mutex right parenthesis semicolon</a:t>
            </a:r>
          </a:p>
          <a:p>
            <a:r>
              <a:rPr lang="en-US" noProof="0" dirty="0"/>
              <a:t>r c minus </a:t>
            </a:r>
            <a:r>
              <a:rPr lang="en-US" noProof="0" dirty="0" err="1"/>
              <a:t>minus</a:t>
            </a:r>
            <a:r>
              <a:rPr lang="en-US" noProof="0" dirty="0"/>
              <a:t> semicolon</a:t>
            </a:r>
          </a:p>
          <a:p>
            <a:r>
              <a:rPr lang="en-US" noProof="0" dirty="0"/>
              <a:t>if left parenthesis r c equals </a:t>
            </a:r>
            <a:r>
              <a:rPr lang="en-US" noProof="0" dirty="0" err="1"/>
              <a:t>equals</a:t>
            </a:r>
            <a:r>
              <a:rPr lang="en-US" noProof="0" dirty="0"/>
              <a:t> 0 right parenthesis up left parenthesis ampersand d b right parenthesis semicolon</a:t>
            </a:r>
          </a:p>
          <a:p>
            <a:r>
              <a:rPr lang="en-US" noProof="0" dirty="0"/>
              <a:t>up left parenthesis ampersand mutex right parenthesis semicolon</a:t>
            </a:r>
          </a:p>
          <a:p>
            <a:r>
              <a:rPr lang="en-US" noProof="0" dirty="0"/>
              <a:t>use underscore data underscore read left parenthesis right parenthesis semicolon</a:t>
            </a:r>
          </a:p>
          <a:p>
            <a:r>
              <a:rPr lang="en-US" noProof="0" dirty="0"/>
              <a:t>right brace</a:t>
            </a:r>
          </a:p>
          <a:p>
            <a:r>
              <a:rPr lang="en-US" noProof="0" dirty="0"/>
              <a:t>right brace</a:t>
            </a:r>
          </a:p>
          <a:p>
            <a:r>
              <a:rPr lang="en-US" noProof="0" dirty="0"/>
              <a:t>void writer left parenthesis right parenthesis</a:t>
            </a:r>
          </a:p>
          <a:p>
            <a:r>
              <a:rPr lang="en-US" noProof="0" dirty="0"/>
              <a:t>left brace</a:t>
            </a:r>
          </a:p>
          <a:p>
            <a:r>
              <a:rPr lang="en-US" noProof="0" dirty="0"/>
              <a:t>while left parenthesis TRUE right parenthesis left brace</a:t>
            </a:r>
          </a:p>
          <a:p>
            <a:r>
              <a:rPr lang="en-US" noProof="0" dirty="0"/>
              <a:t>think underscore up underscore data left right parenthesis semicolon</a:t>
            </a:r>
          </a:p>
          <a:p>
            <a:r>
              <a:rPr lang="en-US" noProof="0" dirty="0"/>
              <a:t>down left parenthesis ampersand d b right parenthesis semicolon</a:t>
            </a:r>
          </a:p>
          <a:p>
            <a:r>
              <a:rPr lang="en-US" noProof="0" dirty="0"/>
              <a:t>write underscore d b left parenthesis right parenthesis semicolon</a:t>
            </a:r>
          </a:p>
          <a:p>
            <a:r>
              <a:rPr lang="en-US" noProof="0" dirty="0"/>
              <a:t>up left parenthesis ampersand d b right parenthesis semicolon forward slash asterisk release exclusive access asterisk forward slash</a:t>
            </a:r>
          </a:p>
          <a:p>
            <a:r>
              <a:rPr lang="en-US" noProof="0" dirty="0"/>
              <a:t>right brace</a:t>
            </a:r>
          </a:p>
          <a:p>
            <a:r>
              <a:rPr lang="en-US" noProof="0" dirty="0"/>
              <a:t>right brace</a:t>
            </a:r>
          </a:p>
          <a:p>
            <a:r>
              <a:rPr lang="en-US" noProof="0" dirty="0"/>
              <a:t>An insert on the bottom right reads d b semaphore controls R W access to the shared d b.</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679481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type def int sema semicolon</a:t>
            </a:r>
          </a:p>
          <a:p>
            <a:r>
              <a:rPr lang="en-US" noProof="0" dirty="0"/>
              <a:t>sema mutex equals 1 semicolon</a:t>
            </a:r>
          </a:p>
          <a:p>
            <a:r>
              <a:rPr lang="en-US" noProof="0" dirty="0"/>
              <a:t>semaphore d b equals 1 semicolon</a:t>
            </a:r>
          </a:p>
          <a:p>
            <a:r>
              <a:rPr lang="en-US" noProof="0" dirty="0"/>
              <a:t>int r c equals 0 semicolon</a:t>
            </a:r>
          </a:p>
          <a:p>
            <a:r>
              <a:rPr lang="en-US" noProof="0" dirty="0"/>
              <a:t>void reader left parenthesis void right parenthesis left brace</a:t>
            </a:r>
          </a:p>
          <a:p>
            <a:r>
              <a:rPr lang="en-US" noProof="0" dirty="0"/>
              <a:t>while left parenthesis TRUE right parenthesis left brace</a:t>
            </a:r>
          </a:p>
          <a:p>
            <a:r>
              <a:rPr lang="en-US" noProof="0" dirty="0"/>
              <a:t>down left parenthesis ampersand mutex right parenthesis semicolon</a:t>
            </a:r>
          </a:p>
          <a:p>
            <a:r>
              <a:rPr lang="en-US" noProof="0" dirty="0"/>
              <a:t>r c plus </a:t>
            </a:r>
            <a:r>
              <a:rPr lang="en-US" noProof="0" dirty="0" err="1"/>
              <a:t>plus</a:t>
            </a:r>
            <a:r>
              <a:rPr lang="en-US" noProof="0" dirty="0"/>
              <a:t> semicolon</a:t>
            </a:r>
          </a:p>
          <a:p>
            <a:r>
              <a:rPr lang="en-US" noProof="0" dirty="0"/>
              <a:t>if left parenthesis r c equals </a:t>
            </a:r>
            <a:r>
              <a:rPr lang="en-US" noProof="0" dirty="0" err="1"/>
              <a:t>equals</a:t>
            </a:r>
            <a:r>
              <a:rPr lang="en-US" noProof="0" dirty="0"/>
              <a:t> 1 right parenthesis down left parenthesis ampersand d b right parenthesis semicolon</a:t>
            </a:r>
          </a:p>
          <a:p>
            <a:r>
              <a:rPr lang="en-US" noProof="0" dirty="0"/>
              <a:t>up left parenthesis ampersand mutex right parenthesis semicolon</a:t>
            </a:r>
          </a:p>
          <a:p>
            <a:r>
              <a:rPr lang="en-US" noProof="0" dirty="0"/>
              <a:t>read underscore data underscore base left parenthesis right parenthesis semicolon</a:t>
            </a:r>
          </a:p>
          <a:p>
            <a:r>
              <a:rPr lang="en-US" noProof="0" dirty="0"/>
              <a:t>down left parenthesis ampersand mutex right parenthesis semicolon</a:t>
            </a:r>
          </a:p>
          <a:p>
            <a:r>
              <a:rPr lang="en-US" noProof="0" dirty="0"/>
              <a:t>r c minus </a:t>
            </a:r>
            <a:r>
              <a:rPr lang="en-US" noProof="0" dirty="0" err="1"/>
              <a:t>minus</a:t>
            </a:r>
            <a:r>
              <a:rPr lang="en-US" noProof="0" dirty="0"/>
              <a:t> semicolon</a:t>
            </a:r>
          </a:p>
          <a:p>
            <a:r>
              <a:rPr lang="en-US" noProof="0" dirty="0"/>
              <a:t>if left parenthesis r c equals </a:t>
            </a:r>
            <a:r>
              <a:rPr lang="en-US" noProof="0" dirty="0" err="1"/>
              <a:t>equals</a:t>
            </a:r>
            <a:r>
              <a:rPr lang="en-US" noProof="0" dirty="0"/>
              <a:t> 0 right parenthesis up left parenthesis ampersand d b right parenthesis semicolon</a:t>
            </a:r>
          </a:p>
          <a:p>
            <a:r>
              <a:rPr lang="en-US" noProof="0" dirty="0"/>
              <a:t>up left parenthesis ampersand mutex right parenthesis semicolon</a:t>
            </a:r>
          </a:p>
          <a:p>
            <a:r>
              <a:rPr lang="en-US" noProof="0" dirty="0"/>
              <a:t>use underscore data underscore read left parenthesis right parenthesis semicolon</a:t>
            </a:r>
          </a:p>
          <a:p>
            <a:r>
              <a:rPr lang="en-US" noProof="0" dirty="0"/>
              <a:t>right brace</a:t>
            </a:r>
          </a:p>
          <a:p>
            <a:r>
              <a:rPr lang="en-US" noProof="0" dirty="0"/>
              <a:t>right brace</a:t>
            </a:r>
          </a:p>
          <a:p>
            <a:r>
              <a:rPr lang="en-US" noProof="0" dirty="0"/>
              <a:t>void writer left parenthesis right parenthesis</a:t>
            </a:r>
          </a:p>
          <a:p>
            <a:r>
              <a:rPr lang="en-US" noProof="0" dirty="0"/>
              <a:t>left brace</a:t>
            </a:r>
          </a:p>
          <a:p>
            <a:r>
              <a:rPr lang="en-US" noProof="0" dirty="0"/>
              <a:t>while left parenthesis TRUE right parenthesis left brace</a:t>
            </a:r>
          </a:p>
          <a:p>
            <a:r>
              <a:rPr lang="en-US" noProof="0" dirty="0"/>
              <a:t>think underscore up underscore data left right parenthesis semicolon</a:t>
            </a:r>
          </a:p>
          <a:p>
            <a:r>
              <a:rPr lang="en-US" noProof="0" dirty="0"/>
              <a:t>down left parenthesis ampersand d b right parenthesis semicolon</a:t>
            </a:r>
          </a:p>
          <a:p>
            <a:r>
              <a:rPr lang="en-US" noProof="0" dirty="0"/>
              <a:t>write underscore d b left parenthesis right parenthesis semicolon</a:t>
            </a:r>
          </a:p>
          <a:p>
            <a:r>
              <a:rPr lang="en-US" noProof="0" dirty="0"/>
              <a:t>up left parenthesis ampersand d b right parenthesis semicolon forward slash asterisk release exclusive access asterisk forward slash</a:t>
            </a:r>
          </a:p>
          <a:p>
            <a:r>
              <a:rPr lang="en-US" noProof="0" dirty="0"/>
              <a:t>right brace</a:t>
            </a:r>
          </a:p>
          <a:p>
            <a:r>
              <a:rPr lang="en-US" noProof="0" dirty="0"/>
              <a:t>right brace</a:t>
            </a:r>
          </a:p>
          <a:p>
            <a:r>
              <a:rPr lang="en-US" noProof="0" dirty="0"/>
              <a:t>An insert on the bottom right reads d b is a regular mutex from the writers' perspective.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48261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type def int sema semicolon</a:t>
            </a:r>
          </a:p>
          <a:p>
            <a:r>
              <a:rPr lang="en-US" noProof="0" dirty="0"/>
              <a:t>sema mutex equals 1 semicolon</a:t>
            </a:r>
          </a:p>
          <a:p>
            <a:r>
              <a:rPr lang="en-US" noProof="0" dirty="0"/>
              <a:t>semaphore d b equals 1 semicolon</a:t>
            </a:r>
          </a:p>
          <a:p>
            <a:r>
              <a:rPr lang="en-US" noProof="0" dirty="0"/>
              <a:t>int r c equals 0 semicolon</a:t>
            </a:r>
          </a:p>
          <a:p>
            <a:r>
              <a:rPr lang="en-US" noProof="0" dirty="0"/>
              <a:t>void reader left parenthesis void right parenthesis left brace</a:t>
            </a:r>
          </a:p>
          <a:p>
            <a:r>
              <a:rPr lang="en-US" noProof="0" dirty="0"/>
              <a:t>while left parenthesis TRUE right parenthesis left brace</a:t>
            </a:r>
          </a:p>
          <a:p>
            <a:r>
              <a:rPr lang="en-US" noProof="0" dirty="0"/>
              <a:t>down left parenthesis ampersand mutex right parenthesis semicolon</a:t>
            </a:r>
          </a:p>
          <a:p>
            <a:r>
              <a:rPr lang="en-US" noProof="0" dirty="0"/>
              <a:t>r c plus </a:t>
            </a:r>
            <a:r>
              <a:rPr lang="en-US" noProof="0" dirty="0" err="1"/>
              <a:t>plus</a:t>
            </a:r>
            <a:r>
              <a:rPr lang="en-US" noProof="0" dirty="0"/>
              <a:t> semicolon</a:t>
            </a:r>
          </a:p>
          <a:p>
            <a:r>
              <a:rPr lang="en-US" noProof="0" dirty="0"/>
              <a:t>if left parenthesis r c equals </a:t>
            </a:r>
            <a:r>
              <a:rPr lang="en-US" noProof="0" dirty="0" err="1"/>
              <a:t>equals</a:t>
            </a:r>
            <a:r>
              <a:rPr lang="en-US" noProof="0" dirty="0"/>
              <a:t> 1 right parenthesis down left parenthesis ampersand d b right parenthesis semicolon</a:t>
            </a:r>
          </a:p>
          <a:p>
            <a:r>
              <a:rPr lang="en-US" noProof="0" dirty="0"/>
              <a:t>up left parenthesis ampersand mutex right parenthesis semicolon</a:t>
            </a:r>
          </a:p>
          <a:p>
            <a:r>
              <a:rPr lang="en-US" noProof="0" dirty="0"/>
              <a:t>read underscore data underscore base left parenthesis right parenthesis semicolon</a:t>
            </a:r>
          </a:p>
          <a:p>
            <a:r>
              <a:rPr lang="en-US" noProof="0" dirty="0"/>
              <a:t>down left parenthesis ampersand mutex right parenthesis semicolon</a:t>
            </a:r>
          </a:p>
          <a:p>
            <a:r>
              <a:rPr lang="en-US" noProof="0" dirty="0"/>
              <a:t>r c minus </a:t>
            </a:r>
            <a:r>
              <a:rPr lang="en-US" noProof="0" dirty="0" err="1"/>
              <a:t>minus</a:t>
            </a:r>
            <a:r>
              <a:rPr lang="en-US" noProof="0" dirty="0"/>
              <a:t> semicolon</a:t>
            </a:r>
          </a:p>
          <a:p>
            <a:r>
              <a:rPr lang="en-US" noProof="0" dirty="0"/>
              <a:t>if left parenthesis r c equals </a:t>
            </a:r>
            <a:r>
              <a:rPr lang="en-US" noProof="0" dirty="0" err="1"/>
              <a:t>equals</a:t>
            </a:r>
            <a:r>
              <a:rPr lang="en-US" noProof="0" dirty="0"/>
              <a:t> 0 right parenthesis up left parenthesis ampersand d b right parenthesis semicolon</a:t>
            </a:r>
          </a:p>
          <a:p>
            <a:r>
              <a:rPr lang="en-US" noProof="0" dirty="0"/>
              <a:t>up left parenthesis ampersand mutex right parenthesis semicolon</a:t>
            </a:r>
          </a:p>
          <a:p>
            <a:r>
              <a:rPr lang="en-US" noProof="0" dirty="0"/>
              <a:t>use underscore data underscore read left parenthesis right parenthesis semicolon</a:t>
            </a:r>
          </a:p>
          <a:p>
            <a:r>
              <a:rPr lang="en-US" noProof="0" dirty="0"/>
              <a:t>right brace</a:t>
            </a:r>
          </a:p>
          <a:p>
            <a:r>
              <a:rPr lang="en-US" noProof="0" dirty="0"/>
              <a:t>right brace</a:t>
            </a:r>
          </a:p>
          <a:p>
            <a:r>
              <a:rPr lang="en-US" noProof="0" dirty="0"/>
              <a:t>void writer left parenthesis right parenthesis</a:t>
            </a:r>
          </a:p>
          <a:p>
            <a:r>
              <a:rPr lang="en-US" noProof="0" dirty="0"/>
              <a:t>left brace</a:t>
            </a:r>
          </a:p>
          <a:p>
            <a:r>
              <a:rPr lang="en-US" noProof="0" dirty="0"/>
              <a:t>while left parenthesis TRUE right parenthesis left brace</a:t>
            </a:r>
          </a:p>
          <a:p>
            <a:r>
              <a:rPr lang="en-US" noProof="0" dirty="0"/>
              <a:t>think underscore up underscore data left right parenthesis semicolon</a:t>
            </a:r>
          </a:p>
          <a:p>
            <a:r>
              <a:rPr lang="en-US" noProof="0" dirty="0"/>
              <a:t>down left parenthesis ampersand d b right parenthesis semicolon</a:t>
            </a:r>
          </a:p>
          <a:p>
            <a:r>
              <a:rPr lang="en-US" noProof="0" dirty="0"/>
              <a:t>write underscore d b left parenthesis right parenthesis semicolon</a:t>
            </a:r>
          </a:p>
          <a:p>
            <a:r>
              <a:rPr lang="en-US" noProof="0" dirty="0"/>
              <a:t>up left parenthesis ampersand d b right parenthesis semicolon forward slash asterisk release exclusive access asterisk forward slash</a:t>
            </a:r>
          </a:p>
          <a:p>
            <a:r>
              <a:rPr lang="en-US" noProof="0" dirty="0"/>
              <a:t>right brace</a:t>
            </a:r>
          </a:p>
          <a:p>
            <a:r>
              <a:rPr lang="en-US" noProof="0" dirty="0"/>
              <a:t>right brace</a:t>
            </a:r>
          </a:p>
          <a:p>
            <a:r>
              <a:rPr lang="en-US" noProof="0" dirty="0"/>
              <a:t>An insert on the bottom right reads first slash last reader issues down slash </a:t>
            </a:r>
            <a:r>
              <a:rPr lang="en-US" noProof="0" dirty="0" err="1"/>
              <a:t>uop</a:t>
            </a:r>
            <a:r>
              <a:rPr lang="en-US" noProof="0" dirty="0"/>
              <a:t> operations on d b.</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49014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a:t>Long </a:t>
            </a:r>
            <a:r>
              <a:rPr lang="en-US" noProof="0" dirty="0"/>
              <a:t>Description:</a:t>
            </a:r>
          </a:p>
          <a:p>
            <a:r>
              <a:rPr lang="en-US" noProof="0" dirty="0"/>
              <a:t>The circles are divided into groups of three, one, and two by vertical bars. The first three circles are labeled batch hashtag 2 of readers. The fourth circle is labeled the writer. The last two are labeled as the batch hashtag 1 of readers.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138721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noProof="0" dirty="0">
                <a:latin typeface="Arial" panose="020B0604020202020204" pitchFamily="34" charset="0"/>
                <a:cs typeface="Arial" panose="020B0604020202020204" pitchFamily="34" charset="0"/>
              </a:rPr>
              <a:t>Long Description:</a:t>
            </a:r>
          </a:p>
          <a:p>
            <a:r>
              <a:rPr lang="en-US" sz="1200" b="0" i="0" u="none" strike="noStrike" dirty="0">
                <a:solidFill>
                  <a:srgbClr val="000000"/>
                </a:solidFill>
                <a:effectLst/>
                <a:latin typeface="Arial" panose="020B0604020202020204" pitchFamily="34" charset="0"/>
                <a:cs typeface="Arial" panose="020B0604020202020204" pitchFamily="34" charset="0"/>
              </a:rPr>
              <a:t>typedef int semaphore semicolon forward slash asterisk use your imagination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semaphore mutex equals 1 semicolon forward slash asterisk controls access to </a:t>
            </a:r>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semaphore </a:t>
            </a:r>
            <a:r>
              <a:rPr lang="en-US" sz="1200" b="0" i="0" u="none" strike="noStrike" dirty="0" err="1">
                <a:solidFill>
                  <a:srgbClr val="000000"/>
                </a:solidFill>
                <a:effectLst/>
                <a:latin typeface="Arial" panose="020B0604020202020204" pitchFamily="34" charset="0"/>
                <a:cs typeface="Arial" panose="020B0604020202020204" pitchFamily="34" charset="0"/>
              </a:rPr>
              <a:t>db</a:t>
            </a:r>
            <a:r>
              <a:rPr lang="en-US" sz="1200" b="0" i="0" u="none" strike="noStrike" dirty="0">
                <a:solidFill>
                  <a:srgbClr val="000000"/>
                </a:solidFill>
                <a:effectLst/>
                <a:latin typeface="Arial" panose="020B0604020202020204" pitchFamily="34" charset="0"/>
                <a:cs typeface="Arial" panose="020B0604020202020204" pitchFamily="34" charset="0"/>
              </a:rPr>
              <a:t> equals 1 semicolon forward slash asterisk controls access to the database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int </a:t>
            </a:r>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equals 0 semicolon forward slash asterisk hash of processes reading or wanting to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void reader open parenthesis void close parenthesis</a:t>
            </a:r>
          </a:p>
          <a:p>
            <a:r>
              <a:rPr lang="en-US" sz="1200" b="0" i="0" u="none" strike="noStrike" dirty="0">
                <a:solidFill>
                  <a:srgbClr val="000000"/>
                </a:solidFill>
                <a:effectLst/>
                <a:latin typeface="Arial" panose="020B0604020202020204" pitchFamily="34" charset="0"/>
                <a:cs typeface="Arial" panose="020B0604020202020204" pitchFamily="34" charset="0"/>
              </a:rPr>
              <a:t>while open parenthesis TRUE close parenthesis open curly bracket forward slash asterisk repeat forever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down open parenthesis ampersand mutex close parenthesis semicolon forward slash asterisk get exclusive access to </a:t>
            </a:r>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asterisk forward slash</a:t>
            </a:r>
          </a:p>
          <a:p>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equals </a:t>
            </a:r>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plus 1 semicolon forward slash asterisk one reader more now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if open parenthesis </a:t>
            </a:r>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equals </a:t>
            </a:r>
            <a:r>
              <a:rPr lang="en-US" sz="1200" b="0" i="0" u="none" strike="noStrike" dirty="0" err="1">
                <a:solidFill>
                  <a:srgbClr val="000000"/>
                </a:solidFill>
                <a:effectLst/>
                <a:latin typeface="Arial" panose="020B0604020202020204" pitchFamily="34" charset="0"/>
                <a:cs typeface="Arial" panose="020B0604020202020204" pitchFamily="34" charset="0"/>
              </a:rPr>
              <a:t>equals</a:t>
            </a:r>
            <a:r>
              <a:rPr lang="en-US" sz="1200" b="0" i="0" u="none" strike="noStrike" dirty="0">
                <a:solidFill>
                  <a:srgbClr val="000000"/>
                </a:solidFill>
                <a:effectLst/>
                <a:latin typeface="Arial" panose="020B0604020202020204" pitchFamily="34" charset="0"/>
                <a:cs typeface="Arial" panose="020B0604020202020204" pitchFamily="34" charset="0"/>
              </a:rPr>
              <a:t> 1 close parenthesis down open parenthesis ampersand </a:t>
            </a:r>
            <a:r>
              <a:rPr lang="en-US" sz="1200" b="0" i="0" u="none" strike="noStrike" dirty="0" err="1">
                <a:solidFill>
                  <a:srgbClr val="000000"/>
                </a:solidFill>
                <a:effectLst/>
                <a:latin typeface="Arial" panose="020B0604020202020204" pitchFamily="34" charset="0"/>
                <a:cs typeface="Arial" panose="020B0604020202020204" pitchFamily="34" charset="0"/>
              </a:rPr>
              <a:t>db</a:t>
            </a:r>
            <a:r>
              <a:rPr lang="en-US" sz="1200" b="0" i="0" u="none" strike="noStrike" dirty="0">
                <a:solidFill>
                  <a:srgbClr val="000000"/>
                </a:solidFill>
                <a:effectLst/>
                <a:latin typeface="Arial" panose="020B0604020202020204" pitchFamily="34" charset="0"/>
                <a:cs typeface="Arial" panose="020B0604020202020204" pitchFamily="34" charset="0"/>
              </a:rPr>
              <a:t> close parenthesis semicolon forward slash asterisk if this is the first reader ...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up open parenthesis ampersand mutex close parenthesis semicolon forward slash asterisk release exclusive access to </a:t>
            </a:r>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read underscore data underscore base open parenthesis close parenthesis semicolon forward slash asterisk access the data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down open parenthesis ampersand mutex close parenthesis semicolon forward slash asterisk get exclusive access to </a:t>
            </a:r>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asterisk forward slash</a:t>
            </a:r>
          </a:p>
          <a:p>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equals </a:t>
            </a:r>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minus 1 semicolon forward slash asterisk one reader fewer now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if open parenthesis </a:t>
            </a:r>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equals </a:t>
            </a:r>
            <a:r>
              <a:rPr lang="en-US" sz="1200" b="0" i="0" u="none" strike="noStrike" dirty="0" err="1">
                <a:solidFill>
                  <a:srgbClr val="000000"/>
                </a:solidFill>
                <a:effectLst/>
                <a:latin typeface="Arial" panose="020B0604020202020204" pitchFamily="34" charset="0"/>
                <a:cs typeface="Arial" panose="020B0604020202020204" pitchFamily="34" charset="0"/>
              </a:rPr>
              <a:t>equals</a:t>
            </a:r>
            <a:r>
              <a:rPr lang="en-US" sz="1200" b="0" i="0" u="none" strike="noStrike" dirty="0">
                <a:solidFill>
                  <a:srgbClr val="000000"/>
                </a:solidFill>
                <a:effectLst/>
                <a:latin typeface="Arial" panose="020B0604020202020204" pitchFamily="34" charset="0"/>
                <a:cs typeface="Arial" panose="020B0604020202020204" pitchFamily="34" charset="0"/>
              </a:rPr>
              <a:t> 0 close parenthesis up open parenthesis ampersand </a:t>
            </a:r>
            <a:r>
              <a:rPr lang="en-US" sz="1200" b="0" i="0" u="none" strike="noStrike" dirty="0" err="1">
                <a:solidFill>
                  <a:srgbClr val="000000"/>
                </a:solidFill>
                <a:effectLst/>
                <a:latin typeface="Arial" panose="020B0604020202020204" pitchFamily="34" charset="0"/>
                <a:cs typeface="Arial" panose="020B0604020202020204" pitchFamily="34" charset="0"/>
              </a:rPr>
              <a:t>db</a:t>
            </a:r>
            <a:r>
              <a:rPr lang="en-US" sz="1200" b="0" i="0" u="none" strike="noStrike" dirty="0">
                <a:solidFill>
                  <a:srgbClr val="000000"/>
                </a:solidFill>
                <a:effectLst/>
                <a:latin typeface="Arial" panose="020B0604020202020204" pitchFamily="34" charset="0"/>
                <a:cs typeface="Arial" panose="020B0604020202020204" pitchFamily="34" charset="0"/>
              </a:rPr>
              <a:t> close parenthesis semicolon forward slash asterisk if this is the last reader ...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up open parenthesis ampersand mutex close parenthesis semicolon forward slash asterisk release exclusive access to </a:t>
            </a:r>
            <a:r>
              <a:rPr lang="en-US" sz="1200" b="0" i="0" u="none" strike="noStrike" dirty="0" err="1">
                <a:solidFill>
                  <a:srgbClr val="000000"/>
                </a:solidFill>
                <a:effectLst/>
                <a:latin typeface="Arial" panose="020B0604020202020204" pitchFamily="34" charset="0"/>
                <a:cs typeface="Arial" panose="020B0604020202020204" pitchFamily="34" charset="0"/>
              </a:rPr>
              <a:t>rc</a:t>
            </a:r>
            <a:r>
              <a:rPr lang="en-US" sz="1200" b="0" i="0" u="none" strike="noStrike" dirty="0">
                <a:solidFill>
                  <a:srgbClr val="000000"/>
                </a:solidFill>
                <a:effectLst/>
                <a:latin typeface="Arial" panose="020B0604020202020204" pitchFamily="34" charset="0"/>
                <a:cs typeface="Arial" panose="020B0604020202020204" pitchFamily="34" charset="0"/>
              </a:rPr>
              <a:t>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use underscore data underscore read open close parenthesis semicolon forward slash asterisk noncritical region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void writer open parenthesis void close parenthesis</a:t>
            </a:r>
          </a:p>
          <a:p>
            <a:r>
              <a:rPr lang="en-US" sz="1200" b="0" i="0" u="none" strike="noStrike" dirty="0">
                <a:solidFill>
                  <a:srgbClr val="000000"/>
                </a:solidFill>
                <a:effectLst/>
                <a:latin typeface="Arial" panose="020B0604020202020204" pitchFamily="34" charset="0"/>
                <a:cs typeface="Arial" panose="020B0604020202020204" pitchFamily="34" charset="0"/>
              </a:rPr>
              <a:t>open curly bracket</a:t>
            </a:r>
          </a:p>
          <a:p>
            <a:r>
              <a:rPr lang="en-US" sz="1200" b="0" i="0" u="none" strike="noStrike" dirty="0">
                <a:solidFill>
                  <a:srgbClr val="000000"/>
                </a:solidFill>
                <a:effectLst/>
                <a:latin typeface="Arial" panose="020B0604020202020204" pitchFamily="34" charset="0"/>
                <a:cs typeface="Arial" panose="020B0604020202020204" pitchFamily="34" charset="0"/>
              </a:rPr>
              <a:t>while open parenthesis TRUE close parenthesis open curly bracket forward slash asterisk repeat forever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think underscore up underscore data open close parenthesis semicolon forward slash asterisk noncritical region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down open parenthesis ampersand </a:t>
            </a:r>
            <a:r>
              <a:rPr lang="en-US" sz="1200" b="0" i="0" u="none" strike="noStrike" dirty="0" err="1">
                <a:solidFill>
                  <a:srgbClr val="000000"/>
                </a:solidFill>
                <a:effectLst/>
                <a:latin typeface="Arial" panose="020B0604020202020204" pitchFamily="34" charset="0"/>
                <a:cs typeface="Arial" panose="020B0604020202020204" pitchFamily="34" charset="0"/>
              </a:rPr>
              <a:t>db</a:t>
            </a:r>
            <a:r>
              <a:rPr lang="en-US" sz="1200" b="0" i="0" u="none" strike="noStrike" dirty="0">
                <a:solidFill>
                  <a:srgbClr val="000000"/>
                </a:solidFill>
                <a:effectLst/>
                <a:latin typeface="Arial" panose="020B0604020202020204" pitchFamily="34" charset="0"/>
                <a:cs typeface="Arial" panose="020B0604020202020204" pitchFamily="34" charset="0"/>
              </a:rPr>
              <a:t> close parenthesis semicolon forward slash asterisk get exclusive access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write underscore data underscore base open close parenthesis semicolon forward slash asterisk update the data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up open parenthesis ampersand </a:t>
            </a:r>
            <a:r>
              <a:rPr lang="en-US" sz="1200" b="0" i="0" u="none" strike="noStrike" dirty="0" err="1">
                <a:solidFill>
                  <a:srgbClr val="000000"/>
                </a:solidFill>
                <a:effectLst/>
                <a:latin typeface="Arial" panose="020B0604020202020204" pitchFamily="34" charset="0"/>
                <a:cs typeface="Arial" panose="020B0604020202020204" pitchFamily="34" charset="0"/>
              </a:rPr>
              <a:t>db</a:t>
            </a:r>
            <a:r>
              <a:rPr lang="en-US" sz="1200" b="0" i="0" u="none" strike="noStrike" dirty="0">
                <a:solidFill>
                  <a:srgbClr val="000000"/>
                </a:solidFill>
                <a:effectLst/>
                <a:latin typeface="Arial" panose="020B0604020202020204" pitchFamily="34" charset="0"/>
                <a:cs typeface="Arial" panose="020B0604020202020204" pitchFamily="34" charset="0"/>
              </a:rPr>
              <a:t> close parenthesis semicolon forward slash asterisk release exclusive access asterisk forward slash</a:t>
            </a:r>
          </a:p>
          <a:p>
            <a:r>
              <a:rPr lang="en-US" sz="1200" b="0" i="0" u="none" strike="noStrike" dirty="0">
                <a:solidFill>
                  <a:srgbClr val="000000"/>
                </a:solidFill>
                <a:effectLst/>
                <a:latin typeface="Arial" panose="020B0604020202020204" pitchFamily="34" charset="0"/>
                <a:cs typeface="Arial" panose="020B0604020202020204" pitchFamily="34" charset="0"/>
              </a:rPr>
              <a:t>close curly bracket</a:t>
            </a:r>
          </a:p>
          <a:p>
            <a:r>
              <a:rPr lang="en-US" sz="1200" b="0" i="0" u="none" strike="noStrike" dirty="0">
                <a:solidFill>
                  <a:srgbClr val="000000"/>
                </a:solidFill>
                <a:effectLst/>
                <a:latin typeface="Arial" panose="020B0604020202020204" pitchFamily="34" charset="0"/>
                <a:cs typeface="Arial" panose="020B0604020202020204" pitchFamily="34" charset="0"/>
              </a:rPr>
              <a:t>close curly bracket</a:t>
            </a:r>
            <a:endParaRPr lang="en-US"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651925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mutex underscore lock colon</a:t>
            </a:r>
          </a:p>
          <a:p>
            <a:r>
              <a:rPr lang="en-US" noProof="0" dirty="0"/>
              <a:t>TSL REGISTER coma MUTEX vertical line copy mutex to register and set mutex to 1</a:t>
            </a:r>
          </a:p>
          <a:p>
            <a:r>
              <a:rPr lang="en-US" noProof="0" dirty="0"/>
              <a:t>CMP REGISTER coma hash 0 vertical line was mutex zero question mark</a:t>
            </a:r>
          </a:p>
          <a:p>
            <a:r>
              <a:rPr lang="en-US" noProof="0" dirty="0"/>
              <a:t>JZE ok vertical line if it was zero coma mutex was unlocked coma so return</a:t>
            </a:r>
          </a:p>
          <a:p>
            <a:r>
              <a:rPr lang="en-US" noProof="0" dirty="0"/>
              <a:t>CALL thread underscore yield vertical line mutex is busy semicolon schedule another thread</a:t>
            </a:r>
          </a:p>
          <a:p>
            <a:r>
              <a:rPr lang="en-US" noProof="0" dirty="0"/>
              <a:t>JMP mutex underscore lock vertical line try again</a:t>
            </a:r>
          </a:p>
          <a:p>
            <a:r>
              <a:rPr lang="en-US" noProof="0" dirty="0"/>
              <a:t>ok colon RET vertical line return to caller semicolon critical region entered</a:t>
            </a:r>
          </a:p>
          <a:p>
            <a:r>
              <a:rPr lang="en-US" noProof="0" dirty="0"/>
              <a:t>mutex underscore unlock colon</a:t>
            </a:r>
          </a:p>
          <a:p>
            <a:r>
              <a:rPr lang="en-US" noProof="0" dirty="0"/>
              <a:t>MOVE MUTEX coma hash 0 vertical line store a 0 in mutex</a:t>
            </a:r>
          </a:p>
          <a:p>
            <a:r>
              <a:rPr lang="en-US" noProof="0" dirty="0"/>
              <a:t>RET vertical line return to caller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60279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From the top, the constituents are as follows. I N I T, login, s h. S h is further divided into l s, find, and more.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4345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p thread underscore mutex underscore lock colon</a:t>
            </a:r>
          </a:p>
          <a:p>
            <a:r>
              <a:rPr lang="en-US" noProof="0" dirty="0"/>
              <a:t>T S L REGISTER comma MUTEX vertical bar copy mutex to register and set mutex to 1</a:t>
            </a:r>
          </a:p>
          <a:p>
            <a:r>
              <a:rPr lang="en-US" noProof="0" dirty="0"/>
              <a:t>C M P REGISTER comma hashtag 0 vertical bar was mutex zero question mark</a:t>
            </a:r>
          </a:p>
          <a:p>
            <a:r>
              <a:rPr lang="en-US" noProof="0" dirty="0"/>
              <a:t>J Z E ok vertical bar if it was zero comma mutex was unlocked comma so return</a:t>
            </a:r>
          </a:p>
          <a:p>
            <a:r>
              <a:rPr lang="en-US" noProof="0" dirty="0"/>
              <a:t>CALL </a:t>
            </a:r>
            <a:r>
              <a:rPr lang="en-US" noProof="0" dirty="0" err="1"/>
              <a:t>futex</a:t>
            </a:r>
            <a:r>
              <a:rPr lang="en-US" noProof="0" dirty="0"/>
              <a:t> underscore wait vertical bar mutex is busy semicolon request kernel to block thread</a:t>
            </a:r>
          </a:p>
          <a:p>
            <a:r>
              <a:rPr lang="en-US" noProof="0" dirty="0"/>
              <a:t>J M P 1 vertical bar try again</a:t>
            </a:r>
          </a:p>
          <a:p>
            <a:r>
              <a:rPr lang="en-US" noProof="0" dirty="0"/>
              <a:t>ok colon RET vertical bar return to caller semicolon critical region entered</a:t>
            </a:r>
          </a:p>
          <a:p>
            <a:r>
              <a:rPr lang="en-US" noProof="0" dirty="0"/>
              <a:t>p thread underscore mutex underscore unlock colon</a:t>
            </a:r>
          </a:p>
          <a:p>
            <a:r>
              <a:rPr lang="en-US" noProof="0" dirty="0"/>
              <a:t>MOVE MUTEX coma hashtag 0 vertical bar store a 0 in mutex</a:t>
            </a:r>
          </a:p>
          <a:p>
            <a:r>
              <a:rPr lang="en-US" noProof="0" dirty="0"/>
              <a:t>CALL </a:t>
            </a:r>
            <a:r>
              <a:rPr lang="en-US" noProof="0" dirty="0" err="1"/>
              <a:t>futex</a:t>
            </a:r>
            <a:r>
              <a:rPr lang="en-US" noProof="0" dirty="0"/>
              <a:t> underscore wait vertical bar request kernel to unblock a waiter left parenthesis if any right parenthesis</a:t>
            </a:r>
          </a:p>
          <a:p>
            <a:r>
              <a:rPr lang="en-US" noProof="0" dirty="0"/>
              <a:t>RET vertical bar return to caller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673811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397216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447989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800" b="0" i="0" u="none" strike="noStrike" noProof="0" dirty="0">
                <a:solidFill>
                  <a:srgbClr val="000000"/>
                </a:solidFill>
                <a:effectLst/>
                <a:latin typeface="Calibri" panose="020F0502020204030204" pitchFamily="34" charset="0"/>
              </a:rPr>
              <a:t>The code from top to bottom is as follows.</a:t>
            </a:r>
          </a:p>
          <a:p>
            <a:r>
              <a:rPr lang="en-US" sz="1800" b="0" i="0" u="none" strike="noStrike" noProof="0" dirty="0">
                <a:solidFill>
                  <a:srgbClr val="000000"/>
                </a:solidFill>
                <a:effectLst/>
                <a:latin typeface="Calibri" panose="020F0502020204030204" pitchFamily="34" charset="0"/>
              </a:rPr>
              <a:t>hashtag include left angle bracket s t d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o dot h right angle bracket</a:t>
            </a:r>
          </a:p>
          <a:p>
            <a:r>
              <a:rPr lang="en-US" sz="1800" b="0" i="0" u="none" strike="noStrike" noProof="0" dirty="0">
                <a:solidFill>
                  <a:srgbClr val="000000"/>
                </a:solidFill>
                <a:effectLst/>
                <a:latin typeface="Calibri" panose="020F0502020204030204" pitchFamily="34" charset="0"/>
              </a:rPr>
              <a:t>hashtag include left angle bracket p thread dot h right angle bracket</a:t>
            </a:r>
          </a:p>
          <a:p>
            <a:r>
              <a:rPr lang="en-US" sz="1800" b="0" i="0" u="none" strike="noStrike" noProof="0" dirty="0">
                <a:solidFill>
                  <a:srgbClr val="000000"/>
                </a:solidFill>
                <a:effectLst/>
                <a:latin typeface="Calibri" panose="020F0502020204030204" pitchFamily="34" charset="0"/>
              </a:rPr>
              <a:t>hashtag define MAX 1000000000 forward slash asterisk how many numbers to produce asterisk forward slash</a:t>
            </a:r>
          </a:p>
          <a:p>
            <a:r>
              <a:rPr lang="en-US" sz="1800" b="0" i="0" u="none" strike="noStrike" noProof="0" dirty="0">
                <a:solidFill>
                  <a:srgbClr val="000000"/>
                </a:solidFill>
                <a:effectLst/>
                <a:latin typeface="Calibri" panose="020F0502020204030204" pitchFamily="34" charset="0"/>
              </a:rPr>
              <a:t>p thread underscore mutex underscore t the underscore mutex semicolon</a:t>
            </a:r>
          </a:p>
          <a:p>
            <a:r>
              <a:rPr lang="en-US" sz="1800" b="0" i="0" u="none" strike="noStrike" noProof="0" dirty="0">
                <a:solidFill>
                  <a:srgbClr val="000000"/>
                </a:solidFill>
                <a:effectLst/>
                <a:latin typeface="Calibri" panose="020F0502020204030204" pitchFamily="34" charset="0"/>
              </a:rPr>
              <a:t>p thread underscore c o n d underscore t c o n d c comma c o n d p semicolon forward slash asterisk used for signaling asterisk forward slash</a:t>
            </a:r>
          </a:p>
          <a:p>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n t buffer equals 0 semicolon forward slash asterisk buffer used between producer and consumer asterisk forward slash</a:t>
            </a:r>
          </a:p>
          <a:p>
            <a:r>
              <a:rPr lang="en-US" sz="1800" b="0" i="0" u="none" strike="noStrike" noProof="0" dirty="0">
                <a:solidFill>
                  <a:srgbClr val="000000"/>
                </a:solidFill>
                <a:effectLst/>
                <a:latin typeface="Calibri" panose="020F0502020204030204" pitchFamily="34" charset="0"/>
              </a:rPr>
              <a:t>void asterisk producer left parenthesis void asterisk p t r right parenthesis forward slash asterisk produce data asterisk forward slash</a:t>
            </a:r>
          </a:p>
          <a:p>
            <a:r>
              <a:rPr lang="en-US" sz="1800" b="0" i="0" u="none" strike="noStrike" noProof="0" dirty="0">
                <a:solidFill>
                  <a:srgbClr val="000000"/>
                </a:solidFill>
                <a:effectLst/>
                <a:latin typeface="Calibri" panose="020F0502020204030204" pitchFamily="34" charset="0"/>
              </a:rPr>
              <a:t>left brace int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semi colon</a:t>
            </a:r>
          </a:p>
          <a:p>
            <a:r>
              <a:rPr lang="en-US" sz="1800" b="0" i="0" u="none" strike="noStrike" noProof="0" dirty="0">
                <a:solidFill>
                  <a:srgbClr val="000000"/>
                </a:solidFill>
                <a:effectLst/>
                <a:latin typeface="Calibri" panose="020F0502020204030204" pitchFamily="34" charset="0"/>
              </a:rPr>
              <a:t>for left parenthesis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equals 1 semicolon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less than equals to MAX semicolon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plus </a:t>
            </a:r>
            <a:r>
              <a:rPr lang="en-US" sz="1800" b="0" i="0" u="none" strike="noStrike" noProof="0" dirty="0" err="1">
                <a:solidFill>
                  <a:srgbClr val="000000"/>
                </a:solidFill>
                <a:effectLst/>
                <a:latin typeface="Calibri" panose="020F0502020204030204" pitchFamily="34" charset="0"/>
              </a:rPr>
              <a:t>plus</a:t>
            </a:r>
            <a:r>
              <a:rPr lang="en-US" sz="1800" b="0" i="0" u="none" strike="noStrike" noProof="0" dirty="0">
                <a:solidFill>
                  <a:srgbClr val="000000"/>
                </a:solidFill>
                <a:effectLst/>
                <a:latin typeface="Calibri" panose="020F0502020204030204" pitchFamily="34" charset="0"/>
              </a:rPr>
              <a:t> right parenthesis left brace</a:t>
            </a:r>
          </a:p>
          <a:p>
            <a:r>
              <a:rPr lang="en-US" sz="1800" b="0" i="0" u="none" strike="noStrike" noProof="0" dirty="0">
                <a:solidFill>
                  <a:srgbClr val="000000"/>
                </a:solidFill>
                <a:effectLst/>
                <a:latin typeface="Calibri" panose="020F0502020204030204" pitchFamily="34" charset="0"/>
              </a:rPr>
              <a:t>p thread underscore mutex underscore lock left parenthesis ampersand the underscore mutex right parenthesis semicolon forward slash asterisk get exclusive access to buffer asterisk forward slash</a:t>
            </a:r>
          </a:p>
          <a:p>
            <a:r>
              <a:rPr lang="en-US" sz="1800" b="0" i="0" u="none" strike="noStrike" noProof="0" dirty="0">
                <a:solidFill>
                  <a:srgbClr val="000000"/>
                </a:solidFill>
                <a:effectLst/>
                <a:latin typeface="Calibri" panose="020F0502020204030204" pitchFamily="34" charset="0"/>
              </a:rPr>
              <a:t>while left parenthesis buffer exclamation mark equals to 0 right parenthesis p thread underscore </a:t>
            </a:r>
            <a:r>
              <a:rPr lang="en-US" sz="1800" b="0" i="0" u="none" strike="noStrike" noProof="0" dirty="0" err="1">
                <a:solidFill>
                  <a:srgbClr val="000000"/>
                </a:solidFill>
                <a:effectLst/>
                <a:latin typeface="Calibri" panose="020F0502020204030204" pitchFamily="34" charset="0"/>
              </a:rPr>
              <a:t>cond</a:t>
            </a:r>
            <a:r>
              <a:rPr lang="en-US" sz="1800" b="0" i="0" u="none" strike="noStrike" noProof="0" dirty="0">
                <a:solidFill>
                  <a:srgbClr val="000000"/>
                </a:solidFill>
                <a:effectLst/>
                <a:latin typeface="Calibri" panose="020F0502020204030204" pitchFamily="34" charset="0"/>
              </a:rPr>
              <a:t> under score wait left parenthesis &amp;</a:t>
            </a:r>
            <a:r>
              <a:rPr lang="en-US" sz="1800" b="0" i="0" u="none" strike="noStrike" noProof="0" dirty="0" err="1">
                <a:solidFill>
                  <a:srgbClr val="000000"/>
                </a:solidFill>
                <a:effectLst/>
                <a:latin typeface="Calibri" panose="020F0502020204030204" pitchFamily="34" charset="0"/>
              </a:rPr>
              <a:t>condp</a:t>
            </a:r>
            <a:r>
              <a:rPr lang="en-US" sz="1800" b="0" i="0" u="none" strike="noStrike" noProof="0" dirty="0">
                <a:solidFill>
                  <a:srgbClr val="000000"/>
                </a:solidFill>
                <a:effectLst/>
                <a:latin typeface="Calibri" panose="020F0502020204030204" pitchFamily="34" charset="0"/>
              </a:rPr>
              <a:t> coma &amp;the underscore mutex right parenthesis semi colon</a:t>
            </a:r>
          </a:p>
          <a:p>
            <a:r>
              <a:rPr lang="en-US" sz="1800" b="0" i="0" u="none" strike="noStrike" noProof="0" dirty="0">
                <a:solidFill>
                  <a:srgbClr val="000000"/>
                </a:solidFill>
                <a:effectLst/>
                <a:latin typeface="Calibri" panose="020F0502020204030204" pitchFamily="34" charset="0"/>
              </a:rPr>
              <a:t>buffer equals to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semi colon forward slash asterisk put item in buffer asterisk forward slash</a:t>
            </a:r>
          </a:p>
          <a:p>
            <a:r>
              <a:rPr lang="en-US" sz="1800" b="0" i="0" u="none" strike="noStrike" noProof="0" dirty="0">
                <a:solidFill>
                  <a:srgbClr val="000000"/>
                </a:solidFill>
                <a:effectLst/>
                <a:latin typeface="Calibri" panose="020F0502020204030204" pitchFamily="34" charset="0"/>
              </a:rPr>
              <a:t>p thread under score c o n d underscore signal left parenthesis ampersand c o n d c right parenthesis semicolon forward slash asterisk wake up consumer asterisk forward slash</a:t>
            </a:r>
          </a:p>
          <a:p>
            <a:r>
              <a:rPr lang="en-US" sz="1800" b="0" i="0" u="none" strike="noStrike" noProof="0" dirty="0">
                <a:solidFill>
                  <a:srgbClr val="000000"/>
                </a:solidFill>
                <a:effectLst/>
                <a:latin typeface="Calibri" panose="020F0502020204030204" pitchFamily="34" charset="0"/>
              </a:rPr>
              <a:t>p thread underscore mutex underscore unlock left parenthesis ampersand the underscore mutex right parenthesis semi colon forward slash asterisk release access to buffer asterisk forward slash</a:t>
            </a:r>
          </a:p>
          <a:p>
            <a:r>
              <a:rPr lang="en-US" sz="1800" b="0" i="0" u="none" strike="noStrike" noProof="0" dirty="0">
                <a:solidFill>
                  <a:srgbClr val="000000"/>
                </a:solidFill>
                <a:effectLst/>
                <a:latin typeface="Calibri" panose="020F0502020204030204" pitchFamily="34" charset="0"/>
              </a:rPr>
              <a:t>right brace</a:t>
            </a:r>
          </a:p>
          <a:p>
            <a:r>
              <a:rPr lang="en-US" sz="1800" b="0" i="0" u="none" strike="noStrike" noProof="0" dirty="0">
                <a:solidFill>
                  <a:srgbClr val="000000"/>
                </a:solidFill>
                <a:effectLst/>
                <a:latin typeface="Calibri" panose="020F0502020204030204" pitchFamily="34" charset="0"/>
              </a:rPr>
              <a:t>p thread underscore exit left parenthesis 0 right parenthesis semicolon</a:t>
            </a:r>
          </a:p>
          <a:p>
            <a:r>
              <a:rPr lang="en-US" sz="1800" b="0" i="0" u="none" strike="noStrike" noProof="0" dirty="0">
                <a:solidFill>
                  <a:srgbClr val="000000"/>
                </a:solidFill>
                <a:effectLst/>
                <a:latin typeface="Calibri" panose="020F0502020204030204" pitchFamily="34" charset="0"/>
              </a:rPr>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494104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800" b="0" i="0" u="none" strike="noStrike" noProof="0" dirty="0">
                <a:solidFill>
                  <a:srgbClr val="000000"/>
                </a:solidFill>
                <a:effectLst/>
                <a:latin typeface="Calibri" panose="020F0502020204030204" pitchFamily="34" charset="0"/>
              </a:rPr>
              <a:t>The code from top to bottom is as follows.</a:t>
            </a:r>
          </a:p>
          <a:p>
            <a:r>
              <a:rPr lang="en-US" sz="1800" b="0" i="0" u="none" strike="noStrike" noProof="0" dirty="0">
                <a:solidFill>
                  <a:srgbClr val="000000"/>
                </a:solidFill>
                <a:effectLst/>
                <a:latin typeface="Calibri" panose="020F0502020204030204" pitchFamily="34" charset="0"/>
              </a:rPr>
              <a:t>void asterisk producer left parenthesis void asterisk p t r right parenthesis forward slash asterisk produce data asterisk forward slash</a:t>
            </a:r>
          </a:p>
          <a:p>
            <a:r>
              <a:rPr lang="en-US" sz="1800" b="0" i="0" u="none" strike="noStrike" noProof="0" dirty="0">
                <a:solidFill>
                  <a:srgbClr val="000000"/>
                </a:solidFill>
                <a:effectLst/>
                <a:latin typeface="Calibri" panose="020F0502020204030204" pitchFamily="34" charset="0"/>
              </a:rPr>
              <a:t>left brace int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semi colon</a:t>
            </a:r>
          </a:p>
          <a:p>
            <a:r>
              <a:rPr lang="en-US" sz="1800" b="0" i="0" u="none" strike="noStrike" noProof="0" dirty="0">
                <a:solidFill>
                  <a:srgbClr val="000000"/>
                </a:solidFill>
                <a:effectLst/>
                <a:latin typeface="Calibri" panose="020F0502020204030204" pitchFamily="34" charset="0"/>
              </a:rPr>
              <a:t>for left parenthesis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equals 1 semicolon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less than equals to MAX semicolon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plus </a:t>
            </a:r>
            <a:r>
              <a:rPr lang="en-US" sz="1800" b="0" i="0" u="none" strike="noStrike" noProof="0" dirty="0" err="1">
                <a:solidFill>
                  <a:srgbClr val="000000"/>
                </a:solidFill>
                <a:effectLst/>
                <a:latin typeface="Calibri" panose="020F0502020204030204" pitchFamily="34" charset="0"/>
              </a:rPr>
              <a:t>plus</a:t>
            </a:r>
            <a:r>
              <a:rPr lang="en-US" sz="1800" b="0" i="0" u="none" strike="noStrike" noProof="0" dirty="0">
                <a:solidFill>
                  <a:srgbClr val="000000"/>
                </a:solidFill>
                <a:effectLst/>
                <a:latin typeface="Calibri" panose="020F0502020204030204" pitchFamily="34" charset="0"/>
              </a:rPr>
              <a:t> right parenthesis left brace</a:t>
            </a:r>
          </a:p>
          <a:p>
            <a:r>
              <a:rPr lang="en-US" sz="1800" b="0" i="0" u="none" strike="noStrike" noProof="0" dirty="0">
                <a:solidFill>
                  <a:srgbClr val="000000"/>
                </a:solidFill>
                <a:effectLst/>
                <a:latin typeface="Calibri" panose="020F0502020204030204" pitchFamily="34" charset="0"/>
              </a:rPr>
              <a:t>p thread underscore mutex underscore lock left parenthesis ampersand the underscore mutex right parenthesis semicolon forward slash asterisk get exclusive access to buffer asterisk forward slash</a:t>
            </a:r>
          </a:p>
          <a:p>
            <a:r>
              <a:rPr lang="en-US" sz="1800" b="0" i="0" u="none" strike="noStrike" noProof="0" dirty="0">
                <a:solidFill>
                  <a:srgbClr val="000000"/>
                </a:solidFill>
                <a:effectLst/>
                <a:latin typeface="Calibri" panose="020F0502020204030204" pitchFamily="34" charset="0"/>
              </a:rPr>
              <a:t>while left parenthesis buffer exclamation mark equals to 0 right parenthesis p thread underscore </a:t>
            </a:r>
            <a:r>
              <a:rPr lang="en-US" sz="1800" b="0" i="0" u="none" strike="noStrike" noProof="0" dirty="0" err="1">
                <a:solidFill>
                  <a:srgbClr val="000000"/>
                </a:solidFill>
                <a:effectLst/>
                <a:latin typeface="Calibri" panose="020F0502020204030204" pitchFamily="34" charset="0"/>
              </a:rPr>
              <a:t>cond</a:t>
            </a:r>
            <a:r>
              <a:rPr lang="en-US" sz="1800" b="0" i="0" u="none" strike="noStrike" noProof="0" dirty="0">
                <a:solidFill>
                  <a:srgbClr val="000000"/>
                </a:solidFill>
                <a:effectLst/>
                <a:latin typeface="Calibri" panose="020F0502020204030204" pitchFamily="34" charset="0"/>
              </a:rPr>
              <a:t> under score wait left parenthesis ampersand c o n d p comma ampersand the underscore mutex right parenthesis semi colon</a:t>
            </a:r>
          </a:p>
          <a:p>
            <a:r>
              <a:rPr lang="en-US" sz="1800" b="0" i="0" u="none" strike="noStrike" noProof="0" dirty="0">
                <a:solidFill>
                  <a:srgbClr val="000000"/>
                </a:solidFill>
                <a:effectLst/>
                <a:latin typeface="Calibri" panose="020F0502020204030204" pitchFamily="34" charset="0"/>
              </a:rPr>
              <a:t>buffer equals to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semi colon forward slash asterisk put item in buffer asterisk forward slash</a:t>
            </a:r>
          </a:p>
          <a:p>
            <a:r>
              <a:rPr lang="en-US" sz="1800" b="0" i="0" u="none" strike="noStrike" noProof="0" dirty="0">
                <a:solidFill>
                  <a:srgbClr val="000000"/>
                </a:solidFill>
                <a:effectLst/>
                <a:latin typeface="Calibri" panose="020F0502020204030204" pitchFamily="34" charset="0"/>
              </a:rPr>
              <a:t>p thread under score c o n d underscore signal left parenthesis ampersand c o n d c right parenthesis semicolon forward slash asterisk wake up consumer asterisk forward slash</a:t>
            </a:r>
          </a:p>
          <a:p>
            <a:r>
              <a:rPr lang="en-US" sz="1800" b="0" i="0" u="none" strike="noStrike" noProof="0" dirty="0">
                <a:solidFill>
                  <a:srgbClr val="000000"/>
                </a:solidFill>
                <a:effectLst/>
                <a:latin typeface="Calibri" panose="020F0502020204030204" pitchFamily="34" charset="0"/>
              </a:rPr>
              <a:t>p thread underscore mutex underscore unlock left parenthesis ampersand the underscore mutex right parenthesis semi colon forward slash asterisk release access to buffer asterisk forward slash</a:t>
            </a:r>
          </a:p>
          <a:p>
            <a:r>
              <a:rPr lang="en-US" sz="1800" b="0" i="0" u="none" strike="noStrike" noProof="0" dirty="0">
                <a:solidFill>
                  <a:srgbClr val="000000"/>
                </a:solidFill>
                <a:effectLst/>
                <a:latin typeface="Calibri" panose="020F0502020204030204" pitchFamily="34" charset="0"/>
              </a:rPr>
              <a:t>right brace</a:t>
            </a:r>
          </a:p>
          <a:p>
            <a:r>
              <a:rPr lang="en-US" sz="1800" b="0" i="0" u="none" strike="noStrike" noProof="0" dirty="0">
                <a:solidFill>
                  <a:srgbClr val="000000"/>
                </a:solidFill>
                <a:effectLst/>
                <a:latin typeface="Calibri" panose="020F0502020204030204" pitchFamily="34" charset="0"/>
              </a:rPr>
              <a:t>p thread underscore exit left parenthesis 0 right parenthesis semicolon</a:t>
            </a:r>
          </a:p>
          <a:p>
            <a:r>
              <a:rPr lang="en-US" sz="1800" b="0" i="0" u="none" strike="noStrike" noProof="0" dirty="0">
                <a:solidFill>
                  <a:srgbClr val="000000"/>
                </a:solidFill>
                <a:effectLst/>
                <a:latin typeface="Calibri" panose="020F0502020204030204" pitchFamily="34" charset="0"/>
              </a:rPr>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553041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sz="1800" b="0" i="0" u="none" strike="noStrike" noProof="0" dirty="0">
                <a:solidFill>
                  <a:srgbClr val="000000"/>
                </a:solidFill>
                <a:effectLst/>
                <a:latin typeface="Calibri" panose="020F0502020204030204" pitchFamily="34" charset="0"/>
              </a:rPr>
              <a:t>The code from top to bottom is as follows.</a:t>
            </a:r>
          </a:p>
          <a:p>
            <a:r>
              <a:rPr lang="en-US" sz="1800" b="0" i="0" u="none" strike="noStrike" noProof="0" dirty="0">
                <a:solidFill>
                  <a:srgbClr val="000000"/>
                </a:solidFill>
                <a:effectLst/>
                <a:latin typeface="Calibri" panose="020F0502020204030204" pitchFamily="34" charset="0"/>
              </a:rPr>
              <a:t>int main left parenthesis </a:t>
            </a:r>
            <a:r>
              <a:rPr lang="en-US" sz="1800" b="0" i="0" u="none" strike="noStrike" noProof="0" dirty="0" err="1">
                <a:solidFill>
                  <a:srgbClr val="000000"/>
                </a:solidFill>
                <a:effectLst/>
                <a:latin typeface="Calibri" panose="020F0502020204030204" pitchFamily="34" charset="0"/>
              </a:rPr>
              <a:t>i</a:t>
            </a:r>
            <a:r>
              <a:rPr lang="en-US" sz="1800" b="0" i="0" u="none" strike="noStrike" noProof="0" dirty="0">
                <a:solidFill>
                  <a:srgbClr val="000000"/>
                </a:solidFill>
                <a:effectLst/>
                <a:latin typeface="Calibri" panose="020F0502020204030204" pitchFamily="34" charset="0"/>
              </a:rPr>
              <a:t> n t a r g c comma char asterisk </a:t>
            </a:r>
            <a:r>
              <a:rPr lang="en-US" sz="1800" b="0" i="0" u="none" strike="noStrike" noProof="0" dirty="0" err="1">
                <a:solidFill>
                  <a:srgbClr val="000000"/>
                </a:solidFill>
                <a:effectLst/>
                <a:latin typeface="Calibri" panose="020F0502020204030204" pitchFamily="34" charset="0"/>
              </a:rPr>
              <a:t>asterisk</a:t>
            </a:r>
            <a:r>
              <a:rPr lang="en-US" sz="1800" b="0" i="0" u="none" strike="noStrike" noProof="0" dirty="0">
                <a:solidFill>
                  <a:srgbClr val="000000"/>
                </a:solidFill>
                <a:effectLst/>
                <a:latin typeface="Calibri" panose="020F0502020204030204" pitchFamily="34" charset="0"/>
              </a:rPr>
              <a:t> a r g v right parenthesis</a:t>
            </a:r>
          </a:p>
          <a:p>
            <a:r>
              <a:rPr lang="en-US" sz="1800" b="0" i="0" u="none" strike="noStrike" noProof="0" dirty="0">
                <a:solidFill>
                  <a:srgbClr val="000000"/>
                </a:solidFill>
                <a:effectLst/>
                <a:latin typeface="Calibri" panose="020F0502020204030204" pitchFamily="34" charset="0"/>
              </a:rPr>
              <a:t>left brace</a:t>
            </a:r>
          </a:p>
          <a:p>
            <a:r>
              <a:rPr lang="en-US" sz="1800" b="0" i="0" u="none" strike="noStrike" noProof="0" dirty="0">
                <a:solidFill>
                  <a:srgbClr val="000000"/>
                </a:solidFill>
                <a:effectLst/>
                <a:latin typeface="Calibri" panose="020F0502020204030204" pitchFamily="34" charset="0"/>
              </a:rPr>
              <a:t>p thread underscore t pro comma con semi colon</a:t>
            </a:r>
          </a:p>
          <a:p>
            <a:r>
              <a:rPr lang="en-US" sz="1800" b="0" i="0" u="none" strike="noStrike" noProof="0" dirty="0" err="1">
                <a:solidFill>
                  <a:srgbClr val="000000"/>
                </a:solidFill>
                <a:effectLst/>
                <a:latin typeface="Calibri" panose="020F0502020204030204" pitchFamily="34" charset="0"/>
              </a:rPr>
              <a:t>pthread</a:t>
            </a:r>
            <a:r>
              <a:rPr lang="en-US" sz="1800" b="0" i="0" u="none" strike="noStrike" noProof="0" dirty="0">
                <a:solidFill>
                  <a:srgbClr val="000000"/>
                </a:solidFill>
                <a:effectLst/>
                <a:latin typeface="Calibri" panose="020F0502020204030204" pitchFamily="34" charset="0"/>
              </a:rPr>
              <a:t> under score mutex underscore </a:t>
            </a:r>
            <a:r>
              <a:rPr lang="en-US" sz="1800" b="0" i="0" u="none" strike="noStrike" noProof="0" dirty="0" err="1">
                <a:solidFill>
                  <a:srgbClr val="000000"/>
                </a:solidFill>
                <a:effectLst/>
                <a:latin typeface="Calibri" panose="020F0502020204030204" pitchFamily="34" charset="0"/>
              </a:rPr>
              <a:t>init</a:t>
            </a:r>
            <a:r>
              <a:rPr lang="en-US" sz="1800" b="0" i="0" u="none" strike="noStrike" noProof="0" dirty="0">
                <a:solidFill>
                  <a:srgbClr val="000000"/>
                </a:solidFill>
                <a:effectLst/>
                <a:latin typeface="Calibri" panose="020F0502020204030204" pitchFamily="34" charset="0"/>
              </a:rPr>
              <a:t> left parenthesis ampersand the underscore mutex comma 0 right parenthesis semicolon</a:t>
            </a:r>
          </a:p>
          <a:p>
            <a:r>
              <a:rPr lang="en-US" sz="1800" b="0" i="0" u="none" strike="noStrike" noProof="0" dirty="0">
                <a:solidFill>
                  <a:srgbClr val="000000"/>
                </a:solidFill>
                <a:effectLst/>
                <a:latin typeface="Calibri" panose="020F0502020204030204" pitchFamily="34" charset="0"/>
              </a:rPr>
              <a:t>p thread underscore </a:t>
            </a:r>
            <a:r>
              <a:rPr lang="en-US" sz="1800" b="0" i="0" u="none" strike="noStrike" noProof="0" dirty="0" err="1">
                <a:solidFill>
                  <a:srgbClr val="000000"/>
                </a:solidFill>
                <a:effectLst/>
                <a:latin typeface="Calibri" panose="020F0502020204030204" pitchFamily="34" charset="0"/>
              </a:rPr>
              <a:t>cond</a:t>
            </a:r>
            <a:r>
              <a:rPr lang="en-US" sz="1800" b="0" i="0" u="none" strike="noStrike" noProof="0" dirty="0">
                <a:solidFill>
                  <a:srgbClr val="000000"/>
                </a:solidFill>
                <a:effectLst/>
                <a:latin typeface="Calibri" panose="020F0502020204030204" pitchFamily="34" charset="0"/>
              </a:rPr>
              <a:t> underscore </a:t>
            </a:r>
            <a:r>
              <a:rPr lang="en-US" sz="1800" b="0" i="0" u="none" strike="noStrike" noProof="0" dirty="0" err="1">
                <a:solidFill>
                  <a:srgbClr val="000000"/>
                </a:solidFill>
                <a:effectLst/>
                <a:latin typeface="Calibri" panose="020F0502020204030204" pitchFamily="34" charset="0"/>
              </a:rPr>
              <a:t>init</a:t>
            </a:r>
            <a:r>
              <a:rPr lang="en-US" sz="1800" b="0" i="0" u="none" strike="noStrike" noProof="0" dirty="0">
                <a:solidFill>
                  <a:srgbClr val="000000"/>
                </a:solidFill>
                <a:effectLst/>
                <a:latin typeface="Calibri" panose="020F0502020204030204" pitchFamily="34" charset="0"/>
              </a:rPr>
              <a:t> left parenthesis ampersand c o n d c comma 0 right parenthesis semicolon</a:t>
            </a:r>
          </a:p>
          <a:p>
            <a:r>
              <a:rPr lang="en-US" sz="1800" b="0" i="0" u="none" strike="noStrike" noProof="0" dirty="0">
                <a:solidFill>
                  <a:srgbClr val="000000"/>
                </a:solidFill>
                <a:effectLst/>
                <a:latin typeface="Calibri" panose="020F0502020204030204" pitchFamily="34" charset="0"/>
              </a:rPr>
              <a:t>p thread underscore c o n d under score </a:t>
            </a:r>
            <a:r>
              <a:rPr lang="en-US" sz="1800" b="0" i="0" u="none" strike="noStrike" noProof="0" dirty="0" err="1">
                <a:solidFill>
                  <a:srgbClr val="000000"/>
                </a:solidFill>
                <a:effectLst/>
                <a:latin typeface="Calibri" panose="020F0502020204030204" pitchFamily="34" charset="0"/>
              </a:rPr>
              <a:t>init</a:t>
            </a:r>
            <a:r>
              <a:rPr lang="en-US" sz="1800" b="0" i="0" u="none" strike="noStrike" noProof="0" dirty="0">
                <a:solidFill>
                  <a:srgbClr val="000000"/>
                </a:solidFill>
                <a:effectLst/>
                <a:latin typeface="Calibri" panose="020F0502020204030204" pitchFamily="34" charset="0"/>
              </a:rPr>
              <a:t> left parenthesis ampersand c o n d p comma 0 right parenthesis semicolon</a:t>
            </a:r>
          </a:p>
          <a:p>
            <a:r>
              <a:rPr lang="en-US" sz="1800" b="0" i="0" u="none" strike="noStrike" noProof="0" dirty="0">
                <a:solidFill>
                  <a:srgbClr val="000000"/>
                </a:solidFill>
                <a:effectLst/>
                <a:latin typeface="Calibri" panose="020F0502020204030204" pitchFamily="34" charset="0"/>
              </a:rPr>
              <a:t>p thread underscore create left parenthesis ampersand con comma 0 comma consumer comma 0 right parenthesis semicolon</a:t>
            </a:r>
          </a:p>
          <a:p>
            <a:r>
              <a:rPr lang="en-US" sz="1800" b="0" i="0" u="none" strike="noStrike" noProof="0" dirty="0">
                <a:solidFill>
                  <a:srgbClr val="000000"/>
                </a:solidFill>
                <a:effectLst/>
                <a:latin typeface="Calibri" panose="020F0502020204030204" pitchFamily="34" charset="0"/>
              </a:rPr>
              <a:t>p thread underscore create left parenthesis ampersand pro comma 0 comma producer comma 0 right parenthesis semicolon</a:t>
            </a:r>
          </a:p>
          <a:p>
            <a:r>
              <a:rPr lang="en-US" sz="1800" b="0" i="0" u="none" strike="noStrike" noProof="0" dirty="0">
                <a:solidFill>
                  <a:srgbClr val="000000"/>
                </a:solidFill>
                <a:effectLst/>
                <a:latin typeface="Calibri" panose="020F0502020204030204" pitchFamily="34" charset="0"/>
              </a:rPr>
              <a:t>p thread under score join left parenthesis pro comma 0 right parenthesis semicolon</a:t>
            </a:r>
          </a:p>
          <a:p>
            <a:r>
              <a:rPr lang="en-US" sz="1800" b="0" i="0" u="none" strike="noStrike" noProof="0" dirty="0">
                <a:solidFill>
                  <a:srgbClr val="000000"/>
                </a:solidFill>
                <a:effectLst/>
                <a:latin typeface="Calibri" panose="020F0502020204030204" pitchFamily="34" charset="0"/>
              </a:rPr>
              <a:t>p thread underscore join left parenthesis con comma 0 right parenthesis semicolon</a:t>
            </a:r>
          </a:p>
          <a:p>
            <a:r>
              <a:rPr lang="en-US" sz="1800" b="0" i="0" u="none" strike="noStrike" noProof="0" dirty="0">
                <a:solidFill>
                  <a:srgbClr val="000000"/>
                </a:solidFill>
                <a:effectLst/>
                <a:latin typeface="Calibri" panose="020F0502020204030204" pitchFamily="34" charset="0"/>
              </a:rPr>
              <a:t>p thread under score </a:t>
            </a:r>
            <a:r>
              <a:rPr lang="en-US" sz="1800" b="0" i="0" u="none" strike="noStrike" noProof="0" dirty="0" err="1">
                <a:solidFill>
                  <a:srgbClr val="000000"/>
                </a:solidFill>
                <a:effectLst/>
                <a:latin typeface="Calibri" panose="020F0502020204030204" pitchFamily="34" charset="0"/>
              </a:rPr>
              <a:t>cond</a:t>
            </a:r>
            <a:r>
              <a:rPr lang="en-US" sz="1800" b="0" i="0" u="none" strike="noStrike" noProof="0" dirty="0">
                <a:solidFill>
                  <a:srgbClr val="000000"/>
                </a:solidFill>
                <a:effectLst/>
                <a:latin typeface="Calibri" panose="020F0502020204030204" pitchFamily="34" charset="0"/>
              </a:rPr>
              <a:t> under score destroy left parenthesis ampersand c o n d c right parenthesis semicolon</a:t>
            </a:r>
          </a:p>
          <a:p>
            <a:r>
              <a:rPr lang="en-US" sz="1800" b="0" i="0" u="none" strike="noStrike" noProof="0" dirty="0">
                <a:solidFill>
                  <a:srgbClr val="000000"/>
                </a:solidFill>
                <a:effectLst/>
                <a:latin typeface="Calibri" panose="020F0502020204030204" pitchFamily="34" charset="0"/>
              </a:rPr>
              <a:t>p thread under score </a:t>
            </a:r>
            <a:r>
              <a:rPr lang="en-US" sz="1800" b="0" i="0" u="none" strike="noStrike" noProof="0" dirty="0" err="1">
                <a:solidFill>
                  <a:srgbClr val="000000"/>
                </a:solidFill>
                <a:effectLst/>
                <a:latin typeface="Calibri" panose="020F0502020204030204" pitchFamily="34" charset="0"/>
              </a:rPr>
              <a:t>cond</a:t>
            </a:r>
            <a:r>
              <a:rPr lang="en-US" sz="1800" b="0" i="0" u="none" strike="noStrike" noProof="0" dirty="0">
                <a:solidFill>
                  <a:srgbClr val="000000"/>
                </a:solidFill>
                <a:effectLst/>
                <a:latin typeface="Calibri" panose="020F0502020204030204" pitchFamily="34" charset="0"/>
              </a:rPr>
              <a:t> under score destroy left parenthesis ampersand c o n d p right parenthesis semi colon</a:t>
            </a:r>
          </a:p>
          <a:p>
            <a:r>
              <a:rPr lang="en-US" sz="1800" b="0" i="0" u="none" strike="noStrike" noProof="0" dirty="0">
                <a:solidFill>
                  <a:srgbClr val="000000"/>
                </a:solidFill>
                <a:effectLst/>
                <a:latin typeface="Calibri" panose="020F0502020204030204" pitchFamily="34" charset="0"/>
              </a:rPr>
              <a:t>p thread underscore mutex under score destroy left parenthesis ampersand the underscore mutex right parenthesis semi colon</a:t>
            </a:r>
          </a:p>
          <a:p>
            <a:r>
              <a:rPr lang="en-US" sz="1800" b="0" i="0" u="none" strike="noStrike" noProof="0" dirty="0">
                <a:solidFill>
                  <a:srgbClr val="000000"/>
                </a:solidFill>
                <a:effectLst/>
                <a:latin typeface="Calibri" panose="020F0502020204030204" pitchFamily="34" charset="0"/>
              </a:rPr>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47251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658233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coding structure for the example monitor </a:t>
            </a:r>
            <a:r>
              <a:rPr lang="en-US" noProof="0" dirty="0" err="1"/>
              <a:t>ar</a:t>
            </a:r>
            <a:r>
              <a:rPr lang="en-US" noProof="0" dirty="0"/>
              <a:t> as follows. </a:t>
            </a:r>
          </a:p>
          <a:p>
            <a:r>
              <a:rPr lang="en-US" noProof="0" dirty="0"/>
              <a:t>monitor example </a:t>
            </a:r>
          </a:p>
          <a:p>
            <a:r>
              <a:rPr lang="en-US" noProof="0" dirty="0"/>
              <a:t>integer </a:t>
            </a:r>
            <a:r>
              <a:rPr lang="en-US" noProof="0" dirty="0" err="1"/>
              <a:t>i</a:t>
            </a:r>
            <a:r>
              <a:rPr lang="en-US" noProof="0" dirty="0"/>
              <a:t> semi colon </a:t>
            </a:r>
          </a:p>
          <a:p>
            <a:r>
              <a:rPr lang="en-US" noProof="0" dirty="0"/>
              <a:t>condition c semi colon </a:t>
            </a:r>
          </a:p>
          <a:p>
            <a:r>
              <a:rPr lang="en-US" noProof="0" dirty="0"/>
              <a:t>procedure producer open close parenthesis semi colon </a:t>
            </a:r>
          </a:p>
          <a:p>
            <a:r>
              <a:rPr lang="en-US" noProof="0" dirty="0"/>
              <a:t>. </a:t>
            </a:r>
          </a:p>
          <a:p>
            <a:r>
              <a:rPr lang="en-US" noProof="0" dirty="0"/>
              <a:t>. </a:t>
            </a:r>
          </a:p>
          <a:p>
            <a:r>
              <a:rPr lang="en-US" noProof="0" dirty="0"/>
              <a:t>. </a:t>
            </a:r>
          </a:p>
          <a:p>
            <a:r>
              <a:rPr lang="en-US" noProof="0" dirty="0"/>
              <a:t>end semi colon</a:t>
            </a:r>
          </a:p>
          <a:p>
            <a:r>
              <a:rPr lang="en-US" noProof="0" dirty="0"/>
              <a:t>procedure consumer open close parenthesis colon</a:t>
            </a:r>
          </a:p>
          <a:p>
            <a:r>
              <a:rPr lang="en-US" noProof="0" dirty="0"/>
              <a:t>. . . </a:t>
            </a:r>
          </a:p>
          <a:p>
            <a:r>
              <a:rPr lang="en-US" noProof="0" dirty="0"/>
              <a:t>end semi colon </a:t>
            </a:r>
          </a:p>
          <a:p>
            <a:r>
              <a:rPr lang="en-US" noProof="0" dirty="0"/>
              <a:t>end monitor semi colon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429863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noProof="0" dirty="0"/>
              <a:t>compiler responsible for adding mutex (so less likely to go wrong)</a:t>
            </a:r>
          </a:p>
          <a:p>
            <a:pPr marL="0" lvl="0" indent="0" algn="l" rtl="0">
              <a:spcBef>
                <a:spcPts val="0"/>
              </a:spcBef>
              <a:spcAft>
                <a:spcPts val="0"/>
              </a:spcAft>
              <a:buNone/>
            </a:pPr>
            <a:endParaRPr lang="en-US" noProof="0" dirty="0"/>
          </a:p>
          <a:p>
            <a:pPr marL="0" lvl="0" indent="0" algn="l" rtl="0">
              <a:spcBef>
                <a:spcPts val="0"/>
              </a:spcBef>
              <a:spcAft>
                <a:spcPts val="0"/>
              </a:spcAft>
              <a:buNone/>
            </a:pPr>
            <a:r>
              <a:rPr lang="en-US" noProof="0" dirty="0"/>
              <a:t>Long Description:</a:t>
            </a:r>
          </a:p>
          <a:p>
            <a:pPr marL="0" lvl="0" indent="0" algn="l" rtl="0">
              <a:spcBef>
                <a:spcPts val="0"/>
              </a:spcBef>
              <a:spcAft>
                <a:spcPts val="0"/>
              </a:spcAft>
              <a:buNone/>
            </a:pPr>
            <a:r>
              <a:rPr lang="en-US" noProof="0" dirty="0"/>
              <a:t>The code from top to bottom is as follows.</a:t>
            </a:r>
          </a:p>
          <a:p>
            <a:pPr marL="0" lvl="0" indent="0" algn="l" rtl="0">
              <a:spcBef>
                <a:spcPts val="0"/>
              </a:spcBef>
              <a:spcAft>
                <a:spcPts val="0"/>
              </a:spcAft>
              <a:buNone/>
            </a:pPr>
            <a:r>
              <a:rPr lang="en-US" noProof="0" dirty="0"/>
              <a:t>monitor </a:t>
            </a:r>
            <a:r>
              <a:rPr lang="en-US" noProof="0" dirty="0" err="1"/>
              <a:t>ProdCons</a:t>
            </a:r>
            <a:r>
              <a:rPr lang="en-US" noProof="0" dirty="0"/>
              <a:t> left brace</a:t>
            </a:r>
          </a:p>
          <a:p>
            <a:pPr marL="0" lvl="0" indent="0" algn="l" rtl="0">
              <a:spcBef>
                <a:spcPts val="0"/>
              </a:spcBef>
              <a:spcAft>
                <a:spcPts val="0"/>
              </a:spcAft>
              <a:buNone/>
            </a:pPr>
            <a:r>
              <a:rPr lang="en-US" noProof="0" dirty="0"/>
              <a:t>condition full, empty semicolon</a:t>
            </a:r>
          </a:p>
          <a:p>
            <a:pPr marL="0" lvl="0" indent="0" algn="l" rtl="0">
              <a:spcBef>
                <a:spcPts val="0"/>
              </a:spcBef>
              <a:spcAft>
                <a:spcPts val="0"/>
              </a:spcAft>
              <a:buNone/>
            </a:pPr>
            <a:r>
              <a:rPr lang="en-US" noProof="0" dirty="0"/>
              <a:t>int count equals 0 semicolon</a:t>
            </a:r>
          </a:p>
          <a:p>
            <a:pPr marL="0" lvl="0" indent="0" algn="l" rtl="0">
              <a:spcBef>
                <a:spcPts val="0"/>
              </a:spcBef>
              <a:spcAft>
                <a:spcPts val="0"/>
              </a:spcAft>
              <a:buNone/>
            </a:pPr>
            <a:r>
              <a:rPr lang="en-US" noProof="0" dirty="0"/>
              <a:t>void enter open parenthesis int item close parenthesis left brace</a:t>
            </a:r>
          </a:p>
          <a:p>
            <a:pPr marL="0" lvl="0" indent="0" algn="l" rtl="0">
              <a:spcBef>
                <a:spcPts val="0"/>
              </a:spcBef>
              <a:spcAft>
                <a:spcPts val="0"/>
              </a:spcAft>
              <a:buNone/>
            </a:pPr>
            <a:r>
              <a:rPr lang="en-US" noProof="0" dirty="0"/>
              <a:t>if right parenthesis count equal equals N right parenthesis wait left parenthesis full right parenthesis semicolon</a:t>
            </a:r>
          </a:p>
          <a:p>
            <a:pPr marL="0" lvl="0" indent="0" algn="l" rtl="0">
              <a:spcBef>
                <a:spcPts val="0"/>
              </a:spcBef>
              <a:spcAft>
                <a:spcPts val="0"/>
              </a:spcAft>
              <a:buNone/>
            </a:pPr>
            <a:r>
              <a:rPr lang="en-US" noProof="0" dirty="0"/>
              <a:t>insert underscore item left parenthesis item right parenthesis semicolon</a:t>
            </a:r>
          </a:p>
          <a:p>
            <a:pPr marL="0" lvl="0" indent="0" algn="l" rtl="0">
              <a:spcBef>
                <a:spcPts val="0"/>
              </a:spcBef>
              <a:spcAft>
                <a:spcPts val="0"/>
              </a:spcAft>
              <a:buNone/>
            </a:pPr>
            <a:r>
              <a:rPr lang="en-US" noProof="0" dirty="0"/>
              <a:t>count plus </a:t>
            </a:r>
            <a:r>
              <a:rPr lang="en-US" noProof="0" dirty="0" err="1"/>
              <a:t>plus</a:t>
            </a:r>
            <a:r>
              <a:rPr lang="en-US" noProof="0" dirty="0"/>
              <a:t> semicolon</a:t>
            </a:r>
          </a:p>
          <a:p>
            <a:pPr marL="0" lvl="0" indent="0" algn="l" rtl="0">
              <a:spcBef>
                <a:spcPts val="0"/>
              </a:spcBef>
              <a:spcAft>
                <a:spcPts val="0"/>
              </a:spcAft>
              <a:buNone/>
            </a:pPr>
            <a:r>
              <a:rPr lang="en-US" noProof="0" dirty="0"/>
              <a:t>if left parenthesis count equals </a:t>
            </a:r>
            <a:r>
              <a:rPr lang="en-US" noProof="0" dirty="0" err="1"/>
              <a:t>equals</a:t>
            </a:r>
            <a:r>
              <a:rPr lang="en-US" noProof="0" dirty="0"/>
              <a:t> 1 right parenthesis signal left parenthesis empty right parenthesis semicolon</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void remove left parenthesis int asterisk item right parenthesis left brace</a:t>
            </a:r>
          </a:p>
          <a:p>
            <a:pPr marL="0" lvl="0" indent="0" algn="l" rtl="0">
              <a:spcBef>
                <a:spcPts val="0"/>
              </a:spcBef>
              <a:spcAft>
                <a:spcPts val="0"/>
              </a:spcAft>
              <a:buNone/>
            </a:pPr>
            <a:r>
              <a:rPr lang="en-US" noProof="0" dirty="0"/>
              <a:t>if left parenthesis count equals </a:t>
            </a:r>
            <a:r>
              <a:rPr lang="en-US" noProof="0" dirty="0" err="1"/>
              <a:t>equals</a:t>
            </a:r>
            <a:r>
              <a:rPr lang="en-US" noProof="0" dirty="0"/>
              <a:t> 0 right parenthesis wait left parenthesis empty right parenthesis semicolon</a:t>
            </a:r>
          </a:p>
          <a:p>
            <a:pPr marL="0" lvl="0" indent="0" algn="l" rtl="0">
              <a:spcBef>
                <a:spcPts val="0"/>
              </a:spcBef>
              <a:spcAft>
                <a:spcPts val="0"/>
              </a:spcAft>
              <a:buNone/>
            </a:pPr>
            <a:r>
              <a:rPr lang="en-US" noProof="0" dirty="0"/>
              <a:t>asterisk item equals remove underscore item left parenthesis right parenthesis semicolon</a:t>
            </a:r>
          </a:p>
          <a:p>
            <a:pPr marL="0" lvl="0" indent="0" algn="l" rtl="0">
              <a:spcBef>
                <a:spcPts val="0"/>
              </a:spcBef>
              <a:spcAft>
                <a:spcPts val="0"/>
              </a:spcAft>
              <a:buNone/>
            </a:pPr>
            <a:r>
              <a:rPr lang="en-US" noProof="0" dirty="0"/>
              <a:t>count minus </a:t>
            </a:r>
            <a:r>
              <a:rPr lang="en-US" noProof="0" dirty="0" err="1"/>
              <a:t>minus</a:t>
            </a:r>
            <a:endParaRPr lang="en-US" noProof="0" dirty="0"/>
          </a:p>
          <a:p>
            <a:pPr marL="0" lvl="0" indent="0" algn="l" rtl="0">
              <a:spcBef>
                <a:spcPts val="0"/>
              </a:spcBef>
              <a:spcAft>
                <a:spcPts val="0"/>
              </a:spcAft>
              <a:buNone/>
            </a:pPr>
            <a:r>
              <a:rPr lang="en-US" noProof="0" dirty="0"/>
              <a:t>if left parenthesis count equals </a:t>
            </a:r>
            <a:r>
              <a:rPr lang="en-US" noProof="0" dirty="0" err="1"/>
              <a:t>equals</a:t>
            </a:r>
            <a:r>
              <a:rPr lang="en-US" noProof="0" dirty="0"/>
              <a:t> N minus 1 right parenthesis signal left parenthesis full right parenthesis semicolon</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void producer left parenthesis right parenthesis left brace</a:t>
            </a:r>
          </a:p>
          <a:p>
            <a:pPr marL="0" lvl="0" indent="0" algn="l" rtl="0">
              <a:spcBef>
                <a:spcPts val="0"/>
              </a:spcBef>
              <a:spcAft>
                <a:spcPts val="0"/>
              </a:spcAft>
              <a:buNone/>
            </a:pPr>
            <a:r>
              <a:rPr lang="en-US" noProof="0" dirty="0"/>
              <a:t>int item semicolon</a:t>
            </a:r>
          </a:p>
          <a:p>
            <a:pPr marL="0" lvl="0" indent="0" algn="l" rtl="0">
              <a:spcBef>
                <a:spcPts val="0"/>
              </a:spcBef>
              <a:spcAft>
                <a:spcPts val="0"/>
              </a:spcAft>
              <a:buNone/>
            </a:pPr>
            <a:r>
              <a:rPr lang="en-US" noProof="0" dirty="0"/>
              <a:t>while left parenthesis TRUE right parenthesis left brace</a:t>
            </a:r>
          </a:p>
          <a:p>
            <a:pPr marL="0" lvl="0" indent="0" algn="l" rtl="0">
              <a:spcBef>
                <a:spcPts val="0"/>
              </a:spcBef>
              <a:spcAft>
                <a:spcPts val="0"/>
              </a:spcAft>
              <a:buNone/>
            </a:pPr>
            <a:r>
              <a:rPr lang="en-US" noProof="0" dirty="0"/>
              <a:t>item equals produce underscore item left parenthesis right parenthesis semicolon</a:t>
            </a:r>
          </a:p>
          <a:p>
            <a:pPr marL="0" lvl="0" indent="0" algn="l" rtl="0">
              <a:spcBef>
                <a:spcPts val="0"/>
              </a:spcBef>
              <a:spcAft>
                <a:spcPts val="0"/>
              </a:spcAft>
              <a:buNone/>
            </a:pPr>
            <a:r>
              <a:rPr lang="en-US" noProof="0" dirty="0" err="1"/>
              <a:t>ProdCons</a:t>
            </a:r>
            <a:r>
              <a:rPr lang="en-US" noProof="0" dirty="0"/>
              <a:t> dot enter left parenthesis item right parenthesis semicolon</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right brace</a:t>
            </a:r>
          </a:p>
          <a:p>
            <a:pPr marL="0" lvl="0" indent="0" algn="l" rtl="0">
              <a:spcBef>
                <a:spcPts val="0"/>
              </a:spcBef>
              <a:spcAft>
                <a:spcPts val="0"/>
              </a:spcAft>
              <a:buNone/>
            </a:pPr>
            <a:r>
              <a:rPr lang="en-US" noProof="0" dirty="0"/>
              <a:t>void consumer left parenthesis right parenthesis left brace</a:t>
            </a:r>
          </a:p>
          <a:p>
            <a:pPr marL="0" lvl="0" indent="0" algn="l" rtl="0">
              <a:spcBef>
                <a:spcPts val="0"/>
              </a:spcBef>
              <a:spcAft>
                <a:spcPts val="0"/>
              </a:spcAft>
              <a:buNone/>
            </a:pPr>
            <a:r>
              <a:rPr lang="en-US" noProof="0" dirty="0"/>
              <a:t>int item semicolon</a:t>
            </a:r>
          </a:p>
          <a:p>
            <a:pPr marL="0" lvl="0" indent="0" algn="l" rtl="0">
              <a:spcBef>
                <a:spcPts val="0"/>
              </a:spcBef>
              <a:spcAft>
                <a:spcPts val="0"/>
              </a:spcAft>
              <a:buNone/>
            </a:pPr>
            <a:r>
              <a:rPr lang="en-US" noProof="0" dirty="0"/>
              <a:t>while left parenthesis TRUE right parenthesis left brace</a:t>
            </a:r>
          </a:p>
          <a:p>
            <a:pPr marL="0" lvl="0" indent="0" algn="l" rtl="0">
              <a:spcBef>
                <a:spcPts val="0"/>
              </a:spcBef>
              <a:spcAft>
                <a:spcPts val="0"/>
              </a:spcAft>
              <a:buNone/>
            </a:pPr>
            <a:r>
              <a:rPr lang="en-US" noProof="0" dirty="0" err="1"/>
              <a:t>ProdCons</a:t>
            </a:r>
            <a:r>
              <a:rPr lang="en-US" noProof="0" dirty="0"/>
              <a:t> dot remove left parenthesis ampersand item right parenthesis semicolon</a:t>
            </a:r>
          </a:p>
          <a:p>
            <a:pPr marL="0" lvl="0" indent="0" algn="l" rtl="0">
              <a:spcBef>
                <a:spcPts val="0"/>
              </a:spcBef>
              <a:spcAft>
                <a:spcPts val="0"/>
              </a:spcAft>
              <a:buNone/>
            </a:pPr>
            <a:r>
              <a:rPr lang="en-US" noProof="0" dirty="0"/>
              <a:t>consume underscore item left parenthesis item right parenthesis semicolon</a:t>
            </a:r>
          </a:p>
          <a:p>
            <a:pPr marL="0" lvl="0" indent="0" algn="l" rtl="0">
              <a:spcBef>
                <a:spcPts val="0"/>
              </a:spcBef>
              <a:spcAft>
                <a:spcPts val="0"/>
              </a:spcAft>
              <a:buNone/>
            </a:pPr>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46659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monitor </a:t>
            </a:r>
            <a:r>
              <a:rPr lang="en-US" noProof="0" dirty="0" err="1"/>
              <a:t>ProdCons</a:t>
            </a:r>
            <a:r>
              <a:rPr lang="en-US" noProof="0" dirty="0"/>
              <a:t> left brace</a:t>
            </a:r>
          </a:p>
          <a:p>
            <a:r>
              <a:rPr lang="en-US" noProof="0" dirty="0"/>
              <a:t>condition full, empty semicolon</a:t>
            </a:r>
          </a:p>
          <a:p>
            <a:r>
              <a:rPr lang="en-US" noProof="0" dirty="0"/>
              <a:t>int count equals 0 semicolon</a:t>
            </a:r>
          </a:p>
          <a:p>
            <a:r>
              <a:rPr lang="en-US" noProof="0" dirty="0"/>
              <a:t>void enter open parenthesis int item close parenthesis left brace</a:t>
            </a:r>
          </a:p>
          <a:p>
            <a:r>
              <a:rPr lang="en-US" noProof="0" dirty="0"/>
              <a:t>if right parenthesis count equal equals N right parenthesis wait left parenthesis full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signal left parenthesis empty right parenthesis semicolon</a:t>
            </a:r>
          </a:p>
          <a:p>
            <a:r>
              <a:rPr lang="en-US" noProof="0" dirty="0"/>
              <a:t>right brace</a:t>
            </a:r>
          </a:p>
          <a:p>
            <a:r>
              <a:rPr lang="en-US" noProof="0" dirty="0"/>
              <a:t>void remove left parenthesis int asterisk item right parenthesis left brace</a:t>
            </a:r>
          </a:p>
          <a:p>
            <a:r>
              <a:rPr lang="en-US" noProof="0" dirty="0"/>
              <a:t>if left parenthesis count equals </a:t>
            </a:r>
            <a:r>
              <a:rPr lang="en-US" noProof="0" dirty="0" err="1"/>
              <a:t>equals</a:t>
            </a:r>
            <a:r>
              <a:rPr lang="en-US" noProof="0" dirty="0"/>
              <a:t> 0 right parenthesis wait left parenthesis empty right parenthesis semicolon</a:t>
            </a:r>
          </a:p>
          <a:p>
            <a:r>
              <a:rPr lang="en-US" noProof="0" dirty="0"/>
              <a:t>asterisk 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signal left parenthesis full right parenthesis semicolon</a:t>
            </a:r>
          </a:p>
          <a:p>
            <a:r>
              <a:rPr lang="en-US" noProof="0" dirty="0"/>
              <a:t>right brace</a:t>
            </a:r>
          </a:p>
          <a:p>
            <a:r>
              <a:rPr lang="en-US" noProof="0" dirty="0"/>
              <a:t>right brace</a:t>
            </a:r>
          </a:p>
          <a:p>
            <a:r>
              <a:rPr lang="en-US" noProof="0" dirty="0"/>
              <a:t>void producer left parenthesis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err="1"/>
              <a:t>ProdCons</a:t>
            </a:r>
            <a:r>
              <a:rPr lang="en-US" noProof="0" dirty="0"/>
              <a:t> dot enter left parenthesis item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semicolon</a:t>
            </a:r>
          </a:p>
          <a:p>
            <a:r>
              <a:rPr lang="en-US" noProof="0" dirty="0"/>
              <a:t>while left parenthesis TRUE right parenthesis left brace</a:t>
            </a:r>
          </a:p>
          <a:p>
            <a:r>
              <a:rPr lang="en-US" noProof="0" dirty="0" err="1"/>
              <a:t>ProdCons</a:t>
            </a:r>
            <a:r>
              <a:rPr lang="en-US" noProof="0" dirty="0"/>
              <a:t> dot remove left parenthesis ampersand item right parenthesis semicolon</a:t>
            </a:r>
          </a:p>
          <a:p>
            <a:r>
              <a:rPr lang="en-US" noProof="0" dirty="0"/>
              <a:t>consume underscore item left parenthesis item right parenthesis semicolon</a:t>
            </a:r>
          </a:p>
          <a:p>
            <a:r>
              <a:rPr lang="en-US" noProof="0" dirty="0"/>
              <a:t>right brace</a:t>
            </a:r>
          </a:p>
          <a:p>
            <a:r>
              <a:rPr lang="en-US" noProof="0" dirty="0"/>
              <a:t>An excerpt on the top right corner reads access to enter and remove is serialized by the monitor.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84241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943641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monitor </a:t>
            </a:r>
            <a:r>
              <a:rPr lang="en-US" noProof="0" dirty="0" err="1"/>
              <a:t>ProdCons</a:t>
            </a:r>
            <a:r>
              <a:rPr lang="en-US" noProof="0" dirty="0"/>
              <a:t> left brace</a:t>
            </a:r>
          </a:p>
          <a:p>
            <a:r>
              <a:rPr lang="en-US" noProof="0" dirty="0"/>
              <a:t>condition full, empty semicolon</a:t>
            </a:r>
          </a:p>
          <a:p>
            <a:r>
              <a:rPr lang="en-US" noProof="0" dirty="0"/>
              <a:t>int count equals 0 semicolon</a:t>
            </a:r>
          </a:p>
          <a:p>
            <a:r>
              <a:rPr lang="en-US" noProof="0" dirty="0"/>
              <a:t>void enter open parenthesis int item close parenthesis left brace</a:t>
            </a:r>
          </a:p>
          <a:p>
            <a:r>
              <a:rPr lang="en-US" noProof="0" dirty="0"/>
              <a:t>if right parenthesis count equal equals N right parenthesis wait left parenthesis full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signal left parenthesis empty right parenthesis semicolon</a:t>
            </a:r>
          </a:p>
          <a:p>
            <a:r>
              <a:rPr lang="en-US" noProof="0" dirty="0"/>
              <a:t>right brace</a:t>
            </a:r>
          </a:p>
          <a:p>
            <a:r>
              <a:rPr lang="en-US" noProof="0" dirty="0"/>
              <a:t>void remove left parenthesis int asterisk item right parenthesis left brace</a:t>
            </a:r>
          </a:p>
          <a:p>
            <a:r>
              <a:rPr lang="en-US" noProof="0" dirty="0"/>
              <a:t>if left parenthesis count equals </a:t>
            </a:r>
            <a:r>
              <a:rPr lang="en-US" noProof="0" dirty="0" err="1"/>
              <a:t>equals</a:t>
            </a:r>
            <a:r>
              <a:rPr lang="en-US" noProof="0" dirty="0"/>
              <a:t> 0 right parenthesis wait left parenthesis empty right parenthesis semicolon</a:t>
            </a:r>
          </a:p>
          <a:p>
            <a:r>
              <a:rPr lang="en-US" noProof="0" dirty="0"/>
              <a:t>asterisk 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signal left parenthesis full right parenthesis semicolon</a:t>
            </a:r>
          </a:p>
          <a:p>
            <a:r>
              <a:rPr lang="en-US" noProof="0" dirty="0"/>
              <a:t>right brace</a:t>
            </a:r>
          </a:p>
          <a:p>
            <a:r>
              <a:rPr lang="en-US" noProof="0" dirty="0"/>
              <a:t>right brace</a:t>
            </a:r>
          </a:p>
          <a:p>
            <a:r>
              <a:rPr lang="en-US" noProof="0" dirty="0"/>
              <a:t>void producer left parenthesis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err="1"/>
              <a:t>ProdCons</a:t>
            </a:r>
            <a:r>
              <a:rPr lang="en-US" noProof="0" dirty="0"/>
              <a:t> dot enter left parenthesis item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semicolon</a:t>
            </a:r>
          </a:p>
          <a:p>
            <a:r>
              <a:rPr lang="en-US" noProof="0" dirty="0"/>
              <a:t>while left parenthesis TRUE right parenthesis left brace</a:t>
            </a:r>
          </a:p>
          <a:p>
            <a:r>
              <a:rPr lang="en-US" noProof="0" dirty="0" err="1"/>
              <a:t>ProdCons</a:t>
            </a:r>
            <a:r>
              <a:rPr lang="en-US" noProof="0" dirty="0"/>
              <a:t> dot remove left parenthesis ampersand item right parenthesis semicolon</a:t>
            </a:r>
          </a:p>
          <a:p>
            <a:r>
              <a:rPr lang="en-US" noProof="0" dirty="0"/>
              <a:t>consume underscore item left parenthesis item right parenthesis semicolon</a:t>
            </a:r>
          </a:p>
          <a:p>
            <a:r>
              <a:rPr lang="en-US" noProof="0" dirty="0"/>
              <a:t>right brace</a:t>
            </a:r>
          </a:p>
          <a:p>
            <a:r>
              <a:rPr lang="en-US" noProof="0" dirty="0"/>
              <a:t>An excerpt on the top right corner reads wait suspends caller on a condition variable right arrow motor state question mark.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754831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monitor </a:t>
            </a:r>
            <a:r>
              <a:rPr lang="en-US" noProof="0" dirty="0" err="1"/>
              <a:t>ProdCons</a:t>
            </a:r>
            <a:r>
              <a:rPr lang="en-US" noProof="0" dirty="0"/>
              <a:t> left brace</a:t>
            </a:r>
          </a:p>
          <a:p>
            <a:r>
              <a:rPr lang="en-US" noProof="0" dirty="0"/>
              <a:t>condition full, empty semicolon</a:t>
            </a:r>
          </a:p>
          <a:p>
            <a:r>
              <a:rPr lang="en-US" noProof="0" dirty="0"/>
              <a:t>int count equals 0 semicolon</a:t>
            </a:r>
          </a:p>
          <a:p>
            <a:r>
              <a:rPr lang="en-US" noProof="0" dirty="0"/>
              <a:t>void enter open parenthesis int item close parenthesis left brace</a:t>
            </a:r>
          </a:p>
          <a:p>
            <a:r>
              <a:rPr lang="en-US" noProof="0" dirty="0"/>
              <a:t>if right parenthesis count equal equals N right parenthesis wait left parenthesis full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signal left parenthesis empty right parenthesis semicolon</a:t>
            </a:r>
          </a:p>
          <a:p>
            <a:r>
              <a:rPr lang="en-US" noProof="0" dirty="0"/>
              <a:t>right brace</a:t>
            </a:r>
          </a:p>
          <a:p>
            <a:r>
              <a:rPr lang="en-US" noProof="0" dirty="0"/>
              <a:t>void remove left parenthesis int asterisk item right parenthesis left brace</a:t>
            </a:r>
          </a:p>
          <a:p>
            <a:r>
              <a:rPr lang="en-US" noProof="0" dirty="0"/>
              <a:t>if left parenthesis count equals </a:t>
            </a:r>
            <a:r>
              <a:rPr lang="en-US" noProof="0" dirty="0" err="1"/>
              <a:t>equals</a:t>
            </a:r>
            <a:r>
              <a:rPr lang="en-US" noProof="0" dirty="0"/>
              <a:t> 0 right parenthesis wait left parenthesis empty right parenthesis semicolon</a:t>
            </a:r>
          </a:p>
          <a:p>
            <a:r>
              <a:rPr lang="en-US" noProof="0" dirty="0"/>
              <a:t>asterisk 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signal left parenthesis full right parenthesis semicolon</a:t>
            </a:r>
          </a:p>
          <a:p>
            <a:r>
              <a:rPr lang="en-US" noProof="0" dirty="0"/>
              <a:t>right brace</a:t>
            </a:r>
          </a:p>
          <a:p>
            <a:r>
              <a:rPr lang="en-US" noProof="0" dirty="0"/>
              <a:t>right brace</a:t>
            </a:r>
          </a:p>
          <a:p>
            <a:r>
              <a:rPr lang="en-US" noProof="0" dirty="0"/>
              <a:t>void producer left parenthesis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err="1"/>
              <a:t>ProdCons</a:t>
            </a:r>
            <a:r>
              <a:rPr lang="en-US" noProof="0" dirty="0"/>
              <a:t> dot enter left parenthesis item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semicolon</a:t>
            </a:r>
          </a:p>
          <a:p>
            <a:r>
              <a:rPr lang="en-US" noProof="0" dirty="0"/>
              <a:t>while left parenthesis TRUE right parenthesis left brace</a:t>
            </a:r>
          </a:p>
          <a:p>
            <a:r>
              <a:rPr lang="en-US" noProof="0" dirty="0" err="1"/>
              <a:t>ProdCons</a:t>
            </a:r>
            <a:r>
              <a:rPr lang="en-US" noProof="0" dirty="0"/>
              <a:t> dot remove left parenthesis ampersand item right parenthesis semicolon</a:t>
            </a:r>
          </a:p>
          <a:p>
            <a:r>
              <a:rPr lang="en-US" noProof="0" dirty="0"/>
              <a:t>consume underscore item left parenthesis item right parenthesis semicolon</a:t>
            </a:r>
          </a:p>
          <a:p>
            <a:r>
              <a:rPr lang="en-US" noProof="0" dirty="0"/>
              <a:t>right brace</a:t>
            </a:r>
          </a:p>
          <a:p>
            <a:r>
              <a:rPr lang="en-US" noProof="0" dirty="0"/>
              <a:t>An excerpt on the top right corner reads signal wakes up one waiter on a condition variable. Right arrow monitor state question mark right arrow lost wakeups question mark.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018569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monitor </a:t>
            </a:r>
            <a:r>
              <a:rPr lang="en-US" noProof="0" dirty="0" err="1"/>
              <a:t>ProdCons</a:t>
            </a:r>
            <a:r>
              <a:rPr lang="en-US" noProof="0" dirty="0"/>
              <a:t> left brace</a:t>
            </a:r>
          </a:p>
          <a:p>
            <a:r>
              <a:rPr lang="en-US" noProof="0" dirty="0"/>
              <a:t>condition full, empty semicolon</a:t>
            </a:r>
          </a:p>
          <a:p>
            <a:r>
              <a:rPr lang="en-US" noProof="0" dirty="0"/>
              <a:t>int count equals 0 semicolon</a:t>
            </a:r>
          </a:p>
          <a:p>
            <a:r>
              <a:rPr lang="en-US" noProof="0" dirty="0"/>
              <a:t>void enter open parenthesis int item close parenthesis left brace</a:t>
            </a:r>
          </a:p>
          <a:p>
            <a:r>
              <a:rPr lang="en-US" noProof="0" dirty="0"/>
              <a:t>if right parenthesis count equal equals N right parenthesis wait left parenthesis full right parenthesis semicolon</a:t>
            </a:r>
          </a:p>
          <a:p>
            <a:r>
              <a:rPr lang="en-US" noProof="0" dirty="0"/>
              <a:t>insert underscore item left parenthesis item right parenthesis semicolon</a:t>
            </a:r>
          </a:p>
          <a:p>
            <a:r>
              <a:rPr lang="en-US" noProof="0" dirty="0"/>
              <a:t>count plus </a:t>
            </a:r>
            <a:r>
              <a:rPr lang="en-US" noProof="0" dirty="0" err="1"/>
              <a:t>plus</a:t>
            </a:r>
            <a:r>
              <a:rPr lang="en-US" noProof="0" dirty="0"/>
              <a:t> semicolon</a:t>
            </a:r>
          </a:p>
          <a:p>
            <a:r>
              <a:rPr lang="en-US" noProof="0" dirty="0"/>
              <a:t>if left parenthesis count equals </a:t>
            </a:r>
            <a:r>
              <a:rPr lang="en-US" noProof="0" dirty="0" err="1"/>
              <a:t>equals</a:t>
            </a:r>
            <a:r>
              <a:rPr lang="en-US" noProof="0" dirty="0"/>
              <a:t> 1 right parenthesis signal left parenthesis empty right parenthesis semicolon</a:t>
            </a:r>
          </a:p>
          <a:p>
            <a:r>
              <a:rPr lang="en-US" noProof="0" dirty="0"/>
              <a:t>right brace</a:t>
            </a:r>
          </a:p>
          <a:p>
            <a:r>
              <a:rPr lang="en-US" noProof="0" dirty="0"/>
              <a:t>void remove left parenthesis int asterisk item right parenthesis left brace </a:t>
            </a:r>
          </a:p>
          <a:p>
            <a:r>
              <a:rPr lang="en-US" noProof="0" dirty="0"/>
              <a:t>if left parenthesis count equals </a:t>
            </a:r>
            <a:r>
              <a:rPr lang="en-US" noProof="0" dirty="0" err="1"/>
              <a:t>equals</a:t>
            </a:r>
            <a:r>
              <a:rPr lang="en-US" noProof="0" dirty="0"/>
              <a:t> 0 right parenthesis wait left parenthesis empty right parenthesis semicolon</a:t>
            </a:r>
          </a:p>
          <a:p>
            <a:r>
              <a:rPr lang="en-US" noProof="0" dirty="0"/>
              <a:t>asterisk item equals remove underscore item left parenthesis right parenthesis semicolon</a:t>
            </a:r>
          </a:p>
          <a:p>
            <a:r>
              <a:rPr lang="en-US" noProof="0" dirty="0"/>
              <a:t>count minus </a:t>
            </a:r>
            <a:r>
              <a:rPr lang="en-US" noProof="0" dirty="0" err="1"/>
              <a:t>minus</a:t>
            </a:r>
            <a:endParaRPr lang="en-US" noProof="0" dirty="0"/>
          </a:p>
          <a:p>
            <a:r>
              <a:rPr lang="en-US" noProof="0" dirty="0"/>
              <a:t>if left parenthesis count equals </a:t>
            </a:r>
            <a:r>
              <a:rPr lang="en-US" noProof="0" dirty="0" err="1"/>
              <a:t>equals</a:t>
            </a:r>
            <a:r>
              <a:rPr lang="en-US" noProof="0" dirty="0"/>
              <a:t> N minus 1 right parenthesis signal left parenthesis full right parenthesis semicolon</a:t>
            </a:r>
          </a:p>
          <a:p>
            <a:r>
              <a:rPr lang="en-US" noProof="0" dirty="0"/>
              <a:t>right brace</a:t>
            </a:r>
          </a:p>
          <a:p>
            <a:r>
              <a:rPr lang="en-US" noProof="0" dirty="0"/>
              <a:t>right brace</a:t>
            </a:r>
          </a:p>
          <a:p>
            <a:r>
              <a:rPr lang="en-US" noProof="0" dirty="0"/>
              <a:t>void producer left parenthesis right parenthesis left brace</a:t>
            </a:r>
          </a:p>
          <a:p>
            <a:r>
              <a:rPr lang="en-US" noProof="0" dirty="0"/>
              <a:t>int item semicolon</a:t>
            </a:r>
          </a:p>
          <a:p>
            <a:r>
              <a:rPr lang="en-US" noProof="0" dirty="0"/>
              <a:t>while left parenthesis TRUE right parenthesis left brace</a:t>
            </a:r>
          </a:p>
          <a:p>
            <a:r>
              <a:rPr lang="en-US" noProof="0" dirty="0"/>
              <a:t>item equals produce underscore item left parenthesis right parenthesis semicolon</a:t>
            </a:r>
          </a:p>
          <a:p>
            <a:r>
              <a:rPr lang="en-US" noProof="0" dirty="0" err="1"/>
              <a:t>ProdCons</a:t>
            </a:r>
            <a:r>
              <a:rPr lang="en-US" noProof="0" dirty="0"/>
              <a:t> dot enter left parenthesis item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semicolon</a:t>
            </a:r>
          </a:p>
          <a:p>
            <a:r>
              <a:rPr lang="en-US" noProof="0" dirty="0"/>
              <a:t>while left parenthesis TRUE right parenthesis left brace</a:t>
            </a:r>
          </a:p>
          <a:p>
            <a:r>
              <a:rPr lang="en-US" noProof="0" dirty="0" err="1"/>
              <a:t>ProdCons</a:t>
            </a:r>
            <a:r>
              <a:rPr lang="en-US" noProof="0" dirty="0"/>
              <a:t> dot remove left parenthesis ampersand item right parenthesis semicolon</a:t>
            </a:r>
          </a:p>
          <a:p>
            <a:r>
              <a:rPr lang="en-US" noProof="0" dirty="0"/>
              <a:t>consume underscore item left parenthesis item right parenthesis semicolon</a:t>
            </a:r>
          </a:p>
          <a:p>
            <a:r>
              <a:rPr lang="en-US" noProof="0" dirty="0"/>
              <a:t>right brace</a:t>
            </a:r>
          </a:p>
          <a:p>
            <a:r>
              <a:rPr lang="en-US" noProof="0" dirty="0"/>
              <a:t>An excerpt on the top right corner reads monitors make parallel programming much easier right arrow do we need more question mark.</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192341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monitor </a:t>
            </a:r>
            <a:r>
              <a:rPr lang="en-US" noProof="0" dirty="0" err="1"/>
              <a:t>ProducerConsumer</a:t>
            </a:r>
            <a:endParaRPr lang="en-US" noProof="0" dirty="0"/>
          </a:p>
          <a:p>
            <a:r>
              <a:rPr lang="en-US" noProof="0" dirty="0"/>
              <a:t>condition full comma empty semi colon</a:t>
            </a:r>
          </a:p>
          <a:p>
            <a:r>
              <a:rPr lang="en-US" noProof="0" dirty="0"/>
              <a:t>integer count semi colon</a:t>
            </a:r>
          </a:p>
          <a:p>
            <a:r>
              <a:rPr lang="en-US" noProof="0" dirty="0"/>
              <a:t>procedure insert left parenthesis item colon integer right parenthesis semi colon</a:t>
            </a:r>
          </a:p>
          <a:p>
            <a:r>
              <a:rPr lang="en-US" noProof="0" dirty="0"/>
              <a:t>begin</a:t>
            </a:r>
          </a:p>
          <a:p>
            <a:r>
              <a:rPr lang="en-US" noProof="0" dirty="0"/>
              <a:t>if count equals N then wait left parenthesis full right parenthesis semi colon</a:t>
            </a:r>
          </a:p>
          <a:p>
            <a:r>
              <a:rPr lang="en-US" noProof="0" dirty="0"/>
              <a:t>insert underscore item left parenthesis item right parenthesis semi colon</a:t>
            </a:r>
          </a:p>
          <a:p>
            <a:r>
              <a:rPr lang="en-US" noProof="0" dirty="0"/>
              <a:t>count colon equals to count plus 1 semicolon</a:t>
            </a:r>
          </a:p>
          <a:p>
            <a:r>
              <a:rPr lang="en-US" noProof="0" dirty="0"/>
              <a:t>if count equals to 1 then signal left parenthesis empty right parenthesis</a:t>
            </a:r>
          </a:p>
          <a:p>
            <a:r>
              <a:rPr lang="en-US" noProof="0" dirty="0"/>
              <a:t>end semicolon</a:t>
            </a:r>
          </a:p>
          <a:p>
            <a:r>
              <a:rPr lang="en-US" noProof="0" dirty="0"/>
              <a:t>function remove colon integer semi colon</a:t>
            </a:r>
          </a:p>
          <a:p>
            <a:r>
              <a:rPr lang="en-US" noProof="0" dirty="0"/>
              <a:t>begin</a:t>
            </a:r>
          </a:p>
          <a:p>
            <a:r>
              <a:rPr lang="en-US" noProof="0" dirty="0"/>
              <a:t>if count equals 0 then wait left parenthesis empty right parenthesis semi colon</a:t>
            </a:r>
          </a:p>
          <a:p>
            <a:r>
              <a:rPr lang="en-US" noProof="0" dirty="0"/>
              <a:t>remove equals remove underscore item semi colon</a:t>
            </a:r>
          </a:p>
          <a:p>
            <a:r>
              <a:rPr lang="en-US" noProof="0" dirty="0"/>
              <a:t>count colon equals to count minus 1 semicolon</a:t>
            </a:r>
          </a:p>
          <a:p>
            <a:r>
              <a:rPr lang="en-US" noProof="0" dirty="0"/>
              <a:t>if count equals to N minus 1 then signal left parenthesis full right parenthesis</a:t>
            </a:r>
          </a:p>
          <a:p>
            <a:r>
              <a:rPr lang="en-US" noProof="0" dirty="0"/>
              <a:t>end semicolon</a:t>
            </a:r>
          </a:p>
          <a:p>
            <a:r>
              <a:rPr lang="en-US" noProof="0" dirty="0"/>
              <a:t>count colon equals to 0 semicolon</a:t>
            </a:r>
          </a:p>
          <a:p>
            <a:r>
              <a:rPr lang="en-US" noProof="0" dirty="0"/>
              <a:t>end monitor semi colon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346289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procedure producer semi colon</a:t>
            </a:r>
          </a:p>
          <a:p>
            <a:r>
              <a:rPr lang="en-US" noProof="0" dirty="0"/>
              <a:t>begin</a:t>
            </a:r>
          </a:p>
          <a:p>
            <a:r>
              <a:rPr lang="en-US" noProof="0" dirty="0"/>
              <a:t>while true do</a:t>
            </a:r>
          </a:p>
          <a:p>
            <a:r>
              <a:rPr lang="en-US" noProof="0" dirty="0"/>
              <a:t>begin</a:t>
            </a:r>
          </a:p>
          <a:p>
            <a:r>
              <a:rPr lang="en-US" noProof="0" dirty="0"/>
              <a:t>item equals to produce underscore item semi colon</a:t>
            </a:r>
          </a:p>
          <a:p>
            <a:r>
              <a:rPr lang="en-US" noProof="0" dirty="0" err="1"/>
              <a:t>ProducerConsumer.insert</a:t>
            </a:r>
            <a:r>
              <a:rPr lang="en-US" noProof="0" dirty="0"/>
              <a:t> left parenthesis item right parenthesis</a:t>
            </a:r>
          </a:p>
          <a:p>
            <a:r>
              <a:rPr lang="en-US" noProof="0" dirty="0"/>
              <a:t>end</a:t>
            </a:r>
          </a:p>
          <a:p>
            <a:r>
              <a:rPr lang="en-US" noProof="0" dirty="0"/>
              <a:t>end semicolon</a:t>
            </a:r>
          </a:p>
          <a:p>
            <a:r>
              <a:rPr lang="en-US" noProof="0" dirty="0"/>
              <a:t>procedure consumer semi colon</a:t>
            </a:r>
          </a:p>
          <a:p>
            <a:r>
              <a:rPr lang="en-US" noProof="0" dirty="0"/>
              <a:t>begin</a:t>
            </a:r>
          </a:p>
          <a:p>
            <a:r>
              <a:rPr lang="en-US" noProof="0" dirty="0"/>
              <a:t>while true do</a:t>
            </a:r>
          </a:p>
          <a:p>
            <a:r>
              <a:rPr lang="en-US" noProof="0" dirty="0"/>
              <a:t>begin</a:t>
            </a:r>
          </a:p>
          <a:p>
            <a:r>
              <a:rPr lang="en-US" noProof="0" dirty="0"/>
              <a:t>item equals to </a:t>
            </a:r>
            <a:r>
              <a:rPr lang="en-US" noProof="0" dirty="0" err="1"/>
              <a:t>ProducerConsumer</a:t>
            </a:r>
            <a:r>
              <a:rPr lang="en-US" noProof="0" dirty="0"/>
              <a:t> dot remove semicolon</a:t>
            </a:r>
          </a:p>
          <a:p>
            <a:r>
              <a:rPr lang="en-US" noProof="0" dirty="0"/>
              <a:t>consume under score item left parenthesis item right parenthesis</a:t>
            </a:r>
          </a:p>
          <a:p>
            <a:r>
              <a:rPr lang="en-US" noProof="0" dirty="0"/>
              <a:t>end</a:t>
            </a:r>
          </a:p>
          <a:p>
            <a:r>
              <a:rPr lang="en-US" noProof="0" dirty="0"/>
              <a:t>end semicolon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53366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public class </a:t>
            </a:r>
            <a:r>
              <a:rPr lang="en-US" noProof="0" dirty="0" err="1"/>
              <a:t>ProducerConsumer</a:t>
            </a:r>
            <a:r>
              <a:rPr lang="en-US" noProof="0" dirty="0"/>
              <a:t> left brace</a:t>
            </a:r>
          </a:p>
          <a:p>
            <a:r>
              <a:rPr lang="en-US" noProof="0" dirty="0"/>
              <a:t>static final int N equals 100 semicolon forward slash forward slash constant giving the buffer size</a:t>
            </a:r>
          </a:p>
          <a:p>
            <a:r>
              <a:rPr lang="en-US" noProof="0" dirty="0"/>
              <a:t>static producer p equals new producer left parenthesis right parenthesis semicolon forward slash forward slash instantiate a new producer thread</a:t>
            </a:r>
          </a:p>
          <a:p>
            <a:r>
              <a:rPr lang="en-US" noProof="0" dirty="0"/>
              <a:t>static consumer c equals new consumer left parenthesis right parenthesis semicolon forward slash forward slash instantiate a new consumer thread</a:t>
            </a:r>
          </a:p>
          <a:p>
            <a:r>
              <a:rPr lang="en-US" noProof="0" dirty="0"/>
              <a:t>static our underscore monitor </a:t>
            </a:r>
            <a:r>
              <a:rPr lang="en-US" noProof="0" dirty="0" err="1"/>
              <a:t>mon</a:t>
            </a:r>
            <a:r>
              <a:rPr lang="en-US" noProof="0" dirty="0"/>
              <a:t> equals to new our underscore monitor left parenthesis right parenthesis semicolon forward slash forward slash instantiate a new monitor</a:t>
            </a:r>
          </a:p>
          <a:p>
            <a:r>
              <a:rPr lang="en-US" noProof="0" dirty="0"/>
              <a:t>public static void main left parenthesis String a r g s left bracket right bracket right parenthesis left brace</a:t>
            </a:r>
          </a:p>
          <a:p>
            <a:r>
              <a:rPr lang="en-US" noProof="0" dirty="0"/>
              <a:t>p dot start parenthesis left right parenthesis semicolon forward slash forward slash start the producer thread</a:t>
            </a:r>
          </a:p>
          <a:p>
            <a:r>
              <a:rPr lang="en-US" noProof="0" dirty="0"/>
              <a:t>c dot start left right parenthesis semicolon forward slash forward slash start the consumer thread</a:t>
            </a:r>
          </a:p>
          <a:p>
            <a:r>
              <a:rPr lang="en-US" noProof="0" dirty="0"/>
              <a:t>right brace</a:t>
            </a:r>
          </a:p>
          <a:p>
            <a:r>
              <a:rPr lang="en-US" noProof="0" dirty="0"/>
              <a:t>static class producer extends Thread left brace</a:t>
            </a:r>
          </a:p>
          <a:p>
            <a:r>
              <a:rPr lang="en-US" noProof="0" dirty="0"/>
              <a:t>public void run left right parenthesis left brace forward slash forward slash run method contains the thread code</a:t>
            </a:r>
          </a:p>
          <a:p>
            <a:r>
              <a:rPr lang="en-US" noProof="0" dirty="0"/>
              <a:t>int item semicolon</a:t>
            </a:r>
          </a:p>
          <a:p>
            <a:r>
              <a:rPr lang="en-US" noProof="0" dirty="0"/>
              <a:t>while left parenthesis true right parenthesis left brace forward slash forward slash producer loop</a:t>
            </a:r>
          </a:p>
          <a:p>
            <a:r>
              <a:rPr lang="en-US" noProof="0" dirty="0"/>
              <a:t>item equals produce underscore item left right parenthesis semicolon</a:t>
            </a:r>
          </a:p>
          <a:p>
            <a:r>
              <a:rPr lang="en-US" noProof="0" dirty="0" err="1"/>
              <a:t>mon</a:t>
            </a:r>
            <a:r>
              <a:rPr lang="en-US" noProof="0" dirty="0"/>
              <a:t> dot insert left parenthesis item right parenthesis semicolon</a:t>
            </a:r>
          </a:p>
          <a:p>
            <a:r>
              <a:rPr lang="en-US" noProof="0" dirty="0"/>
              <a:t>right brace</a:t>
            </a:r>
          </a:p>
          <a:p>
            <a:r>
              <a:rPr lang="en-US" noProof="0" dirty="0"/>
              <a:t>right brace</a:t>
            </a:r>
          </a:p>
          <a:p>
            <a:r>
              <a:rPr lang="en-US" noProof="0" dirty="0"/>
              <a:t>private int produce underscore item left right parenthesis left brace triple dot right brace forward slash forward slash actually produce</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937336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static class consumer extends Thread left brace</a:t>
            </a:r>
          </a:p>
          <a:p>
            <a:r>
              <a:rPr lang="en-US" noProof="0" dirty="0"/>
              <a:t>public void run left right parenthesis left brace run method contains the thread code</a:t>
            </a:r>
          </a:p>
          <a:p>
            <a:r>
              <a:rPr lang="en-US" noProof="0" dirty="0"/>
              <a:t>int item semicolon</a:t>
            </a:r>
          </a:p>
          <a:p>
            <a:r>
              <a:rPr lang="en-US" noProof="0" dirty="0"/>
              <a:t>while left parenthesis true right parenthesis left brace</a:t>
            </a:r>
          </a:p>
          <a:p>
            <a:r>
              <a:rPr lang="en-US" noProof="0" dirty="0"/>
              <a:t>forward slash forward slash consumer loop</a:t>
            </a:r>
          </a:p>
          <a:p>
            <a:r>
              <a:rPr lang="en-US" noProof="0" dirty="0"/>
              <a:t>item equals to </a:t>
            </a:r>
            <a:r>
              <a:rPr lang="en-US" noProof="0" dirty="0" err="1"/>
              <a:t>mon</a:t>
            </a:r>
            <a:r>
              <a:rPr lang="en-US" noProof="0" dirty="0"/>
              <a:t> dot remove left right parenthesis semicolon</a:t>
            </a:r>
          </a:p>
          <a:p>
            <a:r>
              <a:rPr lang="en-US" noProof="0" dirty="0"/>
              <a:t>consume underscore item left parenthesis item right parenthesis semicolon</a:t>
            </a:r>
          </a:p>
          <a:p>
            <a:r>
              <a:rPr lang="en-US" noProof="0" dirty="0"/>
              <a:t>right brace</a:t>
            </a:r>
          </a:p>
          <a:p>
            <a:r>
              <a:rPr lang="en-US" noProof="0" dirty="0"/>
              <a:t>right brace</a:t>
            </a:r>
          </a:p>
          <a:p>
            <a:r>
              <a:rPr lang="en-US" noProof="0" dirty="0"/>
              <a:t>private void consume underscore item left parenthesis int item right parenthesis left brace triple dot right brace forward slash forward slash actually consume</a:t>
            </a:r>
          </a:p>
          <a:p>
            <a:r>
              <a:rPr lang="en-US" noProof="0" dirty="0"/>
              <a:t>right brace</a:t>
            </a:r>
          </a:p>
          <a:p>
            <a:r>
              <a:rPr lang="en-US" noProof="0" dirty="0"/>
              <a:t>static class our underscore monitor left brace forward slash forward slash this is a monitor</a:t>
            </a:r>
          </a:p>
          <a:p>
            <a:r>
              <a:rPr lang="en-US" noProof="0" dirty="0"/>
              <a:t>private int buffer left right box bracket equals to new int left bracket N right bracket semicolon</a:t>
            </a:r>
          </a:p>
          <a:p>
            <a:r>
              <a:rPr lang="en-US" noProof="0" dirty="0"/>
              <a:t>private int count equals to 0 coma lo equals to 0 coma hi equals to 0 semicolon forward slash forward slash counters and indices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958536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 </a:t>
            </a:r>
          </a:p>
          <a:p>
            <a:r>
              <a:rPr lang="en-US" noProof="0" dirty="0"/>
              <a:t>public synchronized void insert left parenthesis int </a:t>
            </a:r>
            <a:r>
              <a:rPr lang="en-US" noProof="0" dirty="0" err="1"/>
              <a:t>val</a:t>
            </a:r>
            <a:r>
              <a:rPr lang="en-US" noProof="0" dirty="0"/>
              <a:t> right parenthesis left brace</a:t>
            </a:r>
          </a:p>
          <a:p>
            <a:r>
              <a:rPr lang="en-US" noProof="0" dirty="0"/>
              <a:t>if left parenthesis count equals to equals to N right parenthesis go underscore to underscore sleep left right parenthesis semicolon forward slash forward slash if the buffer is full coma go to sleep</a:t>
            </a:r>
          </a:p>
          <a:p>
            <a:r>
              <a:rPr lang="en-US" noProof="0" dirty="0"/>
              <a:t>buffer left box bracket </a:t>
            </a:r>
            <a:r>
              <a:rPr lang="en-US" noProof="0" dirty="0" err="1"/>
              <a:t>hiright</a:t>
            </a:r>
            <a:r>
              <a:rPr lang="en-US" noProof="0" dirty="0"/>
              <a:t> box bracket equals to </a:t>
            </a:r>
            <a:r>
              <a:rPr lang="en-US" noProof="0" dirty="0" err="1"/>
              <a:t>val</a:t>
            </a:r>
            <a:r>
              <a:rPr lang="en-US" noProof="0" dirty="0"/>
              <a:t> semicolon forward slash forward slash insert an item into the buffer</a:t>
            </a:r>
          </a:p>
          <a:p>
            <a:r>
              <a:rPr lang="en-US" noProof="0" dirty="0"/>
              <a:t>hi equals to left parenthesis hi plus 1 right parenthesis percent N semicolon forward slash forward slash slot to place next item in</a:t>
            </a:r>
          </a:p>
          <a:p>
            <a:r>
              <a:rPr lang="en-US" noProof="0" dirty="0"/>
              <a:t>count equals to count plus 1 semicolon forward slash forward slash one more item in the buffer now</a:t>
            </a:r>
          </a:p>
          <a:p>
            <a:r>
              <a:rPr lang="en-US" noProof="0" dirty="0"/>
              <a:t>if left parenthesis count equals to equals to 1 right parenthesis notify left right parenthesis semicolon forward slash forward slash if consumer was sleeping coma wake it up</a:t>
            </a:r>
          </a:p>
          <a:p>
            <a:r>
              <a:rPr lang="en-US" noProof="0" dirty="0"/>
              <a:t>right brace</a:t>
            </a:r>
          </a:p>
          <a:p>
            <a:r>
              <a:rPr lang="en-US" noProof="0" dirty="0"/>
              <a:t>public synchronized int remove left right parenthesis left brace</a:t>
            </a:r>
          </a:p>
          <a:p>
            <a:r>
              <a:rPr lang="en-US" noProof="0" dirty="0"/>
              <a:t>int </a:t>
            </a:r>
            <a:r>
              <a:rPr lang="en-US" noProof="0" dirty="0" err="1"/>
              <a:t>val</a:t>
            </a:r>
            <a:r>
              <a:rPr lang="en-US" noProof="0" dirty="0"/>
              <a:t> semicolon</a:t>
            </a:r>
          </a:p>
          <a:p>
            <a:r>
              <a:rPr lang="en-US" noProof="0" dirty="0"/>
              <a:t>if left parenthesis count equals to equals to 0 right parenthesis go underscore to underscore sleep left right parenthesis semicolon forward slash forward slash if the buffer is empty coma go to sleep</a:t>
            </a:r>
          </a:p>
          <a:p>
            <a:r>
              <a:rPr lang="en-US" noProof="0" dirty="0" err="1"/>
              <a:t>val</a:t>
            </a:r>
            <a:r>
              <a:rPr lang="en-US" noProof="0" dirty="0"/>
              <a:t> equals to buffer left bracket lo right bracket semicolon forward slash forward slash fetch an item from the buffer</a:t>
            </a:r>
          </a:p>
          <a:p>
            <a:r>
              <a:rPr lang="en-US" noProof="0" dirty="0"/>
              <a:t>lo equals to left parenthesis lo plus 1 right parenthesis percent N semicolon forward slash forward slash slot to fetch next item from</a:t>
            </a:r>
          </a:p>
          <a:p>
            <a:r>
              <a:rPr lang="en-US" noProof="0" dirty="0"/>
              <a:t>count equals to count minus 1 semicolon forward slash forward slash one few items in the buffer</a:t>
            </a:r>
          </a:p>
          <a:p>
            <a:r>
              <a:rPr lang="en-US" noProof="0" dirty="0"/>
              <a:t>if left parenthesis count equals to equals to N minus 1 right parenthesis notify left right parenthesis semicolon forward slash forward slash if producer was sleeping coma wake it up</a:t>
            </a:r>
          </a:p>
          <a:p>
            <a:r>
              <a:rPr lang="en-US" noProof="0" dirty="0"/>
              <a:t>return </a:t>
            </a:r>
            <a:r>
              <a:rPr lang="en-US" noProof="0" dirty="0" err="1"/>
              <a:t>val</a:t>
            </a:r>
            <a:r>
              <a:rPr lang="en-US" noProof="0" dirty="0"/>
              <a:t> semicolon</a:t>
            </a:r>
          </a:p>
          <a:p>
            <a:r>
              <a:rPr lang="en-US" noProof="0" dirty="0"/>
              <a:t>right brace</a:t>
            </a:r>
          </a:p>
          <a:p>
            <a:r>
              <a:rPr lang="en-US" noProof="0" dirty="0"/>
              <a:t>private void go underscore to underscore sleep left parenthesis right parenthesis left brace try left brace wait left parenthesis right parenthesis semicolon right brace catch left parenthesis Interrupted Exception exec right parenthesis left right brace semicolon right brace</a:t>
            </a:r>
          </a:p>
          <a:p>
            <a:r>
              <a:rPr lang="en-US" noProof="0" dirty="0"/>
              <a:t>right brace</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538516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11863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hashtag define N 100</a:t>
            </a:r>
          </a:p>
          <a:p>
            <a:r>
              <a:rPr lang="en-US" noProof="0" dirty="0"/>
              <a:t>void producer left parenthesis right parenthesis left brace</a:t>
            </a:r>
          </a:p>
          <a:p>
            <a:r>
              <a:rPr lang="en-US" noProof="0" dirty="0"/>
              <a:t>int item semicolon</a:t>
            </a:r>
          </a:p>
          <a:p>
            <a:r>
              <a:rPr lang="en-US" noProof="0" dirty="0"/>
              <a:t>message msg semicolon</a:t>
            </a:r>
          </a:p>
          <a:p>
            <a:r>
              <a:rPr lang="en-US" noProof="0" dirty="0"/>
              <a:t>while left parenthesis TRUE right parenthesis left brace</a:t>
            </a:r>
          </a:p>
          <a:p>
            <a:r>
              <a:rPr lang="en-US" noProof="0" dirty="0"/>
              <a:t>item equals produce underscore item left right parenthesis semicolon</a:t>
            </a:r>
          </a:p>
          <a:p>
            <a:r>
              <a:rPr lang="en-US" noProof="0" dirty="0"/>
              <a:t>receive left parenthesis consumer comma ampersand msg right parenthesis semicolon</a:t>
            </a:r>
          </a:p>
          <a:p>
            <a:r>
              <a:rPr lang="en-US" noProof="0" dirty="0"/>
              <a:t>build underscore message left parenthesis ampersand msg comma item right parenthesis semicolon</a:t>
            </a:r>
          </a:p>
          <a:p>
            <a:r>
              <a:rPr lang="en-US" noProof="0" dirty="0"/>
              <a:t>send left parenthesis consumer comma ampersand msg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comma </a:t>
            </a:r>
            <a:r>
              <a:rPr lang="en-US" noProof="0" dirty="0" err="1"/>
              <a:t>i</a:t>
            </a:r>
            <a:r>
              <a:rPr lang="en-US" noProof="0" dirty="0"/>
              <a:t> semicolon</a:t>
            </a:r>
          </a:p>
          <a:p>
            <a:r>
              <a:rPr lang="en-US" noProof="0" dirty="0"/>
              <a:t>message msg semicolon</a:t>
            </a:r>
          </a:p>
          <a:p>
            <a:r>
              <a:rPr lang="en-US" noProof="0" dirty="0"/>
              <a:t>for left parenthesis </a:t>
            </a:r>
            <a:r>
              <a:rPr lang="en-US" noProof="0" dirty="0" err="1"/>
              <a:t>i</a:t>
            </a:r>
            <a:r>
              <a:rPr lang="en-US" noProof="0" dirty="0"/>
              <a:t> equals 0 semicolon </a:t>
            </a:r>
            <a:r>
              <a:rPr lang="en-US" noProof="0" dirty="0" err="1"/>
              <a:t>i</a:t>
            </a:r>
            <a:r>
              <a:rPr lang="en-US" noProof="0" dirty="0"/>
              <a:t> less than N semicolon </a:t>
            </a:r>
            <a:r>
              <a:rPr lang="en-US" noProof="0" dirty="0" err="1"/>
              <a:t>i</a:t>
            </a:r>
            <a:r>
              <a:rPr lang="en-US" noProof="0" dirty="0"/>
              <a:t> plus </a:t>
            </a:r>
            <a:r>
              <a:rPr lang="en-US" noProof="0" dirty="0" err="1"/>
              <a:t>plus</a:t>
            </a:r>
            <a:r>
              <a:rPr lang="en-US" noProof="0" dirty="0"/>
              <a:t> right parenthesis</a:t>
            </a:r>
          </a:p>
          <a:p>
            <a:r>
              <a:rPr lang="en-US" noProof="0" dirty="0"/>
              <a:t>send left parenthesis producer comma ampersand msg right parenthesis semicolon</a:t>
            </a:r>
          </a:p>
          <a:p>
            <a:r>
              <a:rPr lang="en-US" noProof="0" dirty="0"/>
              <a:t>while left parenthesis TRUE right parenthesis left brace</a:t>
            </a:r>
          </a:p>
          <a:p>
            <a:r>
              <a:rPr lang="en-US" noProof="0" dirty="0"/>
              <a:t>receive left parenthesis producer comma ampersand msg right parenthesis semicolon</a:t>
            </a:r>
          </a:p>
          <a:p>
            <a:r>
              <a:rPr lang="en-US" noProof="0" dirty="0"/>
              <a:t>item equals extract underscore item left parenthesis ampersand msg right parenthesis semicolon</a:t>
            </a:r>
          </a:p>
          <a:p>
            <a:r>
              <a:rPr lang="en-US" noProof="0" dirty="0"/>
              <a:t>send left parenthesis producer comma ampersand msg right parenthesis semicolon</a:t>
            </a:r>
          </a:p>
          <a:p>
            <a:r>
              <a:rPr lang="en-US" noProof="0" dirty="0"/>
              <a:t>consume underscore item left parenthesis item right parenthesis semicolon</a:t>
            </a:r>
          </a:p>
          <a:p>
            <a:r>
              <a:rPr lang="en-US" noProof="0" dirty="0"/>
              <a:t>right brace</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12915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64545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hashtag define N 100</a:t>
            </a:r>
          </a:p>
          <a:p>
            <a:r>
              <a:rPr lang="en-US" noProof="0" dirty="0"/>
              <a:t>void producer left parenthesis right parenthesis left brace</a:t>
            </a:r>
          </a:p>
          <a:p>
            <a:r>
              <a:rPr lang="en-US" noProof="0" dirty="0"/>
              <a:t>int item semicolon</a:t>
            </a:r>
          </a:p>
          <a:p>
            <a:r>
              <a:rPr lang="en-US" noProof="0" dirty="0"/>
              <a:t>message msg semicolon</a:t>
            </a:r>
          </a:p>
          <a:p>
            <a:r>
              <a:rPr lang="en-US" noProof="0" dirty="0"/>
              <a:t>while left parenthesis TRUE right parenthesis left brace</a:t>
            </a:r>
          </a:p>
          <a:p>
            <a:r>
              <a:rPr lang="en-US" noProof="0" dirty="0"/>
              <a:t>item equals produce underscore item left right parenthesis semicolon</a:t>
            </a:r>
          </a:p>
          <a:p>
            <a:r>
              <a:rPr lang="en-US" noProof="0" dirty="0"/>
              <a:t>receive left parenthesis consumer comma ampersand msg right parenthesis semicolon</a:t>
            </a:r>
          </a:p>
          <a:p>
            <a:r>
              <a:rPr lang="en-US" noProof="0" dirty="0"/>
              <a:t>build underscore message left parenthesis ampersand msg comma item right parenthesis semicolon</a:t>
            </a:r>
          </a:p>
          <a:p>
            <a:r>
              <a:rPr lang="en-US" noProof="0" dirty="0"/>
              <a:t>send left parenthesis consumer comma ampersand msg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comma </a:t>
            </a:r>
            <a:r>
              <a:rPr lang="en-US" noProof="0" dirty="0" err="1"/>
              <a:t>i</a:t>
            </a:r>
            <a:r>
              <a:rPr lang="en-US" noProof="0" dirty="0"/>
              <a:t> semicolon</a:t>
            </a:r>
          </a:p>
          <a:p>
            <a:r>
              <a:rPr lang="en-US" noProof="0" dirty="0"/>
              <a:t>message msg semicolon</a:t>
            </a:r>
          </a:p>
          <a:p>
            <a:r>
              <a:rPr lang="en-US" noProof="0" dirty="0"/>
              <a:t>for left parenthesis </a:t>
            </a:r>
            <a:r>
              <a:rPr lang="en-US" noProof="0" dirty="0" err="1"/>
              <a:t>i</a:t>
            </a:r>
            <a:r>
              <a:rPr lang="en-US" noProof="0" dirty="0"/>
              <a:t> equals 0 semicolon </a:t>
            </a:r>
            <a:r>
              <a:rPr lang="en-US" noProof="0" dirty="0" err="1"/>
              <a:t>i</a:t>
            </a:r>
            <a:r>
              <a:rPr lang="en-US" noProof="0" dirty="0"/>
              <a:t> less than N semicolon </a:t>
            </a:r>
            <a:r>
              <a:rPr lang="en-US" noProof="0" dirty="0" err="1"/>
              <a:t>i</a:t>
            </a:r>
            <a:r>
              <a:rPr lang="en-US" noProof="0" dirty="0"/>
              <a:t> plus </a:t>
            </a:r>
            <a:r>
              <a:rPr lang="en-US" noProof="0" dirty="0" err="1"/>
              <a:t>plus</a:t>
            </a:r>
            <a:r>
              <a:rPr lang="en-US" noProof="0" dirty="0"/>
              <a:t> right parenthesis</a:t>
            </a:r>
          </a:p>
          <a:p>
            <a:r>
              <a:rPr lang="en-US" noProof="0" dirty="0"/>
              <a:t>send left parenthesis producer comma ampersand msg right parenthesis semicolon</a:t>
            </a:r>
          </a:p>
          <a:p>
            <a:r>
              <a:rPr lang="en-US" noProof="0" dirty="0"/>
              <a:t>while left parenthesis TRUE right parenthesis left brace</a:t>
            </a:r>
          </a:p>
          <a:p>
            <a:r>
              <a:rPr lang="en-US" noProof="0" dirty="0"/>
              <a:t>receive left parenthesis producer comma ampersand msg right parenthesis semicolon</a:t>
            </a:r>
          </a:p>
          <a:p>
            <a:r>
              <a:rPr lang="en-US" noProof="0" dirty="0"/>
              <a:t>item equals extract underscore item left parenthesis ampersand msg right parenthesis semicolon</a:t>
            </a:r>
          </a:p>
          <a:p>
            <a:r>
              <a:rPr lang="en-US" noProof="0" dirty="0"/>
              <a:t>send left parenthesis producer comma ampersand msg right parenthesis semicolon</a:t>
            </a:r>
          </a:p>
          <a:p>
            <a:r>
              <a:rPr lang="en-US" noProof="0" dirty="0"/>
              <a:t>consume underscore item left parenthesis item right parenthesis semicolon</a:t>
            </a:r>
          </a:p>
          <a:p>
            <a:r>
              <a:rPr lang="en-US" noProof="0" dirty="0"/>
              <a:t>right brace</a:t>
            </a:r>
          </a:p>
          <a:p>
            <a:r>
              <a:rPr lang="en-US" noProof="0" dirty="0"/>
              <a:t>right brace</a:t>
            </a:r>
          </a:p>
          <a:p>
            <a:r>
              <a:rPr lang="en-US" noProof="0" dirty="0"/>
              <a:t>An insert on the top right corner reads N messages buffered by the system, initially all empty.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13301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 </a:t>
            </a:r>
          </a:p>
          <a:p>
            <a:r>
              <a:rPr lang="en-US" noProof="0" dirty="0"/>
              <a:t>hashtag define N 100</a:t>
            </a:r>
          </a:p>
          <a:p>
            <a:r>
              <a:rPr lang="en-US" noProof="0" dirty="0"/>
              <a:t>void producer left parenthesis right parenthesis left brace</a:t>
            </a:r>
          </a:p>
          <a:p>
            <a:r>
              <a:rPr lang="en-US" noProof="0" dirty="0"/>
              <a:t>int item semicolon</a:t>
            </a:r>
          </a:p>
          <a:p>
            <a:r>
              <a:rPr lang="en-US" noProof="0" dirty="0"/>
              <a:t>message msg semicolon</a:t>
            </a:r>
          </a:p>
          <a:p>
            <a:r>
              <a:rPr lang="en-US" noProof="0" dirty="0"/>
              <a:t>while left parenthesis TRUE right parenthesis left brace</a:t>
            </a:r>
          </a:p>
          <a:p>
            <a:r>
              <a:rPr lang="en-US" noProof="0" dirty="0"/>
              <a:t>item equals produce underscore item left right parenthesis semicolon</a:t>
            </a:r>
          </a:p>
          <a:p>
            <a:r>
              <a:rPr lang="en-US" noProof="0" dirty="0"/>
              <a:t>receive left parenthesis consumer comma ampersand msg right parenthesis semicolon</a:t>
            </a:r>
          </a:p>
          <a:p>
            <a:r>
              <a:rPr lang="en-US" noProof="0" dirty="0"/>
              <a:t>build underscore message left parenthesis ampersand msg comma item right parenthesis semicolon</a:t>
            </a:r>
          </a:p>
          <a:p>
            <a:r>
              <a:rPr lang="en-US" noProof="0" dirty="0"/>
              <a:t>send left parenthesis consumer comma ampersand msg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comma </a:t>
            </a:r>
            <a:r>
              <a:rPr lang="en-US" noProof="0" dirty="0" err="1"/>
              <a:t>i</a:t>
            </a:r>
            <a:r>
              <a:rPr lang="en-US" noProof="0" dirty="0"/>
              <a:t> semicolon</a:t>
            </a:r>
          </a:p>
          <a:p>
            <a:r>
              <a:rPr lang="en-US" noProof="0" dirty="0"/>
              <a:t>message msg semicolon</a:t>
            </a:r>
          </a:p>
          <a:p>
            <a:r>
              <a:rPr lang="en-US" noProof="0" dirty="0"/>
              <a:t>for left parenthesis </a:t>
            </a:r>
            <a:r>
              <a:rPr lang="en-US" noProof="0" dirty="0" err="1"/>
              <a:t>i</a:t>
            </a:r>
            <a:r>
              <a:rPr lang="en-US" noProof="0" dirty="0"/>
              <a:t> equals 0 semicolon </a:t>
            </a:r>
            <a:r>
              <a:rPr lang="en-US" noProof="0" dirty="0" err="1"/>
              <a:t>i</a:t>
            </a:r>
            <a:r>
              <a:rPr lang="en-US" noProof="0" dirty="0"/>
              <a:t> less than N semicolon </a:t>
            </a:r>
            <a:r>
              <a:rPr lang="en-US" noProof="0" dirty="0" err="1"/>
              <a:t>i</a:t>
            </a:r>
            <a:r>
              <a:rPr lang="en-US" noProof="0" dirty="0"/>
              <a:t> plus </a:t>
            </a:r>
            <a:r>
              <a:rPr lang="en-US" noProof="0" dirty="0" err="1"/>
              <a:t>plus</a:t>
            </a:r>
            <a:r>
              <a:rPr lang="en-US" noProof="0" dirty="0"/>
              <a:t> right parenthesis</a:t>
            </a:r>
          </a:p>
          <a:p>
            <a:r>
              <a:rPr lang="en-US" noProof="0" dirty="0"/>
              <a:t>send left parenthesis producer comma ampersand msg right parenthesis semicolon</a:t>
            </a:r>
          </a:p>
          <a:p>
            <a:r>
              <a:rPr lang="en-US" noProof="0" dirty="0"/>
              <a:t>while left parenthesis TRUE right parenthesis left brace</a:t>
            </a:r>
          </a:p>
          <a:p>
            <a:r>
              <a:rPr lang="en-US" noProof="0" dirty="0"/>
              <a:t>receive left parenthesis producer comma ampersand msg right parenthesis semicolon</a:t>
            </a:r>
          </a:p>
          <a:p>
            <a:r>
              <a:rPr lang="en-US" noProof="0" dirty="0"/>
              <a:t>item equals extract underscore item left parenthesis ampersand msg right parenthesis semicolon</a:t>
            </a:r>
          </a:p>
          <a:p>
            <a:r>
              <a:rPr lang="en-US" noProof="0" dirty="0"/>
              <a:t>send left parenthesis producer comma ampersand msg right parenthesis semicolon</a:t>
            </a:r>
          </a:p>
          <a:p>
            <a:r>
              <a:rPr lang="en-US" noProof="0" dirty="0"/>
              <a:t>consume underscore item left parenthesis item right parenthesis semicolon</a:t>
            </a:r>
          </a:p>
          <a:p>
            <a:r>
              <a:rPr lang="en-US" noProof="0" dirty="0"/>
              <a:t>right brace</a:t>
            </a:r>
          </a:p>
          <a:p>
            <a:r>
              <a:rPr lang="en-US" noProof="0" dirty="0"/>
              <a:t>right brace</a:t>
            </a:r>
          </a:p>
          <a:p>
            <a:r>
              <a:rPr lang="en-US" noProof="0" dirty="0"/>
              <a:t>An insert on the top right corner reads producer receives an empty message and replaces it with a full message.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415909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 </a:t>
            </a:r>
          </a:p>
          <a:p>
            <a:r>
              <a:rPr lang="en-US" noProof="0" dirty="0"/>
              <a:t>hashtag define N 100 </a:t>
            </a:r>
          </a:p>
          <a:p>
            <a:r>
              <a:rPr lang="en-US" noProof="0" dirty="0"/>
              <a:t>void producer left parenthesis right parenthesis left brace</a:t>
            </a:r>
          </a:p>
          <a:p>
            <a:r>
              <a:rPr lang="en-US" noProof="0" dirty="0"/>
              <a:t>int item semicolon</a:t>
            </a:r>
          </a:p>
          <a:p>
            <a:r>
              <a:rPr lang="en-US" noProof="0" dirty="0"/>
              <a:t>message msg semicolon</a:t>
            </a:r>
          </a:p>
          <a:p>
            <a:r>
              <a:rPr lang="en-US" noProof="0" dirty="0"/>
              <a:t>while left parenthesis TRUE right parenthesis left brace</a:t>
            </a:r>
          </a:p>
          <a:p>
            <a:r>
              <a:rPr lang="en-US" noProof="0" dirty="0"/>
              <a:t>item equals produce underscore item left right parenthesis semicolon</a:t>
            </a:r>
          </a:p>
          <a:p>
            <a:r>
              <a:rPr lang="en-US" noProof="0" dirty="0"/>
              <a:t>receive left parenthesis consumer comma ampersand msg right parenthesis semicolon</a:t>
            </a:r>
          </a:p>
          <a:p>
            <a:r>
              <a:rPr lang="en-US" noProof="0" dirty="0"/>
              <a:t>build underscore message left parenthesis ampersand msg comma item right parenthesis semicolon</a:t>
            </a:r>
          </a:p>
          <a:p>
            <a:r>
              <a:rPr lang="en-US" noProof="0" dirty="0"/>
              <a:t>send left parenthesis consumer comma ampersand msg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comma </a:t>
            </a:r>
            <a:r>
              <a:rPr lang="en-US" noProof="0" dirty="0" err="1"/>
              <a:t>i</a:t>
            </a:r>
            <a:r>
              <a:rPr lang="en-US" noProof="0" dirty="0"/>
              <a:t> semicolon</a:t>
            </a:r>
          </a:p>
          <a:p>
            <a:r>
              <a:rPr lang="en-US" noProof="0" dirty="0"/>
              <a:t>message msg semicolon</a:t>
            </a:r>
          </a:p>
          <a:p>
            <a:r>
              <a:rPr lang="en-US" noProof="0" dirty="0"/>
              <a:t>for left parenthesis </a:t>
            </a:r>
            <a:r>
              <a:rPr lang="en-US" noProof="0" dirty="0" err="1"/>
              <a:t>i</a:t>
            </a:r>
            <a:r>
              <a:rPr lang="en-US" noProof="0" dirty="0"/>
              <a:t> equals 0 semicolon </a:t>
            </a:r>
            <a:r>
              <a:rPr lang="en-US" noProof="0" dirty="0" err="1"/>
              <a:t>i</a:t>
            </a:r>
            <a:r>
              <a:rPr lang="en-US" noProof="0" dirty="0"/>
              <a:t> less than N semicolon </a:t>
            </a:r>
            <a:r>
              <a:rPr lang="en-US" noProof="0" dirty="0" err="1"/>
              <a:t>i</a:t>
            </a:r>
            <a:r>
              <a:rPr lang="en-US" noProof="0" dirty="0"/>
              <a:t> plus </a:t>
            </a:r>
            <a:r>
              <a:rPr lang="en-US" noProof="0" dirty="0" err="1"/>
              <a:t>plus</a:t>
            </a:r>
            <a:r>
              <a:rPr lang="en-US" noProof="0" dirty="0"/>
              <a:t> right parenthesis</a:t>
            </a:r>
          </a:p>
          <a:p>
            <a:r>
              <a:rPr lang="en-US" noProof="0" dirty="0"/>
              <a:t>send left parenthesis producer comma ampersand msg right parenthesis semicolon</a:t>
            </a:r>
          </a:p>
          <a:p>
            <a:r>
              <a:rPr lang="en-US" noProof="0" dirty="0"/>
              <a:t>while left parenthesis TRUE right parenthesis left brace</a:t>
            </a:r>
          </a:p>
          <a:p>
            <a:r>
              <a:rPr lang="en-US" noProof="0" dirty="0"/>
              <a:t>receive left parenthesis producer comma ampersand msg right parenthesis semicolon</a:t>
            </a:r>
          </a:p>
          <a:p>
            <a:r>
              <a:rPr lang="en-US" noProof="0" dirty="0"/>
              <a:t>item equals extract underscore item left parenthesis ampersand msg right parenthesis semicolon</a:t>
            </a:r>
          </a:p>
          <a:p>
            <a:r>
              <a:rPr lang="en-US" noProof="0" dirty="0"/>
              <a:t>send left parenthesis producer comma ampersand msg right parenthesis semicolon</a:t>
            </a:r>
          </a:p>
          <a:p>
            <a:r>
              <a:rPr lang="en-US" noProof="0" dirty="0"/>
              <a:t>consume underscore item left parenthesis item right parenthesis semicolon</a:t>
            </a:r>
          </a:p>
          <a:p>
            <a:r>
              <a:rPr lang="en-US" noProof="0" dirty="0"/>
              <a:t>right brace</a:t>
            </a:r>
          </a:p>
          <a:p>
            <a:r>
              <a:rPr lang="en-US" noProof="0" dirty="0"/>
              <a:t>right brace</a:t>
            </a:r>
          </a:p>
          <a:p>
            <a:r>
              <a:rPr lang="en-US" noProof="0" dirty="0"/>
              <a:t>An insert on the top right corner reads consumer receives a full message and replaces it with an empty message.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31788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hashtag define N 100</a:t>
            </a:r>
          </a:p>
          <a:p>
            <a:r>
              <a:rPr lang="en-US" noProof="0" dirty="0"/>
              <a:t>void producer left parenthesis right parenthesis left brace</a:t>
            </a:r>
          </a:p>
          <a:p>
            <a:r>
              <a:rPr lang="en-US" noProof="0" dirty="0"/>
              <a:t>int item semicolon</a:t>
            </a:r>
          </a:p>
          <a:p>
            <a:r>
              <a:rPr lang="en-US" noProof="0" dirty="0"/>
              <a:t>message msg semicolon</a:t>
            </a:r>
          </a:p>
          <a:p>
            <a:r>
              <a:rPr lang="en-US" noProof="0" dirty="0"/>
              <a:t>while left parenthesis TRUE right parenthesis left brace</a:t>
            </a:r>
          </a:p>
          <a:p>
            <a:r>
              <a:rPr lang="en-US" noProof="0" dirty="0"/>
              <a:t>item equals produce underscore item left right parenthesis semicolon</a:t>
            </a:r>
          </a:p>
          <a:p>
            <a:r>
              <a:rPr lang="en-US" noProof="0" dirty="0"/>
              <a:t>receive left parenthesis consumer comma ampersand msg right parenthesis semicolon</a:t>
            </a:r>
          </a:p>
          <a:p>
            <a:r>
              <a:rPr lang="en-US" noProof="0" dirty="0"/>
              <a:t>build underscore message left parenthesis ampersand msg comma item right parenthesis semicolon</a:t>
            </a:r>
          </a:p>
          <a:p>
            <a:r>
              <a:rPr lang="en-US" noProof="0" dirty="0"/>
              <a:t>send left parenthesis consumer comma ampersand msg right parenthesis semicolon</a:t>
            </a:r>
          </a:p>
          <a:p>
            <a:r>
              <a:rPr lang="en-US" noProof="0" dirty="0"/>
              <a:t>right brace</a:t>
            </a:r>
          </a:p>
          <a:p>
            <a:r>
              <a:rPr lang="en-US" noProof="0" dirty="0"/>
              <a:t>right brace</a:t>
            </a:r>
          </a:p>
          <a:p>
            <a:r>
              <a:rPr lang="en-US" noProof="0" dirty="0"/>
              <a:t>void consumer left parenthesis right parenthesis left brace</a:t>
            </a:r>
          </a:p>
          <a:p>
            <a:r>
              <a:rPr lang="en-US" noProof="0" dirty="0"/>
              <a:t>int item comma </a:t>
            </a:r>
            <a:r>
              <a:rPr lang="en-US" noProof="0" dirty="0" err="1"/>
              <a:t>i</a:t>
            </a:r>
            <a:r>
              <a:rPr lang="en-US" noProof="0" dirty="0"/>
              <a:t> semicolon</a:t>
            </a:r>
          </a:p>
          <a:p>
            <a:r>
              <a:rPr lang="en-US" noProof="0" dirty="0"/>
              <a:t>message msg semicolon</a:t>
            </a:r>
          </a:p>
          <a:p>
            <a:r>
              <a:rPr lang="en-US" noProof="0" dirty="0"/>
              <a:t>for left parenthesis </a:t>
            </a:r>
            <a:r>
              <a:rPr lang="en-US" noProof="0" dirty="0" err="1"/>
              <a:t>i</a:t>
            </a:r>
            <a:r>
              <a:rPr lang="en-US" noProof="0" dirty="0"/>
              <a:t> equals 0 semicolon </a:t>
            </a:r>
            <a:r>
              <a:rPr lang="en-US" noProof="0" dirty="0" err="1"/>
              <a:t>i</a:t>
            </a:r>
            <a:r>
              <a:rPr lang="en-US" noProof="0" dirty="0"/>
              <a:t> less than N semicolon </a:t>
            </a:r>
            <a:r>
              <a:rPr lang="en-US" noProof="0" dirty="0" err="1"/>
              <a:t>i</a:t>
            </a:r>
            <a:r>
              <a:rPr lang="en-US" noProof="0" dirty="0"/>
              <a:t> plus </a:t>
            </a:r>
            <a:r>
              <a:rPr lang="en-US" noProof="0" dirty="0" err="1"/>
              <a:t>plus</a:t>
            </a:r>
            <a:r>
              <a:rPr lang="en-US" noProof="0" dirty="0"/>
              <a:t> right parenthesis</a:t>
            </a:r>
          </a:p>
          <a:p>
            <a:r>
              <a:rPr lang="en-US" noProof="0" dirty="0"/>
              <a:t>send left parenthesis producer comma ampersand msg right parenthesis semicolon</a:t>
            </a:r>
          </a:p>
          <a:p>
            <a:r>
              <a:rPr lang="en-US" noProof="0" dirty="0"/>
              <a:t>while left parenthesis TRUE right parenthesis left brace</a:t>
            </a:r>
          </a:p>
          <a:p>
            <a:r>
              <a:rPr lang="en-US" noProof="0" dirty="0"/>
              <a:t>receive left parenthesis producer comma ampersand msg right parenthesis semicolon</a:t>
            </a:r>
          </a:p>
          <a:p>
            <a:r>
              <a:rPr lang="en-US" noProof="0" dirty="0"/>
              <a:t>item equals extract underscore item left parenthesis ampersand msg right parenthesis semicolon</a:t>
            </a:r>
          </a:p>
          <a:p>
            <a:r>
              <a:rPr lang="en-US" noProof="0" dirty="0"/>
              <a:t>send left parenthesis producer comma ampersand msg right parenthesis semicolon</a:t>
            </a:r>
          </a:p>
          <a:p>
            <a:r>
              <a:rPr lang="en-US" noProof="0" dirty="0"/>
              <a:t>consume underscore item left parenthesis item right parenthesis semicolon</a:t>
            </a:r>
          </a:p>
          <a:p>
            <a:r>
              <a:rPr lang="en-US" noProof="0" dirty="0"/>
              <a:t>right brace</a:t>
            </a:r>
          </a:p>
          <a:p>
            <a:r>
              <a:rPr lang="en-US" noProof="0" dirty="0"/>
              <a:t>right brace</a:t>
            </a:r>
          </a:p>
          <a:p>
            <a:r>
              <a:rPr lang="en-US" noProof="0" dirty="0"/>
              <a:t>An insert on the top right corner reads receive blocks producer slash consumer when N messages are full or empty,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66847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 </a:t>
            </a:r>
          </a:p>
          <a:p>
            <a:r>
              <a:rPr lang="en-US" noProof="0" dirty="0"/>
              <a:t>hashtag define N 100 forward slash asterisk number of slots in the buffer asterisk forward slash</a:t>
            </a:r>
          </a:p>
          <a:p>
            <a:r>
              <a:rPr lang="en-US" noProof="0" dirty="0"/>
              <a:t>void producer left parenthesis void right parenthesis</a:t>
            </a:r>
          </a:p>
          <a:p>
            <a:r>
              <a:rPr lang="en-US" noProof="0" dirty="0"/>
              <a:t>left brace</a:t>
            </a:r>
          </a:p>
          <a:p>
            <a:r>
              <a:rPr lang="en-US" noProof="0" dirty="0"/>
              <a:t>int item semicolon</a:t>
            </a:r>
          </a:p>
          <a:p>
            <a:r>
              <a:rPr lang="en-US" noProof="0" dirty="0"/>
              <a:t>message m semicolon forward slash asterisk message buffer asterisk forward slash</a:t>
            </a:r>
          </a:p>
          <a:p>
            <a:r>
              <a:rPr lang="en-US" noProof="0" dirty="0"/>
              <a:t>while left parenthesis TRUE right parenthesis left brace</a:t>
            </a:r>
          </a:p>
          <a:p>
            <a:r>
              <a:rPr lang="en-US" noProof="0" dirty="0"/>
              <a:t>item equals to produce underscore item left parenthesis right parenthesis semicolon forward slash asterisk generate something to put in buffer asterisk forward slash</a:t>
            </a:r>
          </a:p>
          <a:p>
            <a:r>
              <a:rPr lang="en-US" noProof="0" dirty="0"/>
              <a:t>receive left parenthesis consumer comma ampersand m right parenthesis semicolon forward slash asterisk wait for an empty to arrive asterisk forward slash</a:t>
            </a:r>
          </a:p>
          <a:p>
            <a:r>
              <a:rPr lang="en-US" noProof="0" dirty="0"/>
              <a:t>build underscore message left parenthesis ampersand m comma item right parenthesis semicolon forward slash asterisk construct a message to send asterisk forward slash</a:t>
            </a:r>
          </a:p>
          <a:p>
            <a:r>
              <a:rPr lang="en-US" noProof="0" dirty="0"/>
              <a:t>send left parenthesis consumer comma ampersand m right parenthesis semicolon forward slash asterisk send item to consumer asterisk forward slash</a:t>
            </a:r>
          </a:p>
          <a:p>
            <a:r>
              <a:rPr lang="en-US" noProof="0" dirty="0"/>
              <a:t>right brace</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082915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The code from top to bottom is as follows.</a:t>
            </a:r>
          </a:p>
          <a:p>
            <a:r>
              <a:rPr lang="en-US" noProof="0" dirty="0"/>
              <a:t>void consumer left parenthesis void right parenthesis</a:t>
            </a:r>
          </a:p>
          <a:p>
            <a:r>
              <a:rPr lang="en-US" noProof="0" dirty="0"/>
              <a:t>left brace</a:t>
            </a:r>
          </a:p>
          <a:p>
            <a:r>
              <a:rPr lang="en-US" noProof="0" dirty="0"/>
              <a:t>int item comma </a:t>
            </a:r>
            <a:r>
              <a:rPr lang="en-US" noProof="0" dirty="0" err="1"/>
              <a:t>i</a:t>
            </a:r>
            <a:r>
              <a:rPr lang="en-US" noProof="0" dirty="0"/>
              <a:t> semicolon</a:t>
            </a:r>
          </a:p>
          <a:p>
            <a:r>
              <a:rPr lang="en-US" noProof="0" dirty="0"/>
              <a:t>message m semicolon</a:t>
            </a:r>
          </a:p>
          <a:p>
            <a:r>
              <a:rPr lang="en-US" noProof="0" dirty="0"/>
              <a:t>for left parenthesis </a:t>
            </a:r>
            <a:r>
              <a:rPr lang="en-US" noProof="0" dirty="0" err="1"/>
              <a:t>i</a:t>
            </a:r>
            <a:r>
              <a:rPr lang="en-US" noProof="0" dirty="0"/>
              <a:t> equals to 0 semicolon </a:t>
            </a:r>
            <a:r>
              <a:rPr lang="en-US" noProof="0" dirty="0" err="1"/>
              <a:t>i</a:t>
            </a:r>
            <a:r>
              <a:rPr lang="en-US" noProof="0" dirty="0"/>
              <a:t> less than N semicolon </a:t>
            </a:r>
            <a:r>
              <a:rPr lang="en-US" noProof="0" dirty="0" err="1"/>
              <a:t>i</a:t>
            </a:r>
            <a:r>
              <a:rPr lang="en-US" noProof="0" dirty="0"/>
              <a:t> plus </a:t>
            </a:r>
            <a:r>
              <a:rPr lang="en-US" noProof="0" dirty="0" err="1"/>
              <a:t>plus</a:t>
            </a:r>
            <a:r>
              <a:rPr lang="en-US" noProof="0" dirty="0"/>
              <a:t> right parenthesis send left parenthesis producer comma ampersand m right parenthesis semicolon forward slash asterisk send N empties asterisk forward slash</a:t>
            </a:r>
          </a:p>
          <a:p>
            <a:r>
              <a:rPr lang="en-US" noProof="0" dirty="0"/>
              <a:t>while left parenthesis TRUE right parenthesis left brace</a:t>
            </a:r>
          </a:p>
          <a:p>
            <a:r>
              <a:rPr lang="en-US" noProof="0" dirty="0"/>
              <a:t>receive left parenthesis producer comma ampersand m right parenthesis semicolon forward slash asterisk get message containing item asterisk forward slash</a:t>
            </a:r>
          </a:p>
          <a:p>
            <a:r>
              <a:rPr lang="en-US" noProof="0" dirty="0"/>
              <a:t>item equals to extract underscore item left parenthesis ampersand m right parenthesis semicolon forward slash asterisk extract item from message asterisk forward slash</a:t>
            </a:r>
          </a:p>
          <a:p>
            <a:r>
              <a:rPr lang="en-US" noProof="0" dirty="0"/>
              <a:t>send left parenthesis producer comma ampersand m right parenthesis semicolon forward slash asterisk send back empty reply asterisk forward slash</a:t>
            </a:r>
          </a:p>
          <a:p>
            <a:r>
              <a:rPr lang="en-US" noProof="0" dirty="0"/>
              <a:t>consume underscore item left parenthesis item right parenthesis semicolon forward slash asterisk do something with the item asterisk forward slash</a:t>
            </a:r>
          </a:p>
          <a:p>
            <a:r>
              <a:rPr lang="en-US" noProof="0" dirty="0"/>
              <a:t>right brace</a:t>
            </a:r>
          </a:p>
          <a:p>
            <a:r>
              <a:rPr lang="en-US" noProof="0"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591785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noProof="0" dirty="0"/>
              <a:t>Long Description:</a:t>
            </a:r>
          </a:p>
          <a:p>
            <a:r>
              <a:rPr lang="en-US" noProof="0" dirty="0"/>
              <a:t>In all three parts, the horizontal axis represents time. An arrow labeled Time is placed below all three parts. Part (a): A vertical rectangular block is labeled Barrier. There are four processes labeled A, B, C, and D placed from top to bottom on the left of the block and connected to the barrier with dotted lines. Process "A" has the most dotted lines, C has lesser dotted lines than A, B has lesser dotted lines than C, and D has the least dotted lines. Part (b): A vertical rectangular block is labeled Barrier. There are four processes labeled A, B, C, and D placed from top to bottom on the left of the block. "A", B, and D are placed on the left edge of the block but the C process is connected with the Barrier with the dotted line. Part (c): A vertical rectangular block is labeled Barrier and Time with a forward arrow at the bottom. There are four processes labeled A, B, C, and D placed on the right edge of the block from top to bottom.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997795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noProof="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733003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Image from: http://astronomyonline.org/SolarSystem/Images/Mars/SpiritOpportunity.jpg</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82634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dirty="0"/>
              <a:t>Image from: http://astronomyonline.org/SolarSystem/Images/Mars/SpiritOpportunity.jpg</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48741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3" name="Picture Placeholder 2">
            <a:extLst>
              <a:ext uri="{FF2B5EF4-FFF2-40B4-BE49-F238E27FC236}">
                <a16:creationId xmlns:a16="http://schemas.microsoft.com/office/drawing/2014/main" id="{6C365419-6FC7-3371-D131-FD28CF37EE63}"/>
              </a:ext>
            </a:extLst>
          </p:cNvPr>
          <p:cNvSpPr>
            <a:spLocks noGrp="1"/>
          </p:cNvSpPr>
          <p:nvPr>
            <p:ph type="pic" sz="quarter" idx="18"/>
          </p:nvPr>
        </p:nvSpPr>
        <p:spPr>
          <a:xfrm>
            <a:off x="609600" y="1719263"/>
            <a:ext cx="5486400" cy="4406900"/>
          </a:xfrm>
        </p:spPr>
        <p:txBody>
          <a:bodyPr/>
          <a:lstStyle/>
          <a:p>
            <a:endParaRPr lang="en-US"/>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6705600" y="1600200"/>
            <a:ext cx="4876800" cy="1492250"/>
          </a:xfrm>
        </p:spPr>
        <p:txBody>
          <a:bodyPr anchor="b"/>
          <a:lstStyle>
            <a:lvl1pPr marL="101600" indent="0">
              <a:buNone/>
              <a:defRPr sz="3000"/>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6705600" y="3252789"/>
            <a:ext cx="4876800" cy="2873375"/>
          </a:xfrm>
        </p:spPr>
        <p:txBody>
          <a:bodyPr/>
          <a:lstStyle>
            <a:lvl1pPr marL="101600" indent="0">
              <a:buNone/>
              <a:defRPr sz="2200"/>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796117" y="6400800"/>
            <a:ext cx="878628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09602" y="1552575"/>
            <a:ext cx="3460804" cy="4438650"/>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365599" y="1552575"/>
            <a:ext cx="3460803" cy="4438650"/>
          </a:xfrm>
        </p:spPr>
        <p:txBody>
          <a:bodyPr/>
          <a:lstStyle>
            <a:lvl1pPr>
              <a:defRPr/>
            </a:lvl1p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8121597" y="1552575"/>
            <a:ext cx="3460804"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2514600"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3430124" y="1552575"/>
            <a:ext cx="2514600" cy="4438650"/>
          </a:xfrm>
        </p:spPr>
        <p:txBody>
          <a:bodyPr/>
          <a:lstStyle/>
          <a:p>
            <a:pPr lvl="0"/>
            <a:r>
              <a:rPr lang="en-US" dirty="0"/>
              <a:t>Click to add text</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hasCustomPrompt="1"/>
          </p:nvPr>
        </p:nvSpPr>
        <p:spPr>
          <a:xfrm>
            <a:off x="6250648" y="1552575"/>
            <a:ext cx="2514600" cy="4438650"/>
          </a:xfrm>
        </p:spPr>
        <p:txBody>
          <a:bodyPr/>
          <a:lstStyle/>
          <a:p>
            <a:pPr lvl="0"/>
            <a:r>
              <a:rPr lang="en-US" dirty="0"/>
              <a:t>Click to add text</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hasCustomPrompt="1"/>
          </p:nvPr>
        </p:nvSpPr>
        <p:spPr>
          <a:xfrm>
            <a:off x="9071171" y="1552575"/>
            <a:ext cx="2514600" cy="4438650"/>
          </a:xfrm>
        </p:spPr>
        <p:txBody>
          <a:bodyPr/>
          <a:lstStyle/>
          <a:p>
            <a:pPr marL="256032" marR="0" lvl="0" indent="-154432" algn="l" defTabSz="914400" rtl="0" eaLnBrk="1" fontAlgn="auto" latinLnBrk="0" hangingPunct="1">
              <a:lnSpc>
                <a:spcPct val="100000"/>
              </a:lnSpc>
              <a:spcBef>
                <a:spcPts val="1500"/>
              </a:spcBef>
              <a:spcAft>
                <a:spcPts val="0"/>
              </a:spcAft>
              <a:buClr>
                <a:srgbClr val="007FA3"/>
              </a:buClr>
              <a:buSzPct val="100000"/>
              <a:buFont typeface="Arial"/>
              <a:buChar char="•"/>
              <a:tabLst/>
              <a:defRPr/>
            </a:pPr>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609600" y="228601"/>
            <a:ext cx="109728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609601" y="1512889"/>
            <a:ext cx="10977033" cy="3417887"/>
          </a:xfrm>
        </p:spPr>
        <p:txBody>
          <a:bodyPr/>
          <a:lstStyle/>
          <a:p>
            <a:endParaRPr lang="en-US" dirty="0"/>
          </a:p>
        </p:txBody>
      </p:sp>
      <p:sp>
        <p:nvSpPr>
          <p:cNvPr id="55" name="Content Placeholder"/>
          <p:cNvSpPr txBox="1">
            <a:spLocks noGrp="1"/>
          </p:cNvSpPr>
          <p:nvPr>
            <p:ph type="body" idx="1" hasCustomPrompt="1"/>
          </p:nvPr>
        </p:nvSpPr>
        <p:spPr>
          <a:xfrm>
            <a:off x="609600" y="5050972"/>
            <a:ext cx="109728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609600" y="1481139"/>
            <a:ext cx="5979584"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hasCustomPrompt="1"/>
          </p:nvPr>
        </p:nvSpPr>
        <p:spPr>
          <a:xfrm>
            <a:off x="6731000" y="1481139"/>
            <a:ext cx="4851400" cy="3754437"/>
          </a:xfrm>
        </p:spPr>
        <p:txBody>
          <a:bodyPr/>
          <a:lstStyle/>
          <a:p>
            <a:pPr lvl="0"/>
            <a:r>
              <a:rPr lang="en-US" dirty="0"/>
              <a:t>Click to add text</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609600" y="5343525"/>
            <a:ext cx="109728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3977218" y="4359276"/>
            <a:ext cx="4643967"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3977217" y="1681163"/>
            <a:ext cx="4643967"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1077479" y="1681163"/>
            <a:ext cx="1627621"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1077479" y="2647157"/>
            <a:ext cx="1608667"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1077479" y="3613151"/>
            <a:ext cx="1608667"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9842499" y="1681163"/>
            <a:ext cx="1739900"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9842499" y="2651590"/>
            <a:ext cx="1739900"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9842499" y="3613152"/>
            <a:ext cx="1739900"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609602" y="4392614"/>
            <a:ext cx="2809764"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609600" y="1817688"/>
            <a:ext cx="2809765"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3699497" y="1794947"/>
            <a:ext cx="204615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3699497" y="2707482"/>
            <a:ext cx="204615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3699497" y="3597276"/>
            <a:ext cx="204615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6575462" y="4347440"/>
            <a:ext cx="2809764"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6575462" y="1806537"/>
            <a:ext cx="2809764"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9739441" y="1794947"/>
            <a:ext cx="204615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9739439" y="2707481"/>
            <a:ext cx="204615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9739439" y="3579818"/>
            <a:ext cx="204616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609600" y="16002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9600" y="3962401"/>
            <a:ext cx="109728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4"/>
          </p:nvPr>
        </p:nvSpPr>
        <p:spPr>
          <a:xfrm>
            <a:off x="609600" y="5181600"/>
            <a:ext cx="10972800" cy="1066800"/>
          </a:xfrm>
        </p:spPr>
        <p:txBody>
          <a:bodyPr/>
          <a:lstStyle/>
          <a:p>
            <a:pPr lvl="0"/>
            <a:endParaRPr lang="en-IN" noProof="0"/>
          </a:p>
        </p:txBody>
      </p:sp>
      <p:sp>
        <p:nvSpPr>
          <p:cNvPr id="6" name="Date Placeholder 3">
            <a:extLst>
              <a:ext uri="{FF2B5EF4-FFF2-40B4-BE49-F238E27FC236}">
                <a16:creationId xmlns:a16="http://schemas.microsoft.com/office/drawing/2014/main" id="{6E921DB6-163E-4185-89B1-CFDC8DF69B49}"/>
              </a:ext>
            </a:extLst>
          </p:cNvPr>
          <p:cNvSpPr>
            <a:spLocks noGrp="1"/>
          </p:cNvSpPr>
          <p:nvPr>
            <p:ph type="dt" sz="half" idx="15"/>
          </p:nvPr>
        </p:nvSpPr>
        <p:spPr/>
        <p:txBody>
          <a:bodyPr/>
          <a:lstStyle>
            <a:lvl1pPr>
              <a:defRPr/>
            </a:lvl1pPr>
          </a:lstStyle>
          <a:p>
            <a:pPr>
              <a:defRPr/>
            </a:pPr>
            <a:fld id="{D828DFCB-A486-4246-B896-85E345F87AD0}" type="datetimeFigureOut">
              <a:rPr lang="en-US"/>
              <a:pPr>
                <a:defRPr/>
              </a:pPr>
              <a:t>8/8/2023</a:t>
            </a:fld>
            <a:endParaRPr lang="en-US" dirty="0"/>
          </a:p>
        </p:txBody>
      </p:sp>
      <p:sp>
        <p:nvSpPr>
          <p:cNvPr id="9" name="Slide Number Placeholder 5">
            <a:extLst>
              <a:ext uri="{FF2B5EF4-FFF2-40B4-BE49-F238E27FC236}">
                <a16:creationId xmlns:a16="http://schemas.microsoft.com/office/drawing/2014/main" id="{892865F2-AEF2-4B58-8B49-1C3744D6BDAE}"/>
              </a:ext>
            </a:extLst>
          </p:cNvPr>
          <p:cNvSpPr>
            <a:spLocks noGrp="1"/>
          </p:cNvSpPr>
          <p:nvPr>
            <p:ph type="sldNum" sz="quarter" idx="16"/>
          </p:nvPr>
        </p:nvSpPr>
        <p:spPr/>
        <p:txBody>
          <a:bodyPr/>
          <a:lstStyle>
            <a:lvl1pPr>
              <a:defRPr/>
            </a:lvl1pPr>
          </a:lstStyle>
          <a:p>
            <a:pPr>
              <a:defRPr/>
            </a:pPr>
            <a:fld id="{FD8F1D26-3C1C-4360-9318-83CB049CF007}" type="slidenum">
              <a:rPr lang="en-US"/>
              <a:pPr>
                <a:defRPr/>
              </a:pPr>
              <a:t>‹#›</a:t>
            </a:fld>
            <a:endParaRPr lang="en-US" dirty="0"/>
          </a:p>
        </p:txBody>
      </p:sp>
    </p:spTree>
    <p:extLst>
      <p:ext uri="{BB962C8B-B14F-4D97-AF65-F5344CB8AC3E}">
        <p14:creationId xmlns:p14="http://schemas.microsoft.com/office/powerpoint/2010/main" val="163779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
        <p:nvSpPr>
          <p:cNvPr id="13" name="Picture Placeholder 8">
            <a:extLst>
              <a:ext uri="{FF2B5EF4-FFF2-40B4-BE49-F238E27FC236}">
                <a16:creationId xmlns:a16="http://schemas.microsoft.com/office/drawing/2014/main" id="{C6122C06-0248-45C8-9890-FDA2C7B0CDBA}"/>
              </a:ext>
            </a:extLst>
          </p:cNvPr>
          <p:cNvSpPr>
            <a:spLocks noGrp="1"/>
          </p:cNvSpPr>
          <p:nvPr>
            <p:ph type="pic" sz="quarter" idx="16" hasCustomPrompt="1"/>
          </p:nvPr>
        </p:nvSpPr>
        <p:spPr>
          <a:xfrm>
            <a:off x="609601" y="6400801"/>
            <a:ext cx="1335617"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3" name="Content Placeholder 2">
            <a:extLst>
              <a:ext uri="{FF2B5EF4-FFF2-40B4-BE49-F238E27FC236}">
                <a16:creationId xmlns:a16="http://schemas.microsoft.com/office/drawing/2014/main" id="{B3F9E3F0-3064-41BA-BF34-B5D9350D8D48}"/>
              </a:ext>
            </a:extLst>
          </p:cNvPr>
          <p:cNvSpPr>
            <a:spLocks noGrp="1"/>
          </p:cNvSpPr>
          <p:nvPr>
            <p:ph sz="quarter" idx="17" hasCustomPrompt="1"/>
          </p:nvPr>
        </p:nvSpPr>
        <p:spPr>
          <a:xfrm>
            <a:off x="2448536" y="6400801"/>
            <a:ext cx="9211733"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9" name="Title Placeholder"/>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IN">
              <a:solidFill>
                <a:srgbClr val="FFFFFF"/>
              </a:solidFill>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defRPr/>
            </a:pPr>
            <a:fld id="{00000000-1234-1234-1234-123412341234}" type="slidenum">
              <a:rPr lang="en-US" sz="900" smtClean="0">
                <a:solidFill>
                  <a:srgbClr val="FFFFFF"/>
                </a:solidFill>
              </a:rPr>
              <a:pPr algn="r">
                <a:buSzPct val="25000"/>
                <a:defRPr/>
              </a:pPr>
              <a:t>‹#›</a:t>
            </a:fld>
            <a:endParaRPr lang="en-US" sz="900">
              <a:solidFill>
                <a:srgbClr val="FFFFFF"/>
              </a:solidFill>
            </a:endParaRPr>
          </a:p>
        </p:txBody>
      </p:sp>
    </p:spTree>
    <p:extLst>
      <p:ext uri="{BB962C8B-B14F-4D97-AF65-F5344CB8AC3E}">
        <p14:creationId xmlns:p14="http://schemas.microsoft.com/office/powerpoint/2010/main" val="145632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3971926"/>
            <a:ext cx="10972800"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109728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109728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109728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109728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AF369B8-C83D-84CB-ACF3-BDBF0649D587}"/>
              </a:ext>
            </a:extLst>
          </p:cNvPr>
          <p:cNvSpPr>
            <a:spLocks noGrp="1"/>
          </p:cNvSpPr>
          <p:nvPr>
            <p:ph type="pic" sz="quarter" idx="19"/>
          </p:nvPr>
        </p:nvSpPr>
        <p:spPr>
          <a:xfrm>
            <a:off x="5886451" y="1414463"/>
            <a:ext cx="5844116" cy="4845050"/>
          </a:xfrm>
        </p:spPr>
        <p:txBody>
          <a:bodyPr/>
          <a:lstStyle/>
          <a:p>
            <a:endParaRPr lang="en-US"/>
          </a:p>
        </p:txBody>
      </p:sp>
      <p:sp>
        <p:nvSpPr>
          <p:cNvPr id="8" name="Content Placeholder 7">
            <a:extLst>
              <a:ext uri="{FF2B5EF4-FFF2-40B4-BE49-F238E27FC236}">
                <a16:creationId xmlns:a16="http://schemas.microsoft.com/office/drawing/2014/main" id="{EA94EF14-1703-2F3F-6598-B28E12DF9DAE}"/>
              </a:ext>
            </a:extLst>
          </p:cNvPr>
          <p:cNvSpPr>
            <a:spLocks noGrp="1"/>
          </p:cNvSpPr>
          <p:nvPr>
            <p:ph sz="quarter" idx="20"/>
          </p:nvPr>
        </p:nvSpPr>
        <p:spPr>
          <a:xfrm>
            <a:off x="609601" y="5773739"/>
            <a:ext cx="11120967" cy="61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47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5486400" cy="4301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253468"/>
            <a:ext cx="5486400" cy="430128"/>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Content Placeholder 2">
            <a:extLst>
              <a:ext uri="{FF2B5EF4-FFF2-40B4-BE49-F238E27FC236}">
                <a16:creationId xmlns:a16="http://schemas.microsoft.com/office/drawing/2014/main" id="{1A96AB0C-41CD-C35E-A17A-18877E875728}"/>
              </a:ext>
            </a:extLst>
          </p:cNvPr>
          <p:cNvSpPr>
            <a:spLocks noGrp="1"/>
          </p:cNvSpPr>
          <p:nvPr>
            <p:ph sz="quarter" idx="15"/>
          </p:nvPr>
        </p:nvSpPr>
        <p:spPr>
          <a:xfrm>
            <a:off x="609600" y="2868614"/>
            <a:ext cx="54864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475AD55B-B4F8-02EA-880C-EDBC4396D2C0}"/>
              </a:ext>
            </a:extLst>
          </p:cNvPr>
          <p:cNvSpPr>
            <a:spLocks noGrp="1"/>
          </p:cNvSpPr>
          <p:nvPr>
            <p:ph sz="quarter" idx="16"/>
          </p:nvPr>
        </p:nvSpPr>
        <p:spPr>
          <a:xfrm>
            <a:off x="609600" y="3614739"/>
            <a:ext cx="5486400" cy="56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AA444F8-E775-F9F8-E886-B39DB76BA74F}"/>
              </a:ext>
            </a:extLst>
          </p:cNvPr>
          <p:cNvSpPr>
            <a:spLocks noGrp="1"/>
          </p:cNvSpPr>
          <p:nvPr>
            <p:ph sz="quarter" idx="17"/>
          </p:nvPr>
        </p:nvSpPr>
        <p:spPr>
          <a:xfrm>
            <a:off x="609600" y="4360864"/>
            <a:ext cx="54864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393E1B3E-CD0C-37C9-3A9F-C43CF70CE8FF}"/>
              </a:ext>
            </a:extLst>
          </p:cNvPr>
          <p:cNvSpPr>
            <a:spLocks noGrp="1"/>
          </p:cNvSpPr>
          <p:nvPr>
            <p:ph sz="quarter" idx="18"/>
          </p:nvPr>
        </p:nvSpPr>
        <p:spPr>
          <a:xfrm>
            <a:off x="609600" y="5302251"/>
            <a:ext cx="54864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A94EF14-1703-2F3F-6598-B28E12DF9DAE}"/>
              </a:ext>
            </a:extLst>
          </p:cNvPr>
          <p:cNvSpPr>
            <a:spLocks noGrp="1"/>
          </p:cNvSpPr>
          <p:nvPr>
            <p:ph sz="quarter" idx="20"/>
          </p:nvPr>
        </p:nvSpPr>
        <p:spPr>
          <a:xfrm>
            <a:off x="609601" y="5773739"/>
            <a:ext cx="5560484" cy="617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3ED87805-6083-062F-C1D3-E1EF70DBE0F5}"/>
              </a:ext>
            </a:extLst>
          </p:cNvPr>
          <p:cNvSpPr>
            <a:spLocks noGrp="1"/>
          </p:cNvSpPr>
          <p:nvPr>
            <p:ph sz="quarter" idx="21"/>
          </p:nvPr>
        </p:nvSpPr>
        <p:spPr>
          <a:xfrm>
            <a:off x="6350000" y="1555750"/>
            <a:ext cx="5367867" cy="560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6E7D8FB0-9818-65B8-1F68-BC3E2266EB16}"/>
              </a:ext>
            </a:extLst>
          </p:cNvPr>
          <p:cNvSpPr>
            <a:spLocks noGrp="1"/>
          </p:cNvSpPr>
          <p:nvPr>
            <p:ph sz="quarter" idx="22"/>
          </p:nvPr>
        </p:nvSpPr>
        <p:spPr>
          <a:xfrm>
            <a:off x="6350000" y="2359025"/>
            <a:ext cx="5367867" cy="71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93AC8189-8F1C-1717-8B9F-8F8055A5A2AF}"/>
              </a:ext>
            </a:extLst>
          </p:cNvPr>
          <p:cNvSpPr>
            <a:spLocks noGrp="1"/>
          </p:cNvSpPr>
          <p:nvPr>
            <p:ph sz="quarter" idx="23"/>
          </p:nvPr>
        </p:nvSpPr>
        <p:spPr>
          <a:xfrm>
            <a:off x="6350000" y="3313113"/>
            <a:ext cx="5232400" cy="71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EBEC6865-92A6-B4F1-68BC-B0FE4BC914CC}"/>
              </a:ext>
            </a:extLst>
          </p:cNvPr>
          <p:cNvSpPr>
            <a:spLocks noGrp="1"/>
          </p:cNvSpPr>
          <p:nvPr>
            <p:ph sz="quarter" idx="24"/>
          </p:nvPr>
        </p:nvSpPr>
        <p:spPr>
          <a:xfrm>
            <a:off x="6350000" y="4267201"/>
            <a:ext cx="5232400" cy="80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7EEA58C5-455D-9015-8F1D-CEA08C0DA5E1}"/>
              </a:ext>
            </a:extLst>
          </p:cNvPr>
          <p:cNvSpPr>
            <a:spLocks noGrp="1"/>
          </p:cNvSpPr>
          <p:nvPr>
            <p:ph sz="quarter" idx="25"/>
          </p:nvPr>
        </p:nvSpPr>
        <p:spPr>
          <a:xfrm>
            <a:off x="6350000" y="5302251"/>
            <a:ext cx="5232400" cy="957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1796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603213"/>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609600" y="2337681"/>
            <a:ext cx="10972800" cy="726536"/>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3" name="Picture Placeholder 2">
            <a:extLst>
              <a:ext uri="{FF2B5EF4-FFF2-40B4-BE49-F238E27FC236}">
                <a16:creationId xmlns:a16="http://schemas.microsoft.com/office/drawing/2014/main" id="{807E376D-0614-5FF9-C6A1-D849AFADA271}"/>
              </a:ext>
            </a:extLst>
          </p:cNvPr>
          <p:cNvSpPr>
            <a:spLocks noGrp="1"/>
          </p:cNvSpPr>
          <p:nvPr>
            <p:ph type="pic" sz="quarter" idx="15"/>
          </p:nvPr>
        </p:nvSpPr>
        <p:spPr>
          <a:xfrm>
            <a:off x="609599" y="3268663"/>
            <a:ext cx="10972799" cy="1147762"/>
          </a:xfrm>
        </p:spPr>
        <p:txBody>
          <a:bodyPr/>
          <a:lstStyle/>
          <a:p>
            <a:endParaRPr lang="en-US"/>
          </a:p>
        </p:txBody>
      </p:sp>
      <p:sp>
        <p:nvSpPr>
          <p:cNvPr id="6" name="Picture Placeholder 5">
            <a:extLst>
              <a:ext uri="{FF2B5EF4-FFF2-40B4-BE49-F238E27FC236}">
                <a16:creationId xmlns:a16="http://schemas.microsoft.com/office/drawing/2014/main" id="{E06C7CF1-3723-794C-DCC0-B3B15ED8A1DD}"/>
              </a:ext>
            </a:extLst>
          </p:cNvPr>
          <p:cNvSpPr>
            <a:spLocks noGrp="1"/>
          </p:cNvSpPr>
          <p:nvPr>
            <p:ph type="pic" sz="quarter" idx="16"/>
          </p:nvPr>
        </p:nvSpPr>
        <p:spPr>
          <a:xfrm>
            <a:off x="609600" y="4699000"/>
            <a:ext cx="10972800" cy="1371600"/>
          </a:xfrm>
        </p:spPr>
        <p:txBody>
          <a:bodyPr/>
          <a:lstStyle/>
          <a:p>
            <a:endParaRPr lang="en-US"/>
          </a:p>
        </p:txBody>
      </p:sp>
      <p:sp>
        <p:nvSpPr>
          <p:cNvPr id="9" name="Content Placeholder 8">
            <a:extLst>
              <a:ext uri="{FF2B5EF4-FFF2-40B4-BE49-F238E27FC236}">
                <a16:creationId xmlns:a16="http://schemas.microsoft.com/office/drawing/2014/main" id="{3BC86E59-1A10-2C05-1767-0ECEE0005D10}"/>
              </a:ext>
            </a:extLst>
          </p:cNvPr>
          <p:cNvSpPr>
            <a:spLocks noGrp="1"/>
          </p:cNvSpPr>
          <p:nvPr>
            <p:ph sz="quarter" idx="17"/>
          </p:nvPr>
        </p:nvSpPr>
        <p:spPr>
          <a:xfrm>
            <a:off x="609600" y="5557839"/>
            <a:ext cx="10972800" cy="814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35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609601" y="1556328"/>
            <a:ext cx="4847167" cy="4520623"/>
          </a:xfrm>
        </p:spPr>
        <p:txBody>
          <a:bodyPr/>
          <a:lstStyle/>
          <a:p>
            <a:pPr lvl="0"/>
            <a:r>
              <a:rPr lang="en-US" dirty="0"/>
              <a:t>Edit Master text styles</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5646057" y="1556327"/>
            <a:ext cx="5936343" cy="2267528"/>
          </a:xfrm>
        </p:spPr>
        <p:txBody>
          <a:bodyPr/>
          <a:lstStyle/>
          <a:p>
            <a:pPr lvl="0"/>
            <a:r>
              <a:rPr lang="en-US" dirty="0"/>
              <a:t>Edit Master text styles</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5646056" y="3971926"/>
            <a:ext cx="5936344" cy="2105025"/>
          </a:xfrm>
        </p:spPr>
        <p:txBody>
          <a:bodyPr/>
          <a:lstStyle/>
          <a:p>
            <a:pPr lvl="0"/>
            <a:r>
              <a:rPr lang="en-US" dirty="0"/>
              <a:t>Edit Master text styles</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609600" y="1552575"/>
            <a:ext cx="5322627" cy="4438650"/>
          </a:xfrm>
        </p:spPr>
        <p:txBody>
          <a:bodyPr/>
          <a:lstStyle>
            <a:lvl1pPr>
              <a:defRPr/>
            </a:lvl1pPr>
          </a:lstStyle>
          <a:p>
            <a:pPr lvl="0"/>
            <a:r>
              <a:rPr lang="en-US" dirty="0"/>
              <a:t>Click to add text</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hasCustomPrompt="1"/>
          </p:nvPr>
        </p:nvSpPr>
        <p:spPr>
          <a:xfrm>
            <a:off x="6259773" y="1552575"/>
            <a:ext cx="5322627" cy="4438650"/>
          </a:xfrm>
        </p:spPr>
        <p:txBody>
          <a:bodyPr/>
          <a:lstStyle/>
          <a:p>
            <a:pPr lvl="0"/>
            <a:r>
              <a:rPr lang="en-US" dirty="0"/>
              <a:t>Click to add text</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412611016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image" Target="../media/image1.jpg"/><Relationship Id="rId2" Type="http://schemas.openxmlformats.org/officeDocument/2006/relationships/slideLayout" Target="../slideLayouts/slideLayout3.xml"/><Relationship Id="rId16"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609600" y="1600201"/>
            <a:ext cx="109728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2" name="Content Placeholder 7">
            <a:extLst>
              <a:ext uri="{FF2B5EF4-FFF2-40B4-BE49-F238E27FC236}">
                <a16:creationId xmlns:a16="http://schemas.microsoft.com/office/drawing/2014/main" id="{C5003545-76E5-B1F9-AC9C-6E06751672BB}"/>
              </a:ext>
            </a:extLst>
          </p:cNvPr>
          <p:cNvSpPr txBox="1">
            <a:spLocks/>
          </p:cNvSpPr>
          <p:nvPr userDrawn="1"/>
        </p:nvSpPr>
        <p:spPr>
          <a:xfrm>
            <a:off x="5091222" y="6467655"/>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cs typeface="Verdana" panose="020B0604030504040204" pitchFamily="34" charset="0"/>
              </a:rPr>
              <a:t>Copyright © 2023, 2014, 2008 Pearson Education, Inc. All Rights Reserved</a:t>
            </a:r>
          </a:p>
        </p:txBody>
      </p:sp>
      <p:pic>
        <p:nvPicPr>
          <p:cNvPr id="3" name="Picture 2">
            <a:extLst>
              <a:ext uri="{FF2B5EF4-FFF2-40B4-BE49-F238E27FC236}">
                <a16:creationId xmlns:a16="http://schemas.microsoft.com/office/drawing/2014/main" id="{1E3E558B-3EF0-EC50-6971-7A026759E3AF}"/>
              </a:ext>
            </a:extLst>
          </p:cNvPr>
          <p:cNvPicPr>
            <a:picLocks noChangeAspect="1"/>
          </p:cNvPicPr>
          <p:nvPr userDrawn="1"/>
        </p:nvPicPr>
        <p:blipFill>
          <a:blip r:embed="rId17"/>
          <a:stretch>
            <a:fillRect/>
          </a:stretch>
        </p:blipFill>
        <p:spPr>
          <a:xfrm>
            <a:off x="564371" y="6403680"/>
            <a:ext cx="986560" cy="310866"/>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83" r:id="rId2"/>
    <p:sldLayoutId id="2147483650" r:id="rId3"/>
    <p:sldLayoutId id="2147483682" r:id="rId4"/>
    <p:sldLayoutId id="2147483684" r:id="rId5"/>
    <p:sldLayoutId id="2147483680" r:id="rId6"/>
    <p:sldLayoutId id="2147483676" r:id="rId7"/>
    <p:sldLayoutId id="2147483677" r:id="rId8"/>
    <p:sldLayoutId id="2147483678" r:id="rId9"/>
    <p:sldLayoutId id="2147483679" r:id="rId10"/>
    <p:sldLayoutId id="2147483671" r:id="rId11"/>
    <p:sldLayoutId id="2147483673" r:id="rId12"/>
    <p:sldLayoutId id="2147483670" r:id="rId13"/>
    <p:sldLayoutId id="2147483669" r:id="rId14"/>
    <p:sldLayoutId id="214748368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115.xml"/><Relationship Id="rId1" Type="http://schemas.openxmlformats.org/officeDocument/2006/relationships/slideLayout" Target="../slideLayouts/slideLayout5.xml"/><Relationship Id="rId6" Type="http://schemas.openxmlformats.org/officeDocument/2006/relationships/image" Target="../media/image86.wmf"/><Relationship Id="rId5" Type="http://schemas.openxmlformats.org/officeDocument/2006/relationships/oleObject" Target="../embeddings/oleObject5.bin"/><Relationship Id="rId4" Type="http://schemas.openxmlformats.org/officeDocument/2006/relationships/image" Target="../media/image85.wmf"/></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16.xml"/><Relationship Id="rId1" Type="http://schemas.openxmlformats.org/officeDocument/2006/relationships/slideLayout" Target="../slideLayouts/slideLayout6.x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image" Target="../media/image85.wmf"/></Relationships>
</file>

<file path=ppt/slides/_rels/slide127.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10.bin"/><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17.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90.wmf"/></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24.xml"/><Relationship Id="rId1" Type="http://schemas.openxmlformats.org/officeDocument/2006/relationships/slideLayout" Target="../slideLayouts/slideLayout4.xml"/><Relationship Id="rId4" Type="http://schemas.openxmlformats.org/officeDocument/2006/relationships/image" Target="../media/image93.jpg"/></Relationships>
</file>

<file path=ppt/slides/_rels/slide13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26.xml"/><Relationship Id="rId1" Type="http://schemas.openxmlformats.org/officeDocument/2006/relationships/slideLayout" Target="../slideLayouts/slideLayout4.xml"/><Relationship Id="rId4" Type="http://schemas.openxmlformats.org/officeDocument/2006/relationships/image" Target="../media/image95.wmf"/></Relationships>
</file>

<file path=ppt/slides/_rels/slide13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37.wmf"/></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Lst>
          </p:cNvPr>
          <p:cNvSpPr>
            <a:spLocks noGrp="1"/>
          </p:cNvSpPr>
          <p:nvPr>
            <p:ph type="title"/>
          </p:nvPr>
        </p:nvSpPr>
        <p:spPr>
          <a:xfrm>
            <a:off x="561075" y="223998"/>
            <a:ext cx="11114987" cy="590349"/>
          </a:xfrm>
        </p:spPr>
        <p:txBody>
          <a:bodyPr wrap="square" lIns="0" tIns="18000" rIns="0" bIns="18000" anchor="ctr" anchorCtr="0">
            <a:spAutoFit/>
          </a:bodyPr>
          <a:lstStyle/>
          <a:p>
            <a:r>
              <a:rPr lang="en-US" noProof="0" dirty="0"/>
              <a:t>Modern Operating Systems</a:t>
            </a:r>
          </a:p>
        </p:txBody>
      </p:sp>
      <p:sp>
        <p:nvSpPr>
          <p:cNvPr id="3" name="Content Placeholder 2">
            <a:extLst>
              <a:ext uri="{FF2B5EF4-FFF2-40B4-BE49-F238E27FC236}">
                <a16:creationId xmlns:a16="http://schemas.microsoft.com/office/drawing/2014/main" id="{ABE18F80-D4FC-4D8F-B2BD-E7BEE7E012B5}"/>
              </a:ext>
            </a:extLst>
          </p:cNvPr>
          <p:cNvSpPr>
            <a:spLocks noGrp="1"/>
          </p:cNvSpPr>
          <p:nvPr>
            <p:ph type="body" idx="1"/>
          </p:nvPr>
        </p:nvSpPr>
        <p:spPr>
          <a:xfrm>
            <a:off x="561075" y="1010980"/>
            <a:ext cx="11114987" cy="344128"/>
          </a:xfrm>
        </p:spPr>
        <p:txBody>
          <a:bodyPr wrap="square" lIns="0" tIns="18000" rIns="0" bIns="18000" anchor="ctr" anchorCtr="0">
            <a:spAutoFit/>
          </a:bodyPr>
          <a:lstStyle/>
          <a:p>
            <a:r>
              <a:rPr lang="en-US" noProof="0" dirty="0"/>
              <a:t>Fifth Edition</a:t>
            </a:r>
          </a:p>
        </p:txBody>
      </p:sp>
      <p:pic>
        <p:nvPicPr>
          <p:cNvPr id="10" name="Picture 9" descr="Front Cover: Modern Operating Systems Fifth edition by Tanenbaum and Bos">
            <a:extLst>
              <a:ext uri="{FF2B5EF4-FFF2-40B4-BE49-F238E27FC236}">
                <a16:creationId xmlns:a16="http://schemas.microsoft.com/office/drawing/2014/main" id="{F8166969-BD48-7360-2634-A679935938C4}"/>
              </a:ext>
            </a:extLst>
          </p:cNvPr>
          <p:cNvPicPr>
            <a:picLocks noChangeAspect="1"/>
          </p:cNvPicPr>
          <p:nvPr/>
        </p:nvPicPr>
        <p:blipFill>
          <a:blip r:embed="rId3"/>
          <a:stretch>
            <a:fillRect/>
          </a:stretch>
        </p:blipFill>
        <p:spPr>
          <a:xfrm>
            <a:off x="587541" y="1583102"/>
            <a:ext cx="3606577" cy="4664505"/>
          </a:xfrm>
          <a:prstGeom prst="rect">
            <a:avLst/>
          </a:prstGeom>
        </p:spPr>
      </p:pic>
      <p:sp>
        <p:nvSpPr>
          <p:cNvPr id="5" name="Content Placeholder 4">
            <a:extLst>
              <a:ext uri="{FF2B5EF4-FFF2-40B4-BE49-F238E27FC236}">
                <a16:creationId xmlns:a16="http://schemas.microsoft.com/office/drawing/2014/main" id="{2D222376-7AD7-4443-B67A-120BE12F4DDB}"/>
              </a:ext>
            </a:extLst>
          </p:cNvPr>
          <p:cNvSpPr>
            <a:spLocks noGrp="1"/>
          </p:cNvSpPr>
          <p:nvPr>
            <p:ph sz="quarter" idx="14"/>
          </p:nvPr>
        </p:nvSpPr>
        <p:spPr>
          <a:xfrm>
            <a:off x="6112789" y="2704436"/>
            <a:ext cx="1725283" cy="498016"/>
          </a:xfrm>
        </p:spPr>
        <p:txBody>
          <a:bodyPr wrap="square" lIns="0" tIns="18000" rIns="0" bIns="18000" anchor="ctr" anchorCtr="0">
            <a:spAutoFit/>
          </a:bodyPr>
          <a:lstStyle/>
          <a:p>
            <a:pPr indent="-101600"/>
            <a:r>
              <a:rPr lang="en-US" noProof="0" dirty="0"/>
              <a:t>Chapter 2</a:t>
            </a:r>
          </a:p>
        </p:txBody>
      </p:sp>
      <p:sp>
        <p:nvSpPr>
          <p:cNvPr id="6" name="Content Placeholder 5">
            <a:extLst>
              <a:ext uri="{FF2B5EF4-FFF2-40B4-BE49-F238E27FC236}">
                <a16:creationId xmlns:a16="http://schemas.microsoft.com/office/drawing/2014/main" id="{82FD4EC9-4778-4E2F-B136-2A176CA2BA69}"/>
              </a:ext>
            </a:extLst>
          </p:cNvPr>
          <p:cNvSpPr>
            <a:spLocks noGrp="1"/>
          </p:cNvSpPr>
          <p:nvPr>
            <p:ph sz="quarter" idx="15"/>
          </p:nvPr>
        </p:nvSpPr>
        <p:spPr>
          <a:xfrm>
            <a:off x="6112789" y="3424285"/>
            <a:ext cx="3036499" cy="374906"/>
          </a:xfrm>
        </p:spPr>
        <p:txBody>
          <a:bodyPr wrap="square" lIns="0" tIns="18000" rIns="0" bIns="18000" anchor="ctr" anchorCtr="0">
            <a:spAutoFit/>
          </a:bodyPr>
          <a:lstStyle/>
          <a:p>
            <a:pPr indent="-101600"/>
            <a:r>
              <a:rPr lang="en-US" noProof="0" dirty="0"/>
              <a:t>Processes and Threads</a:t>
            </a:r>
          </a:p>
        </p:txBody>
      </p:sp>
      <p:pic>
        <p:nvPicPr>
          <p:cNvPr id="32" name="Picture 31" descr="Pearson Logo">
            <a:extLst>
              <a:ext uri="{FF2B5EF4-FFF2-40B4-BE49-F238E27FC236}">
                <a16:creationId xmlns:a16="http://schemas.microsoft.com/office/drawing/2014/main" id="{BD06D334-E8C7-AD53-8A77-66D6226E58B6}"/>
              </a:ext>
            </a:extLst>
          </p:cNvPr>
          <p:cNvPicPr>
            <a:picLocks noChangeAspect="1"/>
          </p:cNvPicPr>
          <p:nvPr/>
        </p:nvPicPr>
        <p:blipFill>
          <a:blip r:embed="rId4"/>
          <a:stretch>
            <a:fillRect/>
          </a:stretch>
        </p:blipFill>
        <p:spPr>
          <a:xfrm>
            <a:off x="564371" y="6403680"/>
            <a:ext cx="986560" cy="310866"/>
          </a:xfrm>
          <a:prstGeom prst="rect">
            <a:avLst/>
          </a:prstGeom>
        </p:spPr>
      </p:pic>
      <p:sp>
        <p:nvSpPr>
          <p:cNvPr id="8" name="Content Placeholder 7">
            <a:extLst>
              <a:ext uri="{FF2B5EF4-FFF2-40B4-BE49-F238E27FC236}">
                <a16:creationId xmlns:a16="http://schemas.microsoft.com/office/drawing/2014/main" id="{C8E88D28-1A9F-4FC4-946F-10B4629D1438}"/>
              </a:ext>
            </a:extLst>
          </p:cNvPr>
          <p:cNvSpPr>
            <a:spLocks noGrp="1"/>
          </p:cNvSpPr>
          <p:nvPr>
            <p:ph sz="quarter" idx="17"/>
          </p:nvPr>
        </p:nvSpPr>
        <p:spPr>
          <a:xfrm>
            <a:off x="5091222" y="6467655"/>
            <a:ext cx="6589712" cy="221018"/>
          </a:xfrm>
        </p:spPr>
        <p:txBody>
          <a:bodyPr lIns="0" tIns="18000" rIns="0" bIns="18000" anchor="ctr" anchorCtr="0">
            <a:spAutoFit/>
          </a:bodyPr>
          <a:lstStyle/>
          <a:p>
            <a:r>
              <a:rPr lang="en-US" altLang="en-US" noProof="0" dirty="0">
                <a:latin typeface="Verdana"/>
                <a:cs typeface="Verdana" panose="020B0604030504040204" pitchFamily="34" charset="0"/>
              </a:rPr>
              <a:t>Copyright © 2023, 2014, 2008 Pearson Education, Inc. All Rights Reserved</a:t>
            </a:r>
          </a:p>
        </p:txBody>
      </p:sp>
    </p:spTree>
    <p:extLst>
      <p:ext uri="{BB962C8B-B14F-4D97-AF65-F5344CB8AC3E}">
        <p14:creationId xmlns:p14="http://schemas.microsoft.com/office/powerpoint/2010/main" val="2027265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0D05-0DEB-B1C1-C234-6AC9B31F2311}"/>
              </a:ext>
            </a:extLst>
          </p:cNvPr>
          <p:cNvSpPr>
            <a:spLocks noGrp="1"/>
          </p:cNvSpPr>
          <p:nvPr>
            <p:ph type="title"/>
          </p:nvPr>
        </p:nvSpPr>
        <p:spPr>
          <a:xfrm>
            <a:off x="561075" y="291209"/>
            <a:ext cx="11114987" cy="559572"/>
          </a:xfrm>
        </p:spPr>
        <p:txBody>
          <a:bodyPr wrap="square" lIns="0" tIns="18000" rIns="0" bIns="18000" anchor="ctr" anchorCtr="0">
            <a:spAutoFit/>
          </a:bodyPr>
          <a:lstStyle/>
          <a:p>
            <a:r>
              <a:rPr lang="en-US" altLang="en-US" sz="3400" noProof="0" dirty="0"/>
              <a:t>Process Termination</a:t>
            </a:r>
            <a:endParaRPr lang="en-US" sz="3400" i="1" noProof="0" dirty="0"/>
          </a:p>
        </p:txBody>
      </p:sp>
      <p:sp>
        <p:nvSpPr>
          <p:cNvPr id="3" name="Content Placeholder 2">
            <a:extLst>
              <a:ext uri="{FF2B5EF4-FFF2-40B4-BE49-F238E27FC236}">
                <a16:creationId xmlns:a16="http://schemas.microsoft.com/office/drawing/2014/main" id="{546DDCD6-F15E-E3A9-6A9E-DFF5DC22F52A}"/>
              </a:ext>
            </a:extLst>
          </p:cNvPr>
          <p:cNvSpPr>
            <a:spLocks noGrp="1"/>
          </p:cNvSpPr>
          <p:nvPr>
            <p:ph sz="quarter" idx="13"/>
          </p:nvPr>
        </p:nvSpPr>
        <p:spPr>
          <a:xfrm>
            <a:off x="561075" y="1091167"/>
            <a:ext cx="11114987" cy="467239"/>
          </a:xfrm>
        </p:spPr>
        <p:txBody>
          <a:bodyPr wrap="square" lIns="0" tIns="18000" rIns="0" bIns="18000" anchor="ctr" anchorCtr="0">
            <a:spAutoFit/>
          </a:bodyPr>
          <a:lstStyle/>
          <a:p>
            <a:pPr marL="0" indent="0">
              <a:spcBef>
                <a:spcPts val="600"/>
              </a:spcBef>
              <a:buNone/>
            </a:pPr>
            <a:r>
              <a:rPr lang="en-US" sz="2800" noProof="0" dirty="0">
                <a:solidFill>
                  <a:srgbClr val="000000"/>
                </a:solidFill>
                <a:latin typeface="Arial" panose="020B0604020202020204" pitchFamily="34" charset="0"/>
              </a:rPr>
              <a:t>Typical conditions which terminate a process:</a:t>
            </a:r>
          </a:p>
        </p:txBody>
      </p:sp>
      <p:sp>
        <p:nvSpPr>
          <p:cNvPr id="4" name="Content Placeholder 3">
            <a:extLst>
              <a:ext uri="{FF2B5EF4-FFF2-40B4-BE49-F238E27FC236}">
                <a16:creationId xmlns:a16="http://schemas.microsoft.com/office/drawing/2014/main" id="{33417205-96E2-8451-B447-FF697731FAB5}"/>
              </a:ext>
            </a:extLst>
          </p:cNvPr>
          <p:cNvSpPr>
            <a:spLocks noGrp="1"/>
          </p:cNvSpPr>
          <p:nvPr>
            <p:ph sz="quarter" idx="14"/>
          </p:nvPr>
        </p:nvSpPr>
        <p:spPr>
          <a:xfrm>
            <a:off x="561075" y="2050930"/>
            <a:ext cx="11078475" cy="1990733"/>
          </a:xfrm>
        </p:spPr>
        <p:txBody>
          <a:bodyPr wrap="square" lIns="0" tIns="18000" rIns="0" bIns="18000" anchor="ctr" anchorCtr="0">
            <a:spAutoFit/>
          </a:bodyPr>
          <a:lstStyle/>
          <a:p>
            <a:pPr marL="944118" lvl="1" indent="-457200">
              <a:buFont typeface="+mj-lt"/>
              <a:buAutoNum type="arabicPeriod"/>
            </a:pPr>
            <a:r>
              <a:rPr lang="en-US" sz="2800" noProof="0" dirty="0">
                <a:solidFill>
                  <a:srgbClr val="000000"/>
                </a:solidFill>
                <a:latin typeface="Arial" panose="020B0604020202020204" pitchFamily="34" charset="0"/>
              </a:rPr>
              <a:t>Normal exit (voluntary).</a:t>
            </a:r>
          </a:p>
          <a:p>
            <a:pPr marL="944118" lvl="1" indent="-457200">
              <a:buFont typeface="+mj-lt"/>
              <a:buAutoNum type="arabicPeriod"/>
            </a:pPr>
            <a:r>
              <a:rPr lang="en-US" sz="2800" noProof="0" dirty="0">
                <a:solidFill>
                  <a:srgbClr val="000000"/>
                </a:solidFill>
                <a:latin typeface="Arial" panose="020B0604020202020204" pitchFamily="34" charset="0"/>
              </a:rPr>
              <a:t>Error exit (voluntary).</a:t>
            </a:r>
          </a:p>
          <a:p>
            <a:pPr marL="944118" lvl="1" indent="-457200">
              <a:buFont typeface="+mj-lt"/>
              <a:buAutoNum type="arabicPeriod"/>
            </a:pPr>
            <a:r>
              <a:rPr lang="en-US" sz="2800" noProof="0" dirty="0">
                <a:solidFill>
                  <a:srgbClr val="000000"/>
                </a:solidFill>
                <a:latin typeface="Arial" panose="020B0604020202020204" pitchFamily="34" charset="0"/>
              </a:rPr>
              <a:t>Fatal error (involuntary).</a:t>
            </a:r>
          </a:p>
          <a:p>
            <a:pPr marL="944118" lvl="1" indent="-457200">
              <a:buFont typeface="+mj-lt"/>
              <a:buAutoNum type="arabicPeriod"/>
            </a:pPr>
            <a:r>
              <a:rPr lang="en-US" sz="2800" noProof="0" dirty="0">
                <a:solidFill>
                  <a:srgbClr val="000000"/>
                </a:solidFill>
                <a:latin typeface="Arial" panose="020B0604020202020204" pitchFamily="34" charset="0"/>
              </a:rPr>
              <a:t>Killed by another process (involuntary).</a:t>
            </a:r>
            <a:endParaRPr lang="en-US" sz="2800" noProof="0" dirty="0"/>
          </a:p>
        </p:txBody>
      </p:sp>
    </p:spTree>
    <p:extLst>
      <p:ext uri="{BB962C8B-B14F-4D97-AF65-F5344CB8AC3E}">
        <p14:creationId xmlns:p14="http://schemas.microsoft.com/office/powerpoint/2010/main" val="22628465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8217"/>
            <a:ext cx="11114987" cy="559572"/>
          </a:xfrm>
        </p:spPr>
        <p:txBody>
          <a:bodyPr wrap="square" lIns="0" tIns="18000" rIns="0" bIns="18000" anchor="ctr" anchorCtr="0">
            <a:spAutoFit/>
          </a:bodyPr>
          <a:lstStyle/>
          <a:p>
            <a:r>
              <a:rPr lang="en-US" sz="3400" noProof="0" dirty="0"/>
              <a:t>Message Passing: Producer-Consumer </a:t>
            </a:r>
            <a:r>
              <a:rPr lang="en-US" sz="2600" noProof="0" dirty="0"/>
              <a:t>(4 of 5)</a:t>
            </a:r>
          </a:p>
        </p:txBody>
      </p:sp>
      <p:pic>
        <p:nvPicPr>
          <p:cNvPr id="4" name="Picture 3" descr="A code for a solution to the producer-consumer message passing.&#10;Long description is available in notes, press F6">
            <a:extLst>
              <a:ext uri="{FF2B5EF4-FFF2-40B4-BE49-F238E27FC236}">
                <a16:creationId xmlns:a16="http://schemas.microsoft.com/office/drawing/2014/main" id="{9BA4ECED-FFFF-1290-0EBB-8C7DC442BE66}"/>
              </a:ext>
            </a:extLst>
          </p:cNvPr>
          <p:cNvPicPr>
            <a:picLocks noChangeAspect="1"/>
          </p:cNvPicPr>
          <p:nvPr/>
        </p:nvPicPr>
        <p:blipFill>
          <a:blip r:embed="rId3"/>
          <a:stretch>
            <a:fillRect/>
          </a:stretch>
        </p:blipFill>
        <p:spPr>
          <a:xfrm>
            <a:off x="3022811" y="1599745"/>
            <a:ext cx="6163628" cy="4452730"/>
          </a:xfrm>
          <a:prstGeom prst="rect">
            <a:avLst/>
          </a:prstGeom>
        </p:spPr>
      </p:pic>
    </p:spTree>
    <p:extLst>
      <p:ext uri="{BB962C8B-B14F-4D97-AF65-F5344CB8AC3E}">
        <p14:creationId xmlns:p14="http://schemas.microsoft.com/office/powerpoint/2010/main" val="17654136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8217"/>
            <a:ext cx="11114987" cy="559572"/>
          </a:xfrm>
        </p:spPr>
        <p:txBody>
          <a:bodyPr wrap="square" lIns="0" tIns="18000" rIns="0" bIns="18000" anchor="ctr" anchorCtr="0">
            <a:spAutoFit/>
          </a:bodyPr>
          <a:lstStyle/>
          <a:p>
            <a:r>
              <a:rPr lang="en-US" sz="3400" noProof="0" dirty="0"/>
              <a:t>Message Passing: Producer-Consumer </a:t>
            </a:r>
            <a:r>
              <a:rPr lang="en-US" sz="2600" noProof="0" dirty="0"/>
              <a:t>(5 of 5)</a:t>
            </a:r>
          </a:p>
        </p:txBody>
      </p:sp>
      <p:pic>
        <p:nvPicPr>
          <p:cNvPr id="4" name="Picture 3" descr="A code for a solution to the producer-consumer message passing.&#10;Long description is available in notes, press F6">
            <a:extLst>
              <a:ext uri="{FF2B5EF4-FFF2-40B4-BE49-F238E27FC236}">
                <a16:creationId xmlns:a16="http://schemas.microsoft.com/office/drawing/2014/main" id="{C7BBC18C-FA6D-D137-77F4-8747569BCE10}"/>
              </a:ext>
            </a:extLst>
          </p:cNvPr>
          <p:cNvPicPr>
            <a:picLocks noChangeAspect="1"/>
          </p:cNvPicPr>
          <p:nvPr/>
        </p:nvPicPr>
        <p:blipFill>
          <a:blip r:embed="rId3"/>
          <a:stretch>
            <a:fillRect/>
          </a:stretch>
        </p:blipFill>
        <p:spPr>
          <a:xfrm>
            <a:off x="3016162" y="1627882"/>
            <a:ext cx="6159679" cy="4441378"/>
          </a:xfrm>
          <a:prstGeom prst="rect">
            <a:avLst/>
          </a:prstGeom>
        </p:spPr>
      </p:pic>
    </p:spTree>
    <p:extLst>
      <p:ext uri="{BB962C8B-B14F-4D97-AF65-F5344CB8AC3E}">
        <p14:creationId xmlns:p14="http://schemas.microsoft.com/office/powerpoint/2010/main" val="19133525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57843" y="274278"/>
            <a:ext cx="11118219" cy="1082792"/>
          </a:xfrm>
        </p:spPr>
        <p:txBody>
          <a:bodyPr wrap="square" lIns="0" tIns="18000" rIns="0" bIns="18000" anchor="ctr" anchorCtr="0">
            <a:spAutoFit/>
          </a:bodyPr>
          <a:lstStyle/>
          <a:p>
            <a:r>
              <a:rPr lang="en-US" sz="3400" noProof="0" dirty="0">
                <a:latin typeface="+mn-lt"/>
              </a:rPr>
              <a:t>Producer-Consumer Problem with Message Passing (1)</a:t>
            </a:r>
            <a:endParaRPr lang="en-US" sz="2600" noProof="0" dirty="0"/>
          </a:p>
        </p:txBody>
      </p:sp>
      <p:pic>
        <p:nvPicPr>
          <p:cNvPr id="4" name="Picture 3" descr="A code for a solution to the producer-consumer problem with N messages.&#10;Long description is available in notes, Press F6.">
            <a:extLst>
              <a:ext uri="{FF2B5EF4-FFF2-40B4-BE49-F238E27FC236}">
                <a16:creationId xmlns:a16="http://schemas.microsoft.com/office/drawing/2014/main" id="{DD8F7894-26DF-260F-D5BE-3DEB9DF99341}"/>
              </a:ext>
            </a:extLst>
          </p:cNvPr>
          <p:cNvPicPr>
            <a:picLocks noChangeAspect="1"/>
          </p:cNvPicPr>
          <p:nvPr/>
        </p:nvPicPr>
        <p:blipFill>
          <a:blip r:embed="rId3"/>
          <a:stretch>
            <a:fillRect/>
          </a:stretch>
        </p:blipFill>
        <p:spPr>
          <a:xfrm>
            <a:off x="1236473" y="1559521"/>
            <a:ext cx="9739151" cy="4100695"/>
          </a:xfrm>
          <a:prstGeom prst="rect">
            <a:avLst/>
          </a:prstGeom>
        </p:spPr>
      </p:pic>
      <p:sp>
        <p:nvSpPr>
          <p:cNvPr id="6" name="Content Placeholder 5">
            <a:extLst>
              <a:ext uri="{FF2B5EF4-FFF2-40B4-BE49-F238E27FC236}">
                <a16:creationId xmlns:a16="http://schemas.microsoft.com/office/drawing/2014/main" id="{1F43C223-D8E4-5B85-6B47-00B46EBD0869}"/>
              </a:ext>
            </a:extLst>
          </p:cNvPr>
          <p:cNvSpPr>
            <a:spLocks noGrp="1"/>
          </p:cNvSpPr>
          <p:nvPr>
            <p:ph sz="quarter" idx="13"/>
          </p:nvPr>
        </p:nvSpPr>
        <p:spPr>
          <a:xfrm>
            <a:off x="2862493" y="6014178"/>
            <a:ext cx="6479912" cy="313350"/>
          </a:xfrm>
        </p:spPr>
        <p:txBody>
          <a:bodyPr wrap="square" lIns="0" tIns="18000" rIns="0" bIns="18000" anchor="ctr" anchorCtr="0">
            <a:spAutoFit/>
          </a:bodyPr>
          <a:lstStyle/>
          <a:p>
            <a:pPr marL="0" indent="0">
              <a:buNone/>
            </a:pPr>
            <a:r>
              <a:rPr lang="en-US" sz="1800" noProof="0" dirty="0">
                <a:latin typeface="Arial" panose="020B0604020202020204" pitchFamily="34" charset="0"/>
                <a:cs typeface="Arial" panose="020B0604020202020204" pitchFamily="34" charset="0"/>
              </a:rPr>
              <a:t>Figure 2.37. </a:t>
            </a:r>
            <a:r>
              <a:rPr lang="en-US" sz="1800" b="0" i="0" u="none" strike="noStrike" baseline="0" noProof="0" dirty="0">
                <a:latin typeface="Arial" panose="020B0604020202020204" pitchFamily="34" charset="0"/>
                <a:cs typeface="Arial" panose="020B0604020202020204" pitchFamily="34" charset="0"/>
              </a:rPr>
              <a:t>The producer-consumer problem with </a:t>
            </a:r>
            <a:r>
              <a:rPr lang="en-US" sz="1800" b="1" u="none" strike="noStrike" baseline="0" noProof="0" dirty="0">
                <a:latin typeface="Arial" panose="020B0604020202020204" pitchFamily="34" charset="0"/>
                <a:cs typeface="Arial" panose="020B0604020202020204" pitchFamily="34" charset="0"/>
              </a:rPr>
              <a:t>N</a:t>
            </a:r>
            <a:r>
              <a:rPr lang="en-US" sz="1800" b="0" i="1" u="none" strike="noStrike" baseline="0" noProof="0" dirty="0">
                <a:latin typeface="Arial" panose="020B0604020202020204" pitchFamily="34" charset="0"/>
                <a:cs typeface="Arial" panose="020B0604020202020204" pitchFamily="34" charset="0"/>
              </a:rPr>
              <a:t> </a:t>
            </a:r>
            <a:r>
              <a:rPr lang="en-US" sz="1800" b="0" i="0" u="none" strike="noStrike" baseline="0" noProof="0" dirty="0">
                <a:latin typeface="Arial" panose="020B0604020202020204" pitchFamily="34" charset="0"/>
                <a:cs typeface="Arial" panose="020B0604020202020204" pitchFamily="34" charset="0"/>
              </a:rPr>
              <a:t>messages.</a:t>
            </a:r>
            <a:endParaRPr lang="en-US" sz="1800" noProof="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6420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57843" y="274277"/>
            <a:ext cx="11118219" cy="1082792"/>
          </a:xfrm>
        </p:spPr>
        <p:txBody>
          <a:bodyPr wrap="square" lIns="0" tIns="18000" rIns="0" bIns="18000" anchor="ctr" anchorCtr="0">
            <a:spAutoFit/>
          </a:bodyPr>
          <a:lstStyle/>
          <a:p>
            <a:r>
              <a:rPr lang="en-US" sz="3400" noProof="0" dirty="0">
                <a:latin typeface="+mn-lt"/>
              </a:rPr>
              <a:t>Producer-Consumer Problem with Message Passing (2)</a:t>
            </a:r>
            <a:endParaRPr lang="en-US" sz="2600" noProof="0" dirty="0"/>
          </a:p>
        </p:txBody>
      </p:sp>
      <p:pic>
        <p:nvPicPr>
          <p:cNvPr id="5" name="Picture 4" descr="A code for a solution to the producer-consumer problem with N messages.&#10;Long description is available in notes, Press F6.">
            <a:extLst>
              <a:ext uri="{FF2B5EF4-FFF2-40B4-BE49-F238E27FC236}">
                <a16:creationId xmlns:a16="http://schemas.microsoft.com/office/drawing/2014/main" id="{E2EC8573-BB01-9B1F-78DD-2A0C82CADF41}"/>
              </a:ext>
            </a:extLst>
          </p:cNvPr>
          <p:cNvPicPr>
            <a:picLocks noChangeAspect="1"/>
          </p:cNvPicPr>
          <p:nvPr/>
        </p:nvPicPr>
        <p:blipFill>
          <a:blip r:embed="rId3"/>
          <a:stretch>
            <a:fillRect/>
          </a:stretch>
        </p:blipFill>
        <p:spPr>
          <a:xfrm>
            <a:off x="1960474" y="1869062"/>
            <a:ext cx="8291148" cy="3481612"/>
          </a:xfrm>
          <a:prstGeom prst="rect">
            <a:avLst/>
          </a:prstGeom>
        </p:spPr>
      </p:pic>
      <p:sp>
        <p:nvSpPr>
          <p:cNvPr id="6" name="Content Placeholder 5">
            <a:extLst>
              <a:ext uri="{FF2B5EF4-FFF2-40B4-BE49-F238E27FC236}">
                <a16:creationId xmlns:a16="http://schemas.microsoft.com/office/drawing/2014/main" id="{1F43C223-D8E4-5B85-6B47-00B46EBD0869}"/>
              </a:ext>
            </a:extLst>
          </p:cNvPr>
          <p:cNvSpPr>
            <a:spLocks noGrp="1"/>
          </p:cNvSpPr>
          <p:nvPr>
            <p:ph sz="quarter" idx="13"/>
          </p:nvPr>
        </p:nvSpPr>
        <p:spPr>
          <a:xfrm>
            <a:off x="2862495" y="5642391"/>
            <a:ext cx="6479912" cy="313350"/>
          </a:xfrm>
        </p:spPr>
        <p:txBody>
          <a:bodyPr wrap="square" lIns="0" tIns="18000" rIns="0" bIns="18000" anchor="ctr" anchorCtr="0">
            <a:spAutoFit/>
          </a:bodyPr>
          <a:lstStyle/>
          <a:p>
            <a:pPr marL="0" indent="0">
              <a:buNone/>
            </a:pPr>
            <a:r>
              <a:rPr lang="en-US" sz="1800" noProof="0" dirty="0">
                <a:latin typeface="Arial" panose="020B0604020202020204" pitchFamily="34" charset="0"/>
                <a:cs typeface="Arial" panose="020B0604020202020204" pitchFamily="34" charset="0"/>
              </a:rPr>
              <a:t>Figure 2.37. </a:t>
            </a:r>
            <a:r>
              <a:rPr lang="en-US" sz="1800" b="0" i="0" u="none" strike="noStrike" baseline="0" noProof="0" dirty="0">
                <a:latin typeface="Arial" panose="020B0604020202020204" pitchFamily="34" charset="0"/>
                <a:cs typeface="Arial" panose="020B0604020202020204" pitchFamily="34" charset="0"/>
              </a:rPr>
              <a:t>The producer-consumer problem with </a:t>
            </a:r>
            <a:r>
              <a:rPr lang="en-US" sz="1800" b="1" u="none" strike="noStrike" baseline="0" noProof="0" dirty="0">
                <a:latin typeface="Arial" panose="020B0604020202020204" pitchFamily="34" charset="0"/>
                <a:cs typeface="Arial" panose="020B0604020202020204" pitchFamily="34" charset="0"/>
              </a:rPr>
              <a:t>N</a:t>
            </a:r>
            <a:r>
              <a:rPr lang="en-US" sz="1800" b="0" i="1" u="none" strike="noStrike" baseline="0" noProof="0" dirty="0">
                <a:latin typeface="Arial" panose="020B0604020202020204" pitchFamily="34" charset="0"/>
                <a:cs typeface="Arial" panose="020B0604020202020204" pitchFamily="34" charset="0"/>
              </a:rPr>
              <a:t> </a:t>
            </a:r>
            <a:r>
              <a:rPr lang="en-US" sz="1800" b="0" i="0" u="none" strike="noStrike" baseline="0" noProof="0" dirty="0">
                <a:latin typeface="Arial" panose="020B0604020202020204" pitchFamily="34" charset="0"/>
                <a:cs typeface="Arial" panose="020B0604020202020204" pitchFamily="34" charset="0"/>
              </a:rPr>
              <a:t>messages.</a:t>
            </a:r>
            <a:endParaRPr lang="en-US" sz="1800" noProof="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37118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6" y="291209"/>
            <a:ext cx="11114986" cy="559572"/>
          </a:xfrm>
        </p:spPr>
        <p:txBody>
          <a:bodyPr wrap="square" lIns="0" tIns="18000" rIns="0" bIns="18000" anchor="ctr" anchorCtr="0">
            <a:spAutoFit/>
          </a:bodyPr>
          <a:lstStyle/>
          <a:p>
            <a:r>
              <a:rPr lang="en-US" altLang="en-US" sz="3400" noProof="0" dirty="0"/>
              <a:t>Barriers</a:t>
            </a:r>
            <a:endParaRPr lang="en-US" sz="34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076" y="1037672"/>
            <a:ext cx="11114986" cy="898126"/>
          </a:xfrm>
        </p:spPr>
        <p:txBody>
          <a:bodyPr wrap="square" lIns="0" tIns="18000" rIns="0" bIns="18000" anchor="ctr" anchorCtr="0">
            <a:spAutoFit/>
          </a:bodyPr>
          <a:lstStyle/>
          <a:p>
            <a:pPr marL="0" indent="0">
              <a:spcBef>
                <a:spcPts val="1000"/>
              </a:spcBef>
              <a:buNone/>
            </a:pPr>
            <a:r>
              <a:rPr lang="en-US" sz="2800" noProof="0" dirty="0"/>
              <a:t>No process may proceed into the next phase until all processes are ready to proceed to the next phase</a:t>
            </a:r>
            <a:endParaRPr lang="en-US" altLang="en-US" sz="2800" noProof="0" dirty="0"/>
          </a:p>
        </p:txBody>
      </p:sp>
      <p:pic>
        <p:nvPicPr>
          <p:cNvPr id="5" name="Picture 4" descr="The figure consists of three parts labeled (a), (b), and (c) that illustrate the use of a barrier. &#10;Long description is available in notes, press F6">
            <a:extLst>
              <a:ext uri="{FF2B5EF4-FFF2-40B4-BE49-F238E27FC236}">
                <a16:creationId xmlns:a16="http://schemas.microsoft.com/office/drawing/2014/main" id="{42D93444-ACD7-796C-938F-5EAB9F685E96}"/>
              </a:ext>
            </a:extLst>
          </p:cNvPr>
          <p:cNvPicPr>
            <a:picLocks noChangeAspect="1"/>
          </p:cNvPicPr>
          <p:nvPr/>
        </p:nvPicPr>
        <p:blipFill>
          <a:blip r:embed="rId3"/>
          <a:stretch>
            <a:fillRect/>
          </a:stretch>
        </p:blipFill>
        <p:spPr>
          <a:xfrm>
            <a:off x="2615103" y="2129128"/>
            <a:ext cx="6979046" cy="2838301"/>
          </a:xfrm>
          <a:prstGeom prst="rect">
            <a:avLst/>
          </a:prstGeom>
        </p:spPr>
      </p:pic>
      <p:sp>
        <p:nvSpPr>
          <p:cNvPr id="4" name="Content Placeholder 3">
            <a:extLst>
              <a:ext uri="{FF2B5EF4-FFF2-40B4-BE49-F238E27FC236}">
                <a16:creationId xmlns:a16="http://schemas.microsoft.com/office/drawing/2014/main" id="{73183058-E258-4F5C-A3CF-4232B6DF5756}"/>
              </a:ext>
            </a:extLst>
          </p:cNvPr>
          <p:cNvSpPr>
            <a:spLocks noGrp="1"/>
          </p:cNvSpPr>
          <p:nvPr>
            <p:ph sz="quarter" idx="14"/>
          </p:nvPr>
        </p:nvSpPr>
        <p:spPr>
          <a:xfrm>
            <a:off x="1603236" y="5163171"/>
            <a:ext cx="9007252" cy="867348"/>
          </a:xfrm>
        </p:spPr>
        <p:txBody>
          <a:bodyPr wrap="square" lIns="0" tIns="18000" rIns="0" bIns="18000" anchor="ctr" anchorCtr="0">
            <a:spAutoFit/>
          </a:bodyPr>
          <a:lstStyle/>
          <a:p>
            <a:pPr marL="0" indent="0">
              <a:spcBef>
                <a:spcPts val="1000"/>
              </a:spcBef>
              <a:buNone/>
            </a:pPr>
            <a:r>
              <a:rPr lang="en-US" altLang="en-US" sz="1800" noProof="0" dirty="0"/>
              <a:t>Figure 2.38 Use of a barrier. (a) Processes approaching a barrier. (b) All processes but one blocked at the barrier. (c) When the last process arrives at the barrier, all of them are let through.</a:t>
            </a:r>
          </a:p>
        </p:txBody>
      </p:sp>
    </p:spTree>
    <p:extLst>
      <p:ext uri="{BB962C8B-B14F-4D97-AF65-F5344CB8AC3E}">
        <p14:creationId xmlns:p14="http://schemas.microsoft.com/office/powerpoint/2010/main" val="819839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9D743-C088-98EB-DACB-8E9E28E38FAA}"/>
              </a:ext>
            </a:extLst>
          </p:cNvPr>
          <p:cNvSpPr>
            <a:spLocks noGrp="1"/>
          </p:cNvSpPr>
          <p:nvPr>
            <p:ph type="title"/>
          </p:nvPr>
        </p:nvSpPr>
        <p:spPr>
          <a:xfrm>
            <a:off x="561075" y="265102"/>
            <a:ext cx="11114987" cy="590349"/>
          </a:xfrm>
        </p:spPr>
        <p:txBody>
          <a:bodyPr wrap="square" lIns="0" tIns="18000" rIns="0" bIns="18000" anchor="ctr" anchorCtr="0">
            <a:spAutoFit/>
          </a:bodyPr>
          <a:lstStyle/>
          <a:p>
            <a:r>
              <a:rPr lang="en-US" sz="3400" dirty="0"/>
              <a:t>Priority Inversion</a:t>
            </a:r>
            <a:r>
              <a:rPr lang="en-US" dirty="0"/>
              <a:t> (1)</a:t>
            </a:r>
            <a:endParaRPr lang="en-US" sz="2600" dirty="0"/>
          </a:p>
        </p:txBody>
      </p:sp>
      <p:sp>
        <p:nvSpPr>
          <p:cNvPr id="3" name="Content Placeholder 2">
            <a:extLst>
              <a:ext uri="{FF2B5EF4-FFF2-40B4-BE49-F238E27FC236}">
                <a16:creationId xmlns:a16="http://schemas.microsoft.com/office/drawing/2014/main" id="{B24A02AF-9456-80A6-5F69-F3B15C9E8584}"/>
              </a:ext>
            </a:extLst>
          </p:cNvPr>
          <p:cNvSpPr>
            <a:spLocks noGrp="1"/>
          </p:cNvSpPr>
          <p:nvPr>
            <p:ph sz="quarter" idx="13"/>
          </p:nvPr>
        </p:nvSpPr>
        <p:spPr>
          <a:xfrm>
            <a:off x="561075" y="988425"/>
            <a:ext cx="7754250" cy="2190788"/>
          </a:xfrm>
        </p:spPr>
        <p:txBody>
          <a:bodyPr wrap="square" lIns="0" tIns="18000" rIns="0" bIns="18000" anchor="ctr" anchorCtr="0">
            <a:spAutoFit/>
          </a:bodyPr>
          <a:lstStyle/>
          <a:p>
            <a:pPr marL="101600" indent="-101600">
              <a:buNone/>
            </a:pPr>
            <a:r>
              <a:rPr lang="en-US" sz="2800" dirty="0"/>
              <a:t>Consider the Mars Pathfinder</a:t>
            </a:r>
          </a:p>
          <a:p>
            <a:pPr marL="342900" indent="-342900">
              <a:spcBef>
                <a:spcPts val="0"/>
              </a:spcBef>
            </a:pPr>
            <a:r>
              <a:rPr lang="en-US" sz="2800" dirty="0"/>
              <a:t>It had three subsystems</a:t>
            </a:r>
          </a:p>
          <a:p>
            <a:pPr marL="829818" lvl="1" indent="-342900">
              <a:spcBef>
                <a:spcPts val="0"/>
              </a:spcBef>
            </a:pPr>
            <a:r>
              <a:rPr lang="en-US" sz="2800" dirty="0"/>
              <a:t>A data-distribution system (</a:t>
            </a:r>
            <a:r>
              <a:rPr lang="en-US" sz="2800" b="1" dirty="0"/>
              <a:t>High </a:t>
            </a:r>
            <a:r>
              <a:rPr lang="en-US" sz="2800" dirty="0" err="1"/>
              <a:t>Prio</a:t>
            </a:r>
            <a:r>
              <a:rPr lang="en-US" sz="2800" dirty="0"/>
              <a:t>)</a:t>
            </a:r>
          </a:p>
          <a:p>
            <a:pPr marL="829818" lvl="1" indent="-342900">
              <a:spcBef>
                <a:spcPts val="0"/>
              </a:spcBef>
            </a:pPr>
            <a:r>
              <a:rPr lang="en-US" sz="2800" dirty="0"/>
              <a:t>A Communication system (</a:t>
            </a:r>
            <a:r>
              <a:rPr lang="en-US" sz="2800" b="1" dirty="0"/>
              <a:t>Med </a:t>
            </a:r>
            <a:r>
              <a:rPr lang="en-US" sz="2800" dirty="0" err="1"/>
              <a:t>Prio</a:t>
            </a:r>
            <a:r>
              <a:rPr lang="en-US" sz="2800" dirty="0"/>
              <a:t>)</a:t>
            </a:r>
          </a:p>
          <a:p>
            <a:pPr marL="829818" lvl="1" indent="-342900">
              <a:spcBef>
                <a:spcPts val="0"/>
              </a:spcBef>
            </a:pPr>
            <a:r>
              <a:rPr lang="en-US" sz="2800" dirty="0"/>
              <a:t>A meteorological data gathering (</a:t>
            </a:r>
            <a:r>
              <a:rPr lang="en-US" sz="2800" b="1" dirty="0"/>
              <a:t>Low </a:t>
            </a:r>
            <a:r>
              <a:rPr lang="en-US" sz="2800" dirty="0" err="1"/>
              <a:t>Prio</a:t>
            </a:r>
            <a:r>
              <a:rPr lang="en-US" sz="2800" dirty="0"/>
              <a:t>)</a:t>
            </a:r>
          </a:p>
        </p:txBody>
      </p:sp>
      <p:sp>
        <p:nvSpPr>
          <p:cNvPr id="4" name="Content Placeholder 3">
            <a:extLst>
              <a:ext uri="{FF2B5EF4-FFF2-40B4-BE49-F238E27FC236}">
                <a16:creationId xmlns:a16="http://schemas.microsoft.com/office/drawing/2014/main" id="{EAB6FADC-F082-57AF-0EC7-41C7899FB386}"/>
              </a:ext>
            </a:extLst>
          </p:cNvPr>
          <p:cNvSpPr>
            <a:spLocks noGrp="1"/>
          </p:cNvSpPr>
          <p:nvPr>
            <p:ph sz="quarter" idx="14"/>
          </p:nvPr>
        </p:nvSpPr>
        <p:spPr>
          <a:xfrm>
            <a:off x="561076" y="3338018"/>
            <a:ext cx="7565007" cy="1836844"/>
          </a:xfrm>
        </p:spPr>
        <p:txBody>
          <a:bodyPr wrap="square" lIns="0" tIns="18000" rIns="0" bIns="18000" anchor="ctr" anchorCtr="0">
            <a:spAutoFit/>
          </a:bodyPr>
          <a:lstStyle/>
          <a:p>
            <a:pPr marL="0" indent="0">
              <a:spcBef>
                <a:spcPts val="300"/>
              </a:spcBef>
              <a:buNone/>
            </a:pPr>
            <a:r>
              <a:rPr lang="en-US" sz="2800" dirty="0"/>
              <a:t>There was also a common hardware subsystem: </a:t>
            </a:r>
          </a:p>
          <a:p>
            <a:pPr marL="0" indent="0">
              <a:spcBef>
                <a:spcPts val="300"/>
              </a:spcBef>
              <a:buNone/>
            </a:pPr>
            <a:r>
              <a:rPr lang="en-US" sz="2800" dirty="0"/>
              <a:t>The data bus used by Task 1 and 3. </a:t>
            </a:r>
          </a:p>
          <a:p>
            <a:pPr marL="0" indent="0">
              <a:spcBef>
                <a:spcPts val="300"/>
              </a:spcBef>
              <a:buNone/>
            </a:pPr>
            <a:r>
              <a:rPr lang="en-US" sz="2800" dirty="0"/>
              <a:t>It is protected by a mutex</a:t>
            </a:r>
          </a:p>
        </p:txBody>
      </p:sp>
      <p:sp>
        <p:nvSpPr>
          <p:cNvPr id="5" name="Content Placeholder 4">
            <a:extLst>
              <a:ext uri="{FF2B5EF4-FFF2-40B4-BE49-F238E27FC236}">
                <a16:creationId xmlns:a16="http://schemas.microsoft.com/office/drawing/2014/main" id="{4C446F7D-3F70-2E75-639D-9321CC713B82}"/>
              </a:ext>
            </a:extLst>
          </p:cNvPr>
          <p:cNvSpPr>
            <a:spLocks noGrp="1"/>
          </p:cNvSpPr>
          <p:nvPr>
            <p:ph sz="quarter" idx="15"/>
          </p:nvPr>
        </p:nvSpPr>
        <p:spPr>
          <a:xfrm>
            <a:off x="561076" y="5334545"/>
            <a:ext cx="4864939" cy="467239"/>
          </a:xfrm>
        </p:spPr>
        <p:txBody>
          <a:bodyPr wrap="square" lIns="0" tIns="18000" rIns="0" bIns="18000" anchor="ctr" anchorCtr="0">
            <a:spAutoFit/>
          </a:bodyPr>
          <a:lstStyle/>
          <a:p>
            <a:pPr marL="0" indent="0">
              <a:buNone/>
            </a:pPr>
            <a:r>
              <a:rPr lang="en-US" sz="2800" dirty="0"/>
              <a:t>Question: What can happen?</a:t>
            </a:r>
          </a:p>
        </p:txBody>
      </p:sp>
      <p:pic>
        <p:nvPicPr>
          <p:cNvPr id="13" name="Picture 12" descr="Mars Pathfinder.">
            <a:extLst>
              <a:ext uri="{FF2B5EF4-FFF2-40B4-BE49-F238E27FC236}">
                <a16:creationId xmlns:a16="http://schemas.microsoft.com/office/drawing/2014/main" id="{1A8D409A-248A-4533-C5A3-67CF1EFACE08}"/>
              </a:ext>
            </a:extLst>
          </p:cNvPr>
          <p:cNvPicPr>
            <a:picLocks noChangeAspect="1"/>
          </p:cNvPicPr>
          <p:nvPr/>
        </p:nvPicPr>
        <p:blipFill>
          <a:blip r:embed="rId3"/>
          <a:stretch>
            <a:fillRect/>
          </a:stretch>
        </p:blipFill>
        <p:spPr>
          <a:xfrm>
            <a:off x="8383863" y="1194016"/>
            <a:ext cx="3254584" cy="2606578"/>
          </a:xfrm>
          <a:prstGeom prst="rect">
            <a:avLst/>
          </a:prstGeom>
        </p:spPr>
      </p:pic>
      <p:sp>
        <p:nvSpPr>
          <p:cNvPr id="6" name="Content Placeholder 5">
            <a:extLst>
              <a:ext uri="{FF2B5EF4-FFF2-40B4-BE49-F238E27FC236}">
                <a16:creationId xmlns:a16="http://schemas.microsoft.com/office/drawing/2014/main" id="{C0620F7E-DC87-2718-AFC3-CD15821FB5C5}"/>
              </a:ext>
            </a:extLst>
          </p:cNvPr>
          <p:cNvSpPr>
            <a:spLocks noGrp="1"/>
          </p:cNvSpPr>
          <p:nvPr>
            <p:ph sz="quarter" idx="16"/>
          </p:nvPr>
        </p:nvSpPr>
        <p:spPr>
          <a:xfrm>
            <a:off x="8384333" y="3908442"/>
            <a:ext cx="2389159" cy="221018"/>
          </a:xfrm>
        </p:spPr>
        <p:txBody>
          <a:bodyPr wrap="square" lIns="0" tIns="18000" rIns="0" bIns="18000" anchor="ctr" anchorCtr="0">
            <a:spAutoFit/>
          </a:bodyPr>
          <a:lstStyle/>
          <a:p>
            <a:pPr marL="0" indent="0">
              <a:buNone/>
            </a:pPr>
            <a:r>
              <a:rPr lang="en-US" sz="1200" spc="-200" dirty="0">
                <a:effectLst/>
                <a:latin typeface="Arial" panose="020B0604020202020204" pitchFamily="34" charset="0"/>
                <a:ea typeface="Calibri" panose="020F0502020204030204" pitchFamily="34" charset="0"/>
                <a:cs typeface="Arial" panose="020B0604020202020204" pitchFamily="34" charset="0"/>
              </a:rPr>
              <a:t>N A S </a:t>
            </a:r>
            <a:r>
              <a:rPr lang="en-US" sz="1200" dirty="0">
                <a:effectLst/>
                <a:latin typeface="Arial" panose="020B0604020202020204" pitchFamily="34" charset="0"/>
                <a:ea typeface="Calibri" panose="020F0502020204030204" pitchFamily="34" charset="0"/>
                <a:cs typeface="Arial" panose="020B0604020202020204" pitchFamily="34" charset="0"/>
              </a:rPr>
              <a:t>A/</a:t>
            </a:r>
            <a:r>
              <a:rPr lang="en-US" sz="1200" spc="-200" dirty="0">
                <a:effectLst/>
                <a:latin typeface="Arial" panose="020B0604020202020204" pitchFamily="34" charset="0"/>
                <a:ea typeface="Calibri" panose="020F0502020204030204" pitchFamily="34" charset="0"/>
                <a:cs typeface="Arial" panose="020B0604020202020204" pitchFamily="34" charset="0"/>
              </a:rPr>
              <a:t>J P </a:t>
            </a:r>
            <a:r>
              <a:rPr lang="en-US" sz="1200" dirty="0">
                <a:effectLst/>
                <a:latin typeface="Arial" panose="020B0604020202020204" pitchFamily="34" charset="0"/>
                <a:ea typeface="Calibri" panose="020F0502020204030204" pitchFamily="34" charset="0"/>
                <a:cs typeface="Arial" panose="020B0604020202020204" pitchFamily="34" charset="0"/>
              </a:rPr>
              <a:t>L-Caltech </a:t>
            </a:r>
            <a:endParaRPr lang="en-US" sz="1200" dirty="0">
              <a:solidFill>
                <a:srgbClr val="007FA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63411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03B3-9905-8090-78A8-4A2C8E98FDCD}"/>
              </a:ext>
            </a:extLst>
          </p:cNvPr>
          <p:cNvSpPr>
            <a:spLocks noGrp="1"/>
          </p:cNvSpPr>
          <p:nvPr>
            <p:ph type="title"/>
          </p:nvPr>
        </p:nvSpPr>
        <p:spPr>
          <a:xfrm>
            <a:off x="558230" y="289019"/>
            <a:ext cx="10972800" cy="559572"/>
          </a:xfrm>
        </p:spPr>
        <p:txBody>
          <a:bodyPr lIns="0" tIns="18000" rIns="0" bIns="18000" anchor="ctr" anchorCtr="0">
            <a:spAutoFit/>
          </a:bodyPr>
          <a:lstStyle/>
          <a:p>
            <a:r>
              <a:rPr lang="en-US" sz="3400" noProof="0" dirty="0"/>
              <a:t>Priority Inversion (2)</a:t>
            </a:r>
            <a:endParaRPr lang="en-US" sz="3400" dirty="0"/>
          </a:p>
        </p:txBody>
      </p:sp>
      <p:sp>
        <p:nvSpPr>
          <p:cNvPr id="3" name="Content Placeholder 2">
            <a:extLst>
              <a:ext uri="{FF2B5EF4-FFF2-40B4-BE49-F238E27FC236}">
                <a16:creationId xmlns:a16="http://schemas.microsoft.com/office/drawing/2014/main" id="{033355D1-2A3C-81BE-52AC-B04C0DA0C45B}"/>
              </a:ext>
            </a:extLst>
          </p:cNvPr>
          <p:cNvSpPr>
            <a:spLocks noGrp="1"/>
          </p:cNvSpPr>
          <p:nvPr>
            <p:ph sz="quarter" idx="13"/>
          </p:nvPr>
        </p:nvSpPr>
        <p:spPr>
          <a:xfrm>
            <a:off x="558230" y="994269"/>
            <a:ext cx="6674778" cy="1883011"/>
          </a:xfrm>
        </p:spPr>
        <p:txBody>
          <a:bodyPr wrap="square" lIns="0" tIns="18000" rIns="0" bIns="18000" anchor="ctr" anchorCtr="0">
            <a:spAutoFit/>
          </a:bodyPr>
          <a:lstStyle/>
          <a:p>
            <a:pPr marL="101600" indent="-101600">
              <a:buNone/>
            </a:pPr>
            <a:r>
              <a:rPr lang="en-US" sz="2400" noProof="0" dirty="0"/>
              <a:t>Consider the Mars Pathfinder</a:t>
            </a:r>
          </a:p>
          <a:p>
            <a:pPr marL="342900" indent="-342900">
              <a:spcBef>
                <a:spcPts val="0"/>
              </a:spcBef>
            </a:pPr>
            <a:r>
              <a:rPr lang="en-US" sz="2400" noProof="0" dirty="0"/>
              <a:t>It had three subsystems</a:t>
            </a:r>
          </a:p>
          <a:p>
            <a:pPr marL="829818" lvl="1" indent="-342900">
              <a:spcBef>
                <a:spcPts val="0"/>
              </a:spcBef>
            </a:pPr>
            <a:r>
              <a:rPr lang="en-US" sz="2400" noProof="0" dirty="0"/>
              <a:t>A data-distribution system (</a:t>
            </a:r>
            <a:r>
              <a:rPr lang="en-US" sz="2400" b="1" noProof="0" dirty="0"/>
              <a:t>High </a:t>
            </a:r>
            <a:r>
              <a:rPr lang="en-US" sz="2400" noProof="0" dirty="0" err="1"/>
              <a:t>Prio</a:t>
            </a:r>
            <a:r>
              <a:rPr lang="en-US" sz="2400" noProof="0" dirty="0"/>
              <a:t>)</a:t>
            </a:r>
          </a:p>
          <a:p>
            <a:pPr marL="829818" lvl="1" indent="-342900">
              <a:spcBef>
                <a:spcPts val="0"/>
              </a:spcBef>
            </a:pPr>
            <a:r>
              <a:rPr lang="en-US" sz="2400" noProof="0" dirty="0"/>
              <a:t>A Communication system (</a:t>
            </a:r>
            <a:r>
              <a:rPr lang="en-US" sz="2400" b="1" noProof="0" dirty="0"/>
              <a:t>Med </a:t>
            </a:r>
            <a:r>
              <a:rPr lang="en-US" sz="2400" noProof="0" dirty="0" err="1"/>
              <a:t>Prio</a:t>
            </a:r>
            <a:r>
              <a:rPr lang="en-US" sz="2400" noProof="0" dirty="0"/>
              <a:t>)</a:t>
            </a:r>
          </a:p>
          <a:p>
            <a:pPr marL="829818" lvl="1" indent="-342900">
              <a:spcBef>
                <a:spcPts val="0"/>
              </a:spcBef>
            </a:pPr>
            <a:r>
              <a:rPr lang="en-US" sz="2400" noProof="0" dirty="0"/>
              <a:t>A meteorological data gathering (</a:t>
            </a:r>
            <a:r>
              <a:rPr lang="en-US" sz="2400" b="1" noProof="0" dirty="0"/>
              <a:t>Low </a:t>
            </a:r>
            <a:r>
              <a:rPr lang="en-US" sz="2400" noProof="0" dirty="0" err="1"/>
              <a:t>Prio</a:t>
            </a:r>
            <a:r>
              <a:rPr lang="en-US" sz="2400" noProof="0" dirty="0"/>
              <a:t>)</a:t>
            </a:r>
          </a:p>
        </p:txBody>
      </p:sp>
      <p:sp>
        <p:nvSpPr>
          <p:cNvPr id="6" name="Content Placeholder 5">
            <a:extLst>
              <a:ext uri="{FF2B5EF4-FFF2-40B4-BE49-F238E27FC236}">
                <a16:creationId xmlns:a16="http://schemas.microsoft.com/office/drawing/2014/main" id="{D6B6D2D0-5C98-6422-79CF-A4B22DFF3341}"/>
              </a:ext>
            </a:extLst>
          </p:cNvPr>
          <p:cNvSpPr>
            <a:spLocks noGrp="1"/>
          </p:cNvSpPr>
          <p:nvPr>
            <p:ph sz="quarter" idx="16"/>
          </p:nvPr>
        </p:nvSpPr>
        <p:spPr>
          <a:xfrm>
            <a:off x="558230" y="3058259"/>
            <a:ext cx="6623408" cy="1221291"/>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3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There was also a common hardware subsystem: </a:t>
            </a:r>
          </a:p>
          <a:p>
            <a:pPr marL="0" marR="0" lvl="0" indent="0" algn="l" defTabSz="914400" rtl="0" eaLnBrk="1" fontAlgn="auto" latinLnBrk="0" hangingPunct="1">
              <a:lnSpc>
                <a:spcPct val="100000"/>
              </a:lnSpc>
              <a:spcBef>
                <a:spcPts val="3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data bus used by Task 1 and 3. </a:t>
            </a:r>
          </a:p>
          <a:p>
            <a:pPr marL="0" marR="0" lvl="0" indent="0" algn="l" defTabSz="914400" rtl="0" eaLnBrk="1" fontAlgn="auto" latinLnBrk="0" hangingPunct="1">
              <a:lnSpc>
                <a:spcPct val="100000"/>
              </a:lnSpc>
              <a:spcBef>
                <a:spcPts val="3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It is protected by a mutex</a:t>
            </a:r>
          </a:p>
        </p:txBody>
      </p:sp>
      <p:sp>
        <p:nvSpPr>
          <p:cNvPr id="7" name="Content Placeholder 6">
            <a:extLst>
              <a:ext uri="{FF2B5EF4-FFF2-40B4-BE49-F238E27FC236}">
                <a16:creationId xmlns:a16="http://schemas.microsoft.com/office/drawing/2014/main" id="{7FDEE0EC-5C4A-7892-9790-A847812D4965}"/>
              </a:ext>
            </a:extLst>
          </p:cNvPr>
          <p:cNvSpPr>
            <a:spLocks noGrp="1"/>
          </p:cNvSpPr>
          <p:nvPr>
            <p:ph sz="quarter" idx="17"/>
          </p:nvPr>
        </p:nvSpPr>
        <p:spPr>
          <a:xfrm>
            <a:off x="558230" y="4357355"/>
            <a:ext cx="4024045" cy="405683"/>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Question: What can happen?</a:t>
            </a:r>
          </a:p>
        </p:txBody>
      </p:sp>
      <p:pic>
        <p:nvPicPr>
          <p:cNvPr id="11" name="Picture 10" descr="Mars Pathfinder.">
            <a:extLst>
              <a:ext uri="{FF2B5EF4-FFF2-40B4-BE49-F238E27FC236}">
                <a16:creationId xmlns:a16="http://schemas.microsoft.com/office/drawing/2014/main" id="{D1E5ED4A-D669-2029-9FD3-BE6BF7D5633C}"/>
              </a:ext>
            </a:extLst>
          </p:cNvPr>
          <p:cNvPicPr>
            <a:picLocks noChangeAspect="1"/>
          </p:cNvPicPr>
          <p:nvPr/>
        </p:nvPicPr>
        <p:blipFill>
          <a:blip r:embed="rId3"/>
          <a:stretch>
            <a:fillRect/>
          </a:stretch>
        </p:blipFill>
        <p:spPr>
          <a:xfrm>
            <a:off x="8383863" y="1194016"/>
            <a:ext cx="3254584" cy="2606578"/>
          </a:xfrm>
          <a:prstGeom prst="rect">
            <a:avLst/>
          </a:prstGeom>
        </p:spPr>
      </p:pic>
      <p:sp>
        <p:nvSpPr>
          <p:cNvPr id="8" name="Content Placeholder 7">
            <a:extLst>
              <a:ext uri="{FF2B5EF4-FFF2-40B4-BE49-F238E27FC236}">
                <a16:creationId xmlns:a16="http://schemas.microsoft.com/office/drawing/2014/main" id="{23A5FF65-B7C2-DC41-DA2C-113F4ED910E4}"/>
              </a:ext>
            </a:extLst>
          </p:cNvPr>
          <p:cNvSpPr>
            <a:spLocks noGrp="1"/>
          </p:cNvSpPr>
          <p:nvPr>
            <p:ph sz="quarter" idx="18"/>
          </p:nvPr>
        </p:nvSpPr>
        <p:spPr>
          <a:xfrm>
            <a:off x="8394137" y="3930642"/>
            <a:ext cx="2318534" cy="221018"/>
          </a:xfrm>
        </p:spPr>
        <p:txBody>
          <a:bodyPr wrap="square" lIns="0" tIns="18000" rIns="0" bIns="18000" anchor="ctr" anchorCtr="0">
            <a:spAutoFit/>
          </a:bodyPr>
          <a:lstStyle/>
          <a:p>
            <a:pPr marL="0" indent="0">
              <a:buNone/>
              <a:defRPr/>
            </a:pPr>
            <a:r>
              <a:rPr lang="en-US" sz="1200" spc="-200" dirty="0">
                <a:effectLst/>
                <a:latin typeface="Arial" panose="020B0604020202020204" pitchFamily="34" charset="0"/>
                <a:ea typeface="Calibri" panose="020F0502020204030204" pitchFamily="34" charset="0"/>
                <a:cs typeface="Arial" panose="020B0604020202020204" pitchFamily="34" charset="0"/>
              </a:rPr>
              <a:t>N A S </a:t>
            </a:r>
            <a:r>
              <a:rPr lang="en-US" sz="1200" dirty="0">
                <a:effectLst/>
                <a:latin typeface="Arial" panose="020B0604020202020204" pitchFamily="34" charset="0"/>
                <a:ea typeface="Calibri" panose="020F0502020204030204" pitchFamily="34" charset="0"/>
                <a:cs typeface="Arial" panose="020B0604020202020204" pitchFamily="34" charset="0"/>
              </a:rPr>
              <a:t>A/</a:t>
            </a:r>
            <a:r>
              <a:rPr lang="en-US" sz="1200" spc="-200" dirty="0">
                <a:effectLst/>
                <a:latin typeface="Arial" panose="020B0604020202020204" pitchFamily="34" charset="0"/>
                <a:ea typeface="Calibri" panose="020F0502020204030204" pitchFamily="34" charset="0"/>
                <a:cs typeface="Arial" panose="020B0604020202020204" pitchFamily="34" charset="0"/>
              </a:rPr>
              <a:t>J P </a:t>
            </a:r>
            <a:r>
              <a:rPr lang="en-US" sz="1200" dirty="0">
                <a:effectLst/>
                <a:latin typeface="Arial" panose="020B0604020202020204" pitchFamily="34" charset="0"/>
                <a:ea typeface="Calibri" panose="020F0502020204030204" pitchFamily="34" charset="0"/>
                <a:cs typeface="Arial" panose="020B0604020202020204" pitchFamily="34" charset="0"/>
              </a:rPr>
              <a:t>L-Caltech </a:t>
            </a:r>
            <a:endParaRPr lang="en-US" sz="1200" dirty="0">
              <a:solidFill>
                <a:srgbClr val="007FA3"/>
              </a:solidFill>
              <a:latin typeface="Arial" panose="020B0604020202020204" pitchFamily="34" charset="0"/>
              <a:cs typeface="Arial" panose="020B0604020202020204" pitchFamily="34" charset="0"/>
            </a:endParaRPr>
          </a:p>
        </p:txBody>
      </p:sp>
      <p:sp>
        <p:nvSpPr>
          <p:cNvPr id="10" name="Content Placeholder 9">
            <a:extLst>
              <a:ext uri="{FF2B5EF4-FFF2-40B4-BE49-F238E27FC236}">
                <a16:creationId xmlns:a16="http://schemas.microsoft.com/office/drawing/2014/main" id="{E1B590D3-67B2-80F9-6807-BE1C5C57229B}"/>
              </a:ext>
            </a:extLst>
          </p:cNvPr>
          <p:cNvSpPr>
            <a:spLocks noGrp="1"/>
          </p:cNvSpPr>
          <p:nvPr>
            <p:ph sz="quarter" idx="20"/>
          </p:nvPr>
        </p:nvSpPr>
        <p:spPr>
          <a:xfrm>
            <a:off x="550863" y="4850207"/>
            <a:ext cx="11082907" cy="1513679"/>
          </a:xfrm>
        </p:spPr>
        <p:txBody>
          <a:bodyPr wrap="square" lIns="0" tIns="18000" rIns="0" bIns="18000" anchor="ctr" anchorCtr="0">
            <a:spAutoFit/>
          </a:bodyPr>
          <a:lstStyle/>
          <a:p>
            <a:pPr marL="0" marR="0" lvl="0" indent="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2400" b="0" i="0" u="none" strike="noStrike" kern="0" cap="none" spc="0" normalizeH="0" baseline="0" noProof="0" dirty="0">
                <a:ln>
                  <a:noFill/>
                </a:ln>
                <a:solidFill>
                  <a:srgbClr val="007FA3"/>
                </a:solidFill>
                <a:effectLst/>
                <a:uLnTx/>
                <a:uFillTx/>
                <a:latin typeface="Arial"/>
                <a:cs typeface="Arial"/>
                <a:sym typeface="Arial"/>
              </a:rPr>
              <a:t>Imagine the following scenario: (1) Low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takes mutex, (2) gets interrupted by Med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(3) which is interrupted by High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(which blocks because Low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holds lock) Medium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runs even though there is a High </a:t>
            </a:r>
            <a:r>
              <a:rPr kumimoji="0" lang="en-US" sz="2400" b="0" i="0" u="none" strike="noStrike" kern="0" cap="none" spc="0" normalizeH="0" baseline="0" noProof="0" dirty="0" err="1">
                <a:ln>
                  <a:noFill/>
                </a:ln>
                <a:solidFill>
                  <a:srgbClr val="007FA3"/>
                </a:solidFill>
                <a:effectLst/>
                <a:uLnTx/>
                <a:uFillTx/>
                <a:latin typeface="Arial"/>
                <a:cs typeface="Arial"/>
                <a:sym typeface="Arial"/>
              </a:rPr>
              <a:t>Prio</a:t>
            </a:r>
            <a:r>
              <a:rPr kumimoji="0" lang="en-US" sz="2400" b="0" i="0" u="none" strike="noStrike" kern="0" cap="none" spc="0" normalizeH="0" baseline="0" noProof="0" dirty="0">
                <a:ln>
                  <a:noFill/>
                </a:ln>
                <a:solidFill>
                  <a:srgbClr val="007FA3"/>
                </a:solidFill>
                <a:effectLst/>
                <a:uLnTx/>
                <a:uFillTx/>
                <a:latin typeface="Arial"/>
                <a:cs typeface="Arial"/>
                <a:sym typeface="Arial"/>
              </a:rPr>
              <a:t> task to run (priority is inverted)</a:t>
            </a:r>
          </a:p>
        </p:txBody>
      </p:sp>
    </p:spTree>
    <p:extLst>
      <p:ext uri="{BB962C8B-B14F-4D97-AF65-F5344CB8AC3E}">
        <p14:creationId xmlns:p14="http://schemas.microsoft.com/office/powerpoint/2010/main" val="29838637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4CFDD-D5DC-F70E-86FE-4394D4ECDC86}"/>
              </a:ext>
            </a:extLst>
          </p:cNvPr>
          <p:cNvSpPr>
            <a:spLocks noGrp="1"/>
          </p:cNvSpPr>
          <p:nvPr>
            <p:ph type="title"/>
          </p:nvPr>
        </p:nvSpPr>
        <p:spPr>
          <a:xfrm>
            <a:off x="561075" y="273728"/>
            <a:ext cx="11114987" cy="590349"/>
          </a:xfrm>
        </p:spPr>
        <p:txBody>
          <a:bodyPr wrap="square" lIns="0" tIns="18000" rIns="0" bIns="18000" anchor="ctr" anchorCtr="0">
            <a:spAutoFit/>
          </a:bodyPr>
          <a:lstStyle/>
          <a:p>
            <a:r>
              <a:rPr lang="en-US" sz="3400" noProof="0" dirty="0"/>
              <a:t>Priority Inversion</a:t>
            </a:r>
            <a:r>
              <a:rPr lang="en-US" noProof="0" dirty="0"/>
              <a:t> (3)</a:t>
            </a:r>
            <a:endParaRPr lang="en-US" sz="2600" noProof="0" dirty="0"/>
          </a:p>
        </p:txBody>
      </p:sp>
      <p:sp>
        <p:nvSpPr>
          <p:cNvPr id="3" name="Content Placeholder 2">
            <a:extLst>
              <a:ext uri="{FF2B5EF4-FFF2-40B4-BE49-F238E27FC236}">
                <a16:creationId xmlns:a16="http://schemas.microsoft.com/office/drawing/2014/main" id="{C140A845-507D-E118-B6BA-888359120F59}"/>
              </a:ext>
            </a:extLst>
          </p:cNvPr>
          <p:cNvSpPr>
            <a:spLocks noGrp="1"/>
          </p:cNvSpPr>
          <p:nvPr>
            <p:ph sz="quarter" idx="13"/>
          </p:nvPr>
        </p:nvSpPr>
        <p:spPr>
          <a:xfrm>
            <a:off x="561075" y="988577"/>
            <a:ext cx="11114987" cy="4222113"/>
          </a:xfrm>
        </p:spPr>
        <p:txBody>
          <a:bodyPr wrap="square" lIns="0" tIns="18000" rIns="0" bIns="18000" anchor="ctr" anchorCtr="0">
            <a:spAutoFit/>
          </a:bodyPr>
          <a:lstStyle/>
          <a:p>
            <a:pPr marL="342900" indent="-342900">
              <a:spcBef>
                <a:spcPts val="600"/>
              </a:spcBef>
            </a:pPr>
            <a:r>
              <a:rPr lang="en-US" sz="2800" noProof="0" dirty="0"/>
              <a:t>Several methods to solve priority inversion</a:t>
            </a:r>
          </a:p>
          <a:p>
            <a:pPr marL="829818" lvl="1" indent="-342900"/>
            <a:r>
              <a:rPr lang="en-US" sz="2800" noProof="0" dirty="0"/>
              <a:t>Disable all interrupts while in the critical region</a:t>
            </a:r>
          </a:p>
          <a:p>
            <a:pPr marL="829818" lvl="1" indent="-342900"/>
            <a:r>
              <a:rPr lang="en-US" sz="2800" noProof="0" dirty="0"/>
              <a:t>Priority ceiling: associate a priority with the mutex and assign that to the process holding it</a:t>
            </a:r>
          </a:p>
          <a:p>
            <a:pPr marL="829818" lvl="1" indent="-342900"/>
            <a:r>
              <a:rPr lang="en-US" sz="2800" noProof="0" dirty="0"/>
              <a:t>Priority inheritance: A low-priority task holding the mutex temporarily inherits the priority of the high-priority task trying to obtain it</a:t>
            </a:r>
          </a:p>
          <a:p>
            <a:pPr marL="829818" lvl="1" indent="-342900"/>
            <a:r>
              <a:rPr lang="en-US" sz="2800" noProof="0" dirty="0"/>
              <a:t>Random boosting: randomly assigning mutex-holding threads a high priority until they exit the critical region</a:t>
            </a:r>
          </a:p>
        </p:txBody>
      </p:sp>
    </p:spTree>
    <p:extLst>
      <p:ext uri="{BB962C8B-B14F-4D97-AF65-F5344CB8AC3E}">
        <p14:creationId xmlns:p14="http://schemas.microsoft.com/office/powerpoint/2010/main" val="35537466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9AE9-8788-7FB5-3189-C636C6954160}"/>
              </a:ext>
            </a:extLst>
          </p:cNvPr>
          <p:cNvSpPr>
            <a:spLocks noGrp="1"/>
          </p:cNvSpPr>
          <p:nvPr>
            <p:ph type="title"/>
          </p:nvPr>
        </p:nvSpPr>
        <p:spPr>
          <a:xfrm>
            <a:off x="561075" y="273122"/>
            <a:ext cx="11114987" cy="590349"/>
          </a:xfrm>
        </p:spPr>
        <p:txBody>
          <a:bodyPr wrap="square" lIns="0" tIns="18000" rIns="0" bIns="18000" anchor="ctr" anchorCtr="0">
            <a:spAutoFit/>
          </a:bodyPr>
          <a:lstStyle/>
          <a:p>
            <a:r>
              <a:rPr lang="en-US" sz="3400" noProof="0" dirty="0"/>
              <a:t>Avoiding Locks: Read-Copy-Update</a:t>
            </a:r>
            <a:r>
              <a:rPr lang="en-US" noProof="0" dirty="0"/>
              <a:t> (1)</a:t>
            </a:r>
            <a:endParaRPr lang="en-US" sz="2600" noProof="0" dirty="0"/>
          </a:p>
        </p:txBody>
      </p:sp>
      <p:sp>
        <p:nvSpPr>
          <p:cNvPr id="3" name="Content Placeholder 2">
            <a:extLst>
              <a:ext uri="{FF2B5EF4-FFF2-40B4-BE49-F238E27FC236}">
                <a16:creationId xmlns:a16="http://schemas.microsoft.com/office/drawing/2014/main" id="{BE6F4E8D-8098-1382-C87B-B5EFBF432F37}"/>
              </a:ext>
            </a:extLst>
          </p:cNvPr>
          <p:cNvSpPr>
            <a:spLocks noGrp="1"/>
          </p:cNvSpPr>
          <p:nvPr>
            <p:ph sz="quarter" idx="13"/>
          </p:nvPr>
        </p:nvSpPr>
        <p:spPr>
          <a:xfrm>
            <a:off x="561075" y="1101446"/>
            <a:ext cx="11114987" cy="5283942"/>
          </a:xfrm>
        </p:spPr>
        <p:txBody>
          <a:bodyPr wrap="square" lIns="0" tIns="18000" rIns="0" bIns="18000" anchor="ctr" anchorCtr="0">
            <a:spAutoFit/>
          </a:bodyPr>
          <a:lstStyle/>
          <a:p>
            <a:pPr marL="342900" indent="-342900">
              <a:spcBef>
                <a:spcPts val="600"/>
              </a:spcBef>
            </a:pPr>
            <a:r>
              <a:rPr lang="en-US" sz="2200" noProof="0" dirty="0"/>
              <a:t>An instance of </a:t>
            </a:r>
            <a:r>
              <a:rPr lang="en-US" sz="2200" b="1" noProof="0" dirty="0"/>
              <a:t>relativistic programming</a:t>
            </a:r>
          </a:p>
          <a:p>
            <a:pPr marL="342900" indent="-342900">
              <a:spcBef>
                <a:spcPts val="600"/>
              </a:spcBef>
            </a:pPr>
            <a:r>
              <a:rPr lang="en-US" sz="2200" noProof="0" dirty="0"/>
              <a:t>Do not try to avoid conflicts between readers and writers </a:t>
            </a:r>
          </a:p>
          <a:p>
            <a:pPr marL="342900" indent="-342900">
              <a:spcBef>
                <a:spcPts val="600"/>
              </a:spcBef>
            </a:pPr>
            <a:r>
              <a:rPr lang="en-US" sz="2200" noProof="0" dirty="0"/>
              <a:t>Tolerate them and ensure a correct result regardless of the order of events</a:t>
            </a:r>
          </a:p>
          <a:p>
            <a:pPr marL="342900" indent="-342900">
              <a:spcBef>
                <a:spcPts val="600"/>
              </a:spcBef>
            </a:pPr>
            <a:r>
              <a:rPr lang="en-US" sz="2200" noProof="0" dirty="0"/>
              <a:t>Allow writer to update data structure even if other processes are still using it. </a:t>
            </a:r>
          </a:p>
          <a:p>
            <a:pPr marL="829818" lvl="1" indent="-342900"/>
            <a:r>
              <a:rPr lang="en-US" sz="2200" noProof="0" dirty="0"/>
              <a:t>Parallel copies of a data structure.</a:t>
            </a:r>
          </a:p>
          <a:p>
            <a:pPr marL="829818" lvl="1" indent="-342900"/>
            <a:r>
              <a:rPr lang="en-US" sz="2200" noProof="0" dirty="0"/>
              <a:t>Ensure that each reader either reads the old or the new version, but not some weird combination of the 2. </a:t>
            </a:r>
          </a:p>
          <a:p>
            <a:pPr marL="829818" lvl="1" indent="-342900"/>
            <a:r>
              <a:rPr lang="en-US" sz="2200" noProof="0" dirty="0"/>
              <a:t>Single-pointer readers/writers scheme</a:t>
            </a:r>
          </a:p>
          <a:p>
            <a:pPr marL="342900" indent="-342900">
              <a:spcBef>
                <a:spcPts val="600"/>
              </a:spcBef>
            </a:pPr>
            <a:r>
              <a:rPr lang="en-US" sz="2200" noProof="0" dirty="0"/>
              <a:t>Readers execute in read-side sections</a:t>
            </a:r>
          </a:p>
          <a:p>
            <a:pPr marL="342900" indent="-342900">
              <a:spcBef>
                <a:spcPts val="600"/>
              </a:spcBef>
            </a:pPr>
            <a:r>
              <a:rPr lang="en-US" sz="2200" noProof="0" dirty="0"/>
              <a:t>Writer operates 3 steps:</a:t>
            </a:r>
          </a:p>
          <a:p>
            <a:pPr marL="829818" lvl="1" indent="-342900"/>
            <a:r>
              <a:rPr lang="en-US" sz="2200" noProof="0" dirty="0"/>
              <a:t>Atomically update pointer to new copy</a:t>
            </a:r>
          </a:p>
          <a:p>
            <a:pPr marL="829818" lvl="1" indent="-342900"/>
            <a:r>
              <a:rPr lang="en-US" sz="2200" noProof="0" dirty="0"/>
              <a:t>Wait for existing readers (</a:t>
            </a:r>
            <a:r>
              <a:rPr lang="en-US" sz="2200" b="1" noProof="0" dirty="0"/>
              <a:t>grace period</a:t>
            </a:r>
            <a:r>
              <a:rPr lang="en-US" sz="2200" noProof="0" dirty="0"/>
              <a:t>)	</a:t>
            </a:r>
          </a:p>
          <a:p>
            <a:pPr marL="829818" lvl="1" indent="-342900"/>
            <a:r>
              <a:rPr lang="en-US" sz="2200" noProof="0" dirty="0"/>
              <a:t>Reclaim old copy</a:t>
            </a:r>
          </a:p>
        </p:txBody>
      </p:sp>
    </p:spTree>
    <p:extLst>
      <p:ext uri="{BB962C8B-B14F-4D97-AF65-F5344CB8AC3E}">
        <p14:creationId xmlns:p14="http://schemas.microsoft.com/office/powerpoint/2010/main" val="41112942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72828"/>
            <a:ext cx="11114137" cy="590349"/>
          </a:xfrm>
        </p:spPr>
        <p:txBody>
          <a:bodyPr wrap="square" lIns="0" tIns="18000" rIns="0" bIns="18000" anchor="ctr" anchorCtr="0">
            <a:spAutoFit/>
          </a:bodyPr>
          <a:lstStyle/>
          <a:p>
            <a:r>
              <a:rPr lang="en-US" altLang="en-US" sz="3400" noProof="0" dirty="0"/>
              <a:t>Avoiding Locks: Read-Copy-Update</a:t>
            </a:r>
            <a:r>
              <a:rPr lang="en-US" altLang="en-US" noProof="0" dirty="0"/>
              <a:t> (2)</a:t>
            </a:r>
            <a:endParaRPr lang="en-US" sz="2600" noProof="0" dirty="0"/>
          </a:p>
        </p:txBody>
      </p:sp>
      <p:pic>
        <p:nvPicPr>
          <p:cNvPr id="5" name="Picture 4" descr="The figure consists of six parts labeled (a) to (c) that illustrate Read-Copy-Update: inserting a node in the tree and then removing a branch—all without locks.&#10;Long description is available in notes, press F6">
            <a:extLst>
              <a:ext uri="{FF2B5EF4-FFF2-40B4-BE49-F238E27FC236}">
                <a16:creationId xmlns:a16="http://schemas.microsoft.com/office/drawing/2014/main" id="{3592C074-DA43-27AF-D591-DBE8463BF4A4}"/>
              </a:ext>
            </a:extLst>
          </p:cNvPr>
          <p:cNvPicPr>
            <a:picLocks noChangeAspect="1"/>
          </p:cNvPicPr>
          <p:nvPr/>
        </p:nvPicPr>
        <p:blipFill rotWithShape="1">
          <a:blip r:embed="rId3"/>
          <a:srcRect b="50000"/>
          <a:stretch/>
        </p:blipFill>
        <p:spPr>
          <a:xfrm>
            <a:off x="1262876" y="1186965"/>
            <a:ext cx="9666251" cy="4056026"/>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796012" y="5777353"/>
            <a:ext cx="10608107" cy="313350"/>
          </a:xfrm>
        </p:spPr>
        <p:txBody>
          <a:bodyPr wrap="square" lIns="0" tIns="18000" rIns="0" bIns="18000" anchor="ctr" anchorCtr="0">
            <a:spAutoFit/>
          </a:bodyPr>
          <a:lstStyle/>
          <a:p>
            <a:pPr marL="0" indent="0">
              <a:spcBef>
                <a:spcPts val="1000"/>
              </a:spcBef>
              <a:buNone/>
            </a:pPr>
            <a:r>
              <a:rPr lang="en-US" sz="1800" noProof="0" dirty="0"/>
              <a:t>Figure 2.39 Read-Copy-Update: inserting a node in the tree and then removing a branch-all without locks</a:t>
            </a:r>
          </a:p>
        </p:txBody>
      </p:sp>
    </p:spTree>
    <p:extLst>
      <p:ext uri="{BB962C8B-B14F-4D97-AF65-F5344CB8AC3E}">
        <p14:creationId xmlns:p14="http://schemas.microsoft.com/office/powerpoint/2010/main" val="1567014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0D05-0DEB-B1C1-C234-6AC9B31F2311}"/>
              </a:ext>
            </a:extLst>
          </p:cNvPr>
          <p:cNvSpPr>
            <a:spLocks noGrp="1"/>
          </p:cNvSpPr>
          <p:nvPr>
            <p:ph type="title"/>
          </p:nvPr>
        </p:nvSpPr>
        <p:spPr>
          <a:xfrm>
            <a:off x="561075" y="291816"/>
            <a:ext cx="11114988" cy="559572"/>
          </a:xfrm>
        </p:spPr>
        <p:txBody>
          <a:bodyPr wrap="square" lIns="0" tIns="18000" rIns="0" bIns="18000" anchor="ctr" anchorCtr="0">
            <a:spAutoFit/>
          </a:bodyPr>
          <a:lstStyle/>
          <a:p>
            <a:r>
              <a:rPr lang="en-US" sz="3400" noProof="0" dirty="0"/>
              <a:t>Process Management</a:t>
            </a:r>
            <a:endParaRPr lang="en-US" sz="3400" i="1" noProof="0" dirty="0"/>
          </a:p>
        </p:txBody>
      </p:sp>
      <p:sp>
        <p:nvSpPr>
          <p:cNvPr id="3" name="Content Placeholder 2">
            <a:extLst>
              <a:ext uri="{FF2B5EF4-FFF2-40B4-BE49-F238E27FC236}">
                <a16:creationId xmlns:a16="http://schemas.microsoft.com/office/drawing/2014/main" id="{546DDCD6-F15E-E3A9-6A9E-DFF5DC22F52A}"/>
              </a:ext>
            </a:extLst>
          </p:cNvPr>
          <p:cNvSpPr>
            <a:spLocks noGrp="1"/>
          </p:cNvSpPr>
          <p:nvPr>
            <p:ph sz="quarter" idx="13"/>
          </p:nvPr>
        </p:nvSpPr>
        <p:spPr>
          <a:xfrm>
            <a:off x="561075" y="1095034"/>
            <a:ext cx="11116201" cy="4868444"/>
          </a:xfrm>
        </p:spPr>
        <p:txBody>
          <a:bodyPr wrap="square" lIns="0" tIns="18000" rIns="0" bIns="18000" anchor="ctr" anchorCtr="0">
            <a:spAutoFit/>
          </a:bodyPr>
          <a:lstStyle/>
          <a:p>
            <a:pPr marL="342900" indent="-342900">
              <a:spcBef>
                <a:spcPts val="600"/>
              </a:spcBef>
            </a:pPr>
            <a:r>
              <a:rPr lang="en-US" sz="2400" noProof="0" dirty="0">
                <a:solidFill>
                  <a:srgbClr val="000000"/>
                </a:solidFill>
                <a:latin typeface="Consolas" panose="020B0609020204030204" pitchFamily="49" charset="0"/>
              </a:rPr>
              <a:t>fork: </a:t>
            </a:r>
            <a:r>
              <a:rPr lang="en-US" sz="2400" noProof="0" dirty="0">
                <a:solidFill>
                  <a:srgbClr val="000000"/>
                </a:solidFill>
                <a:latin typeface="Arial" panose="020B0604020202020204" pitchFamily="34" charset="0"/>
              </a:rPr>
              <a:t>create a new process</a:t>
            </a:r>
          </a:p>
          <a:p>
            <a:pPr marL="829818" lvl="1" indent="-342900"/>
            <a:r>
              <a:rPr lang="en-US" sz="2400" noProof="0" dirty="0">
                <a:solidFill>
                  <a:srgbClr val="000000"/>
                </a:solidFill>
                <a:latin typeface="Arial" panose="020B0604020202020204" pitchFamily="34" charset="0"/>
              </a:rPr>
              <a:t>Child is a “private” </a:t>
            </a:r>
            <a:r>
              <a:rPr lang="en-US" sz="2400" b="1" noProof="0" dirty="0">
                <a:solidFill>
                  <a:srgbClr val="000000"/>
                </a:solidFill>
                <a:latin typeface="Arial" panose="020B0604020202020204" pitchFamily="34" charset="0"/>
              </a:rPr>
              <a:t>clone</a:t>
            </a:r>
            <a:r>
              <a:rPr lang="en-US" sz="2400" noProof="0" dirty="0">
                <a:solidFill>
                  <a:srgbClr val="000000"/>
                </a:solidFill>
                <a:latin typeface="Arial" panose="020B0604020202020204" pitchFamily="34" charset="0"/>
              </a:rPr>
              <a:t> of the parent</a:t>
            </a:r>
          </a:p>
          <a:p>
            <a:pPr marL="829818" lvl="1" indent="-342900"/>
            <a:r>
              <a:rPr lang="en-US" sz="2400" noProof="0" dirty="0">
                <a:solidFill>
                  <a:srgbClr val="000000"/>
                </a:solidFill>
                <a:latin typeface="Arial" panose="020B0604020202020204" pitchFamily="34" charset="0"/>
              </a:rPr>
              <a:t>Shares </a:t>
            </a:r>
            <a:r>
              <a:rPr lang="en-US" sz="2400" b="1" noProof="0" dirty="0">
                <a:solidFill>
                  <a:srgbClr val="000000"/>
                </a:solidFill>
                <a:latin typeface="Arial" panose="020B0604020202020204" pitchFamily="34" charset="0"/>
              </a:rPr>
              <a:t>some</a:t>
            </a:r>
            <a:r>
              <a:rPr lang="en-US" sz="2400" noProof="0" dirty="0">
                <a:solidFill>
                  <a:srgbClr val="000000"/>
                </a:solidFill>
                <a:latin typeface="Arial" panose="020B0604020202020204" pitchFamily="34" charset="0"/>
              </a:rPr>
              <a:t> resources with the parent</a:t>
            </a:r>
          </a:p>
          <a:p>
            <a:pPr marL="342900" indent="-342900">
              <a:spcBef>
                <a:spcPts val="600"/>
              </a:spcBef>
            </a:pPr>
            <a:r>
              <a:rPr lang="en-US" sz="2400" noProof="0" dirty="0">
                <a:solidFill>
                  <a:srgbClr val="000000"/>
                </a:solidFill>
                <a:latin typeface="Consolas" panose="020B0609020204030204" pitchFamily="49" charset="0"/>
              </a:rPr>
              <a:t>exec: </a:t>
            </a:r>
            <a:r>
              <a:rPr lang="en-US" sz="2400" noProof="0" dirty="0">
                <a:solidFill>
                  <a:srgbClr val="000000"/>
                </a:solidFill>
                <a:latin typeface="Arial" panose="020B0604020202020204" pitchFamily="34" charset="0"/>
              </a:rPr>
              <a:t>execute a new process image</a:t>
            </a:r>
          </a:p>
          <a:p>
            <a:pPr marL="829818" lvl="1" indent="-342900"/>
            <a:r>
              <a:rPr lang="en-US" sz="2400" noProof="0" dirty="0">
                <a:solidFill>
                  <a:srgbClr val="000000"/>
                </a:solidFill>
                <a:latin typeface="Arial" panose="020B0604020202020204" pitchFamily="34" charset="0"/>
              </a:rPr>
              <a:t>Used in combination with</a:t>
            </a:r>
            <a:r>
              <a:rPr lang="en-US" sz="2400" noProof="0" dirty="0">
                <a:solidFill>
                  <a:srgbClr val="000000"/>
                </a:solidFill>
                <a:latin typeface="Consolas" panose="020B0609020204030204" pitchFamily="49" charset="0"/>
              </a:rPr>
              <a:t> fork</a:t>
            </a:r>
          </a:p>
          <a:p>
            <a:pPr marL="829818" lvl="1" indent="-342900"/>
            <a:r>
              <a:rPr lang="en-US" sz="2400" noProof="0" dirty="0">
                <a:solidFill>
                  <a:srgbClr val="000000"/>
                </a:solidFill>
                <a:latin typeface="Consolas" panose="020B0609020204030204" pitchFamily="49" charset="0"/>
              </a:rPr>
              <a:t>exec</a:t>
            </a:r>
            <a:r>
              <a:rPr lang="en-US" sz="2400" noProof="0" dirty="0">
                <a:solidFill>
                  <a:srgbClr val="000000"/>
                </a:solidFill>
                <a:latin typeface="Arial" panose="020B0604020202020204" pitchFamily="34" charset="0"/>
              </a:rPr>
              <a:t> on Windows?</a:t>
            </a:r>
          </a:p>
          <a:p>
            <a:pPr marL="342900" indent="-342900">
              <a:spcBef>
                <a:spcPts val="600"/>
              </a:spcBef>
            </a:pPr>
            <a:r>
              <a:rPr lang="en-US" sz="2400" noProof="0" dirty="0">
                <a:solidFill>
                  <a:srgbClr val="000000"/>
                </a:solidFill>
                <a:latin typeface="Consolas" panose="020B0609020204030204" pitchFamily="49" charset="0"/>
              </a:rPr>
              <a:t>exit:</a:t>
            </a:r>
            <a:r>
              <a:rPr lang="en-US" sz="2400" noProof="0" dirty="0">
                <a:solidFill>
                  <a:srgbClr val="000000"/>
                </a:solidFill>
                <a:latin typeface="Arial" panose="020B0604020202020204" pitchFamily="34" charset="0"/>
              </a:rPr>
              <a:t> cause voluntary process termination</a:t>
            </a:r>
          </a:p>
          <a:p>
            <a:pPr marL="829818" lvl="1" indent="-342900"/>
            <a:r>
              <a:rPr lang="en-US" sz="2400" noProof="0" dirty="0">
                <a:solidFill>
                  <a:srgbClr val="000000"/>
                </a:solidFill>
                <a:latin typeface="Consolas" panose="020B0609020204030204" pitchFamily="49" charset="0"/>
              </a:rPr>
              <a:t>Exit</a:t>
            </a:r>
            <a:r>
              <a:rPr lang="en-US" sz="2400" noProof="0" dirty="0">
                <a:solidFill>
                  <a:srgbClr val="000000"/>
                </a:solidFill>
                <a:latin typeface="Arial" panose="020B0604020202020204" pitchFamily="34" charset="0"/>
              </a:rPr>
              <a:t> status returned to the parent</a:t>
            </a:r>
          </a:p>
          <a:p>
            <a:pPr marL="829818" lvl="1" indent="-342900"/>
            <a:r>
              <a:rPr lang="en-US" sz="2400" noProof="0" dirty="0">
                <a:solidFill>
                  <a:srgbClr val="000000"/>
                </a:solidFill>
                <a:latin typeface="Arial" panose="020B0604020202020204" pitchFamily="34" charset="0"/>
              </a:rPr>
              <a:t>Involuntary process termination?</a:t>
            </a:r>
          </a:p>
          <a:p>
            <a:pPr marL="342900" indent="-342900">
              <a:spcBef>
                <a:spcPts val="600"/>
              </a:spcBef>
            </a:pPr>
            <a:r>
              <a:rPr lang="en-US" sz="2400" noProof="0" dirty="0">
                <a:solidFill>
                  <a:srgbClr val="000000"/>
                </a:solidFill>
                <a:latin typeface="Consolas" panose="020B0609020204030204" pitchFamily="49" charset="0"/>
              </a:rPr>
              <a:t>kill: </a:t>
            </a:r>
            <a:r>
              <a:rPr lang="en-US" sz="2400" noProof="0" dirty="0">
                <a:solidFill>
                  <a:srgbClr val="000000"/>
                </a:solidFill>
                <a:latin typeface="Arial" panose="020B0604020202020204" pitchFamily="34" charset="0"/>
              </a:rPr>
              <a:t>send a signal to a process (or group)</a:t>
            </a:r>
          </a:p>
          <a:p>
            <a:pPr marL="829818" lvl="1" indent="-342900"/>
            <a:r>
              <a:rPr lang="en-US" sz="2400" noProof="0" dirty="0">
                <a:solidFill>
                  <a:srgbClr val="000000"/>
                </a:solidFill>
                <a:latin typeface="Arial" panose="020B0604020202020204" pitchFamily="34" charset="0"/>
              </a:rPr>
              <a:t>Can cause involuntary process termination </a:t>
            </a:r>
          </a:p>
        </p:txBody>
      </p:sp>
    </p:spTree>
    <p:extLst>
      <p:ext uri="{BB962C8B-B14F-4D97-AF65-F5344CB8AC3E}">
        <p14:creationId xmlns:p14="http://schemas.microsoft.com/office/powerpoint/2010/main" val="2512664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8216"/>
            <a:ext cx="11114987" cy="559572"/>
          </a:xfrm>
        </p:spPr>
        <p:txBody>
          <a:bodyPr wrap="square" lIns="0" tIns="18000" rIns="0" bIns="18000" anchor="ctr" anchorCtr="0">
            <a:spAutoFit/>
          </a:bodyPr>
          <a:lstStyle/>
          <a:p>
            <a:r>
              <a:rPr lang="en-US" altLang="en-US" sz="3400" noProof="0" dirty="0"/>
              <a:t>Avoiding Locks: Read-Copy-Update (3)</a:t>
            </a:r>
            <a:endParaRPr lang="en-US" sz="2600" noProof="0" dirty="0"/>
          </a:p>
        </p:txBody>
      </p:sp>
      <p:pic>
        <p:nvPicPr>
          <p:cNvPr id="5" name="Picture 4" descr="The figure consists of six parts labeled (d) to (f) that illustrate Read-Copy-Update: inserting a node in the tree and then removing a branch—all without locks.&#10;Long description is available in notes, press F6">
            <a:extLst>
              <a:ext uri="{FF2B5EF4-FFF2-40B4-BE49-F238E27FC236}">
                <a16:creationId xmlns:a16="http://schemas.microsoft.com/office/drawing/2014/main" id="{B8384CBB-FB52-54B9-2A2F-F41925E6B4A4}"/>
              </a:ext>
            </a:extLst>
          </p:cNvPr>
          <p:cNvPicPr>
            <a:picLocks noChangeAspect="1"/>
          </p:cNvPicPr>
          <p:nvPr/>
        </p:nvPicPr>
        <p:blipFill rotWithShape="1">
          <a:blip r:embed="rId3"/>
          <a:srcRect t="50000"/>
          <a:stretch/>
        </p:blipFill>
        <p:spPr>
          <a:xfrm>
            <a:off x="1251191" y="1051161"/>
            <a:ext cx="9706870" cy="4073066"/>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792164" y="5777353"/>
            <a:ext cx="10619154" cy="313350"/>
          </a:xfrm>
        </p:spPr>
        <p:txBody>
          <a:bodyPr wrap="square" lIns="0" tIns="18000" rIns="0" bIns="18000" anchor="ctr" anchorCtr="0">
            <a:spAutoFit/>
          </a:bodyPr>
          <a:lstStyle/>
          <a:p>
            <a:pPr marL="0" indent="0">
              <a:spcBef>
                <a:spcPts val="1000"/>
              </a:spcBef>
              <a:buNone/>
            </a:pPr>
            <a:r>
              <a:rPr lang="en-US" sz="1800" noProof="0" dirty="0"/>
              <a:t>Figure 2.39 Read-Copy-Update: inserting a node in the tree and then removing a branch-all without locks</a:t>
            </a:r>
          </a:p>
        </p:txBody>
      </p:sp>
    </p:spTree>
    <p:extLst>
      <p:ext uri="{BB962C8B-B14F-4D97-AF65-F5344CB8AC3E}">
        <p14:creationId xmlns:p14="http://schemas.microsoft.com/office/powerpoint/2010/main" val="33450546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FCA25-CE79-7CA5-9C17-735F0FC15B83}"/>
              </a:ext>
            </a:extLst>
          </p:cNvPr>
          <p:cNvSpPr>
            <a:spLocks noGrp="1"/>
          </p:cNvSpPr>
          <p:nvPr>
            <p:ph type="ctrTitle"/>
          </p:nvPr>
        </p:nvSpPr>
        <p:spPr>
          <a:xfrm>
            <a:off x="2209800" y="2791742"/>
            <a:ext cx="7772400" cy="713460"/>
          </a:xfrm>
        </p:spPr>
        <p:txBody>
          <a:bodyPr lIns="0" tIns="18000" rIns="0" bIns="18000" anchor="b" anchorCtr="0">
            <a:spAutoFit/>
          </a:bodyPr>
          <a:lstStyle/>
          <a:p>
            <a:pPr algn="ctr"/>
            <a:r>
              <a:rPr lang="en-US" sz="4400" noProof="0" dirty="0">
                <a:solidFill>
                  <a:srgbClr val="007FA3"/>
                </a:solidFill>
              </a:rPr>
              <a:t>Scheduling</a:t>
            </a:r>
          </a:p>
        </p:txBody>
      </p:sp>
    </p:spTree>
    <p:extLst>
      <p:ext uri="{BB962C8B-B14F-4D97-AF65-F5344CB8AC3E}">
        <p14:creationId xmlns:p14="http://schemas.microsoft.com/office/powerpoint/2010/main" val="36690864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6DD5-DA1A-CB6C-8C6D-53D3B87B539F}"/>
              </a:ext>
            </a:extLst>
          </p:cNvPr>
          <p:cNvSpPr>
            <a:spLocks noGrp="1"/>
          </p:cNvSpPr>
          <p:nvPr>
            <p:ph type="title"/>
          </p:nvPr>
        </p:nvSpPr>
        <p:spPr>
          <a:xfrm>
            <a:off x="561075" y="288217"/>
            <a:ext cx="11114987" cy="559572"/>
          </a:xfrm>
        </p:spPr>
        <p:txBody>
          <a:bodyPr wrap="square" lIns="0" tIns="18000" rIns="0" bIns="18000" anchor="ctr" anchorCtr="0">
            <a:spAutoFit/>
          </a:bodyPr>
          <a:lstStyle/>
          <a:p>
            <a:r>
              <a:rPr lang="en-US" altLang="en-US" sz="3400" noProof="0" dirty="0"/>
              <a:t>Introduction to Scheduling Process Behavior</a:t>
            </a:r>
            <a:endParaRPr lang="en-US" sz="3400" noProof="0" dirty="0"/>
          </a:p>
        </p:txBody>
      </p:sp>
      <p:sp>
        <p:nvSpPr>
          <p:cNvPr id="3" name="Content Placeholder 2">
            <a:extLst>
              <a:ext uri="{FF2B5EF4-FFF2-40B4-BE49-F238E27FC236}">
                <a16:creationId xmlns:a16="http://schemas.microsoft.com/office/drawing/2014/main" id="{D4763A4E-3220-D103-CEE6-BB14EFE225BD}"/>
              </a:ext>
            </a:extLst>
          </p:cNvPr>
          <p:cNvSpPr>
            <a:spLocks noGrp="1"/>
          </p:cNvSpPr>
          <p:nvPr>
            <p:ph sz="quarter" idx="13"/>
          </p:nvPr>
        </p:nvSpPr>
        <p:spPr>
          <a:xfrm>
            <a:off x="561075" y="1075983"/>
            <a:ext cx="11114987" cy="467239"/>
          </a:xfrm>
        </p:spPr>
        <p:txBody>
          <a:bodyPr wrap="square" lIns="0" tIns="18000" rIns="0" bIns="18000" anchor="ctr" anchorCtr="0">
            <a:spAutoFit/>
          </a:bodyPr>
          <a:lstStyle/>
          <a:p>
            <a:pPr marL="101600" indent="-101600">
              <a:buNone/>
            </a:pPr>
            <a:r>
              <a:rPr lang="en-US" sz="2800" spc="-350" noProof="0" dirty="0"/>
              <a:t>C P </a:t>
            </a:r>
            <a:r>
              <a:rPr lang="en-US" sz="2800" noProof="0" dirty="0"/>
              <a:t>U bound v</a:t>
            </a:r>
            <a:r>
              <a:rPr lang="en-US" sz="100" noProof="0" dirty="0"/>
              <a:t>er</a:t>
            </a:r>
            <a:r>
              <a:rPr lang="en-US" sz="2800" noProof="0" dirty="0"/>
              <a:t>s</a:t>
            </a:r>
            <a:r>
              <a:rPr lang="en-US" sz="100" noProof="0" dirty="0"/>
              <a:t>us</a:t>
            </a:r>
            <a:r>
              <a:rPr lang="en-US" sz="2800" noProof="0" dirty="0"/>
              <a:t>. I/O bound processes</a:t>
            </a:r>
          </a:p>
        </p:txBody>
      </p:sp>
      <p:pic>
        <p:nvPicPr>
          <p:cNvPr id="6" name="Picture 5" descr="The figure consists of two parts labeled (a) and (b) that illustrate Bursts of C P U usage alternate with periods of waiting for I/O. &#10;Long description is available in notes, press F6 ">
            <a:extLst>
              <a:ext uri="{FF2B5EF4-FFF2-40B4-BE49-F238E27FC236}">
                <a16:creationId xmlns:a16="http://schemas.microsoft.com/office/drawing/2014/main" id="{A5F39A74-E6E6-66E6-E982-162F99C83EBC}"/>
              </a:ext>
            </a:extLst>
          </p:cNvPr>
          <p:cNvPicPr>
            <a:picLocks noChangeAspect="1"/>
          </p:cNvPicPr>
          <p:nvPr/>
        </p:nvPicPr>
        <p:blipFill>
          <a:blip r:embed="rId3"/>
          <a:stretch>
            <a:fillRect/>
          </a:stretch>
        </p:blipFill>
        <p:spPr>
          <a:xfrm>
            <a:off x="1528852" y="1736967"/>
            <a:ext cx="9134297" cy="3498369"/>
          </a:xfrm>
          <a:prstGeom prst="rect">
            <a:avLst/>
          </a:prstGeom>
        </p:spPr>
      </p:pic>
      <p:sp>
        <p:nvSpPr>
          <p:cNvPr id="4" name="Content Placeholder 3">
            <a:extLst>
              <a:ext uri="{FF2B5EF4-FFF2-40B4-BE49-F238E27FC236}">
                <a16:creationId xmlns:a16="http://schemas.microsoft.com/office/drawing/2014/main" id="{E23B10DC-82F6-32E7-1372-3CE3C4728797}"/>
              </a:ext>
            </a:extLst>
          </p:cNvPr>
          <p:cNvSpPr>
            <a:spLocks noGrp="1"/>
          </p:cNvSpPr>
          <p:nvPr>
            <p:ph sz="quarter" idx="14"/>
          </p:nvPr>
        </p:nvSpPr>
        <p:spPr>
          <a:xfrm>
            <a:off x="2417616" y="5633533"/>
            <a:ext cx="7364738" cy="590349"/>
          </a:xfrm>
        </p:spPr>
        <p:txBody>
          <a:bodyPr wrap="square" lIns="0" tIns="18000" rIns="0" bIns="18000" anchor="ctr" anchorCtr="0">
            <a:spAutoFit/>
          </a:bodyPr>
          <a:lstStyle/>
          <a:p>
            <a:pPr marL="0" indent="0">
              <a:buNone/>
            </a:pPr>
            <a:r>
              <a:rPr lang="en-US" sz="1800" noProof="0" dirty="0"/>
              <a:t>Figure 2.40 Bursts of </a:t>
            </a:r>
            <a:r>
              <a:rPr lang="en-US" sz="1800" spc="-300" noProof="0" dirty="0"/>
              <a:t>C P </a:t>
            </a:r>
            <a:r>
              <a:rPr lang="en-US" sz="1800" noProof="0" dirty="0"/>
              <a:t>U usage alternate with periods of waiting for I/O. (a) A </a:t>
            </a:r>
            <a:r>
              <a:rPr lang="en-US" sz="1800" spc="-300" noProof="0" dirty="0"/>
              <a:t>C P </a:t>
            </a:r>
            <a:r>
              <a:rPr lang="en-US" sz="1800" noProof="0" dirty="0"/>
              <a:t>U-bound process. (b) An I/O-bound process.</a:t>
            </a:r>
          </a:p>
        </p:txBody>
      </p:sp>
    </p:spTree>
    <p:extLst>
      <p:ext uri="{BB962C8B-B14F-4D97-AF65-F5344CB8AC3E}">
        <p14:creationId xmlns:p14="http://schemas.microsoft.com/office/powerpoint/2010/main" val="29754813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5"/>
            <a:ext cx="11114987" cy="559572"/>
          </a:xfrm>
        </p:spPr>
        <p:txBody>
          <a:bodyPr wrap="square" lIns="0" tIns="18000" rIns="0" bIns="18000" anchor="ctr" anchorCtr="0">
            <a:spAutoFit/>
          </a:bodyPr>
          <a:lstStyle/>
          <a:p>
            <a:r>
              <a:rPr lang="en-US" altLang="en-US" sz="3400" noProof="0" dirty="0"/>
              <a:t>Process State Revisited</a:t>
            </a:r>
            <a:endParaRPr lang="en-US" sz="3400" noProof="0" dirty="0"/>
          </a:p>
        </p:txBody>
      </p:sp>
      <p:pic>
        <p:nvPicPr>
          <p:cNvPr id="5" name="Picture 4" descr="A cyclic process of running, blocked, and ready. &#10;Long description is available in notes, press F6">
            <a:extLst>
              <a:ext uri="{FF2B5EF4-FFF2-40B4-BE49-F238E27FC236}">
                <a16:creationId xmlns:a16="http://schemas.microsoft.com/office/drawing/2014/main" id="{34AD9538-E31A-59BD-77A7-5879A2149680}"/>
              </a:ext>
            </a:extLst>
          </p:cNvPr>
          <p:cNvPicPr>
            <a:picLocks noChangeAspect="1"/>
          </p:cNvPicPr>
          <p:nvPr/>
        </p:nvPicPr>
        <p:blipFill rotWithShape="1">
          <a:blip r:embed="rId3"/>
          <a:srcRect r="49817"/>
          <a:stretch/>
        </p:blipFill>
        <p:spPr>
          <a:xfrm>
            <a:off x="2742078" y="1329300"/>
            <a:ext cx="6707844" cy="3041460"/>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4899106"/>
            <a:ext cx="11137140" cy="1482901"/>
          </a:xfrm>
        </p:spPr>
        <p:txBody>
          <a:bodyPr wrap="square" lIns="0" tIns="18000" rIns="0" bIns="18000" anchor="ctr" anchorCtr="0">
            <a:spAutoFit/>
          </a:bodyPr>
          <a:lstStyle/>
          <a:p>
            <a:pPr marL="0" indent="0">
              <a:spcBef>
                <a:spcPts val="600"/>
              </a:spcBef>
              <a:buNone/>
            </a:pPr>
            <a:r>
              <a:rPr lang="en-US" sz="2800" noProof="0" dirty="0"/>
              <a:t>If more processes ready than </a:t>
            </a:r>
            <a:r>
              <a:rPr lang="en-US" sz="2800" spc="-350" noProof="0" dirty="0"/>
              <a:t>C P U </a:t>
            </a:r>
            <a:r>
              <a:rPr lang="en-US" sz="2800" noProof="0" dirty="0"/>
              <a:t>s available:</a:t>
            </a:r>
          </a:p>
          <a:p>
            <a:pPr marL="342900" indent="-342900">
              <a:spcBef>
                <a:spcPts val="600"/>
              </a:spcBef>
            </a:pPr>
            <a:r>
              <a:rPr lang="en-US" sz="2800" b="1" noProof="0" dirty="0"/>
              <a:t>Scheduler</a:t>
            </a:r>
            <a:r>
              <a:rPr lang="en-US" sz="2800" noProof="0" dirty="0"/>
              <a:t> decides which process to run next</a:t>
            </a:r>
          </a:p>
          <a:p>
            <a:pPr marL="342900" indent="-342900">
              <a:spcBef>
                <a:spcPts val="600"/>
              </a:spcBef>
            </a:pPr>
            <a:r>
              <a:rPr lang="en-US" sz="2800" noProof="0" dirty="0"/>
              <a:t>Algorithm used by scheduler is called </a:t>
            </a:r>
            <a:r>
              <a:rPr lang="en-US" sz="2800" b="1" noProof="0" dirty="0"/>
              <a:t>scheduling algorithm</a:t>
            </a:r>
          </a:p>
        </p:txBody>
      </p:sp>
    </p:spTree>
    <p:extLst>
      <p:ext uri="{BB962C8B-B14F-4D97-AF65-F5344CB8AC3E}">
        <p14:creationId xmlns:p14="http://schemas.microsoft.com/office/powerpoint/2010/main" val="20292630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9614-9138-8BC6-96B8-2CD752C26B8A}"/>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When to Schedule?</a:t>
            </a:r>
          </a:p>
        </p:txBody>
      </p:sp>
      <p:sp>
        <p:nvSpPr>
          <p:cNvPr id="3" name="Content Placeholder 2">
            <a:extLst>
              <a:ext uri="{FF2B5EF4-FFF2-40B4-BE49-F238E27FC236}">
                <a16:creationId xmlns:a16="http://schemas.microsoft.com/office/drawing/2014/main" id="{A61E123F-9D36-4175-7977-53BFB360DFF2}"/>
              </a:ext>
            </a:extLst>
          </p:cNvPr>
          <p:cNvSpPr>
            <a:spLocks noGrp="1"/>
          </p:cNvSpPr>
          <p:nvPr>
            <p:ph sz="quarter" idx="13"/>
          </p:nvPr>
        </p:nvSpPr>
        <p:spPr>
          <a:xfrm>
            <a:off x="561075" y="986763"/>
            <a:ext cx="11114987" cy="2498564"/>
          </a:xfrm>
        </p:spPr>
        <p:txBody>
          <a:bodyPr wrap="square" lIns="0" tIns="18000" rIns="0" bIns="18000" anchor="ctr" anchorCtr="0">
            <a:spAutoFit/>
          </a:bodyPr>
          <a:lstStyle/>
          <a:p>
            <a:pPr marL="342900" indent="-342900">
              <a:spcBef>
                <a:spcPts val="600"/>
              </a:spcBef>
            </a:pPr>
            <a:r>
              <a:rPr lang="en-US" sz="2800" b="1" i="1" noProof="0" dirty="0"/>
              <a:t>Process exits</a:t>
            </a:r>
          </a:p>
          <a:p>
            <a:pPr marL="342900" indent="-342900">
              <a:spcBef>
                <a:spcPts val="600"/>
              </a:spcBef>
            </a:pPr>
            <a:r>
              <a:rPr lang="en-US" sz="2800" b="1" i="1" noProof="0" dirty="0"/>
              <a:t>Process blocks on I/O, Semaphore, etc.</a:t>
            </a:r>
          </a:p>
          <a:p>
            <a:pPr marL="342900" indent="-342900">
              <a:spcBef>
                <a:spcPts val="600"/>
              </a:spcBef>
            </a:pPr>
            <a:r>
              <a:rPr lang="en-US" sz="2800" i="1" noProof="0" dirty="0"/>
              <a:t>When a new process is created</a:t>
            </a:r>
          </a:p>
          <a:p>
            <a:pPr marL="342900" indent="-342900">
              <a:spcBef>
                <a:spcPts val="600"/>
              </a:spcBef>
            </a:pPr>
            <a:r>
              <a:rPr lang="en-US" sz="2800" i="1" noProof="0" dirty="0"/>
              <a:t>When an interrupt occurs:</a:t>
            </a:r>
          </a:p>
          <a:p>
            <a:pPr marL="829818" lvl="1" indent="-342900"/>
            <a:r>
              <a:rPr lang="en-US" sz="2800" i="1" noProof="0" dirty="0"/>
              <a:t>I/O, clock, syscall, etc.</a:t>
            </a:r>
          </a:p>
        </p:txBody>
      </p:sp>
      <p:sp>
        <p:nvSpPr>
          <p:cNvPr id="7" name="Content Placeholder 6">
            <a:extLst>
              <a:ext uri="{FF2B5EF4-FFF2-40B4-BE49-F238E27FC236}">
                <a16:creationId xmlns:a16="http://schemas.microsoft.com/office/drawing/2014/main" id="{C5DEEDB4-197E-C189-77F1-DFE84F195E07}"/>
              </a:ext>
            </a:extLst>
          </p:cNvPr>
          <p:cNvSpPr>
            <a:spLocks noGrp="1"/>
          </p:cNvSpPr>
          <p:nvPr>
            <p:ph sz="quarter" idx="17"/>
          </p:nvPr>
        </p:nvSpPr>
        <p:spPr>
          <a:xfrm>
            <a:off x="552449" y="3655757"/>
            <a:ext cx="11114987" cy="467239"/>
          </a:xfrm>
        </p:spPr>
        <p:txBody>
          <a:bodyPr wrap="square" lIns="0" tIns="18000" rIns="0" bIns="18000" anchor="ctr" anchorCtr="0">
            <a:spAutoFit/>
          </a:bodyPr>
          <a:lstStyle/>
          <a:p>
            <a:pPr marL="101600" indent="-101600" algn="ctr">
              <a:buNone/>
            </a:pPr>
            <a:r>
              <a:rPr lang="en-US" sz="2800" i="1" noProof="0" dirty="0"/>
              <a:t>Preemptive</a:t>
            </a:r>
            <a:r>
              <a:rPr lang="en-US" sz="2400" noProof="0" dirty="0"/>
              <a:t> v</a:t>
            </a:r>
            <a:r>
              <a:rPr lang="en-US" sz="100" noProof="0" dirty="0"/>
              <a:t>ersu</a:t>
            </a:r>
            <a:r>
              <a:rPr lang="en-US" sz="2400" noProof="0" dirty="0"/>
              <a:t>s </a:t>
            </a:r>
            <a:r>
              <a:rPr lang="en-US" sz="2800" b="1" noProof="0" dirty="0"/>
              <a:t>non-preemptive</a:t>
            </a:r>
            <a:r>
              <a:rPr lang="en-US" sz="2800" noProof="0" dirty="0"/>
              <a:t> scheduling?</a:t>
            </a:r>
            <a:endParaRPr lang="en-US" sz="2400" noProof="0" dirty="0"/>
          </a:p>
        </p:txBody>
      </p:sp>
    </p:spTree>
    <p:extLst>
      <p:ext uri="{BB962C8B-B14F-4D97-AF65-F5344CB8AC3E}">
        <p14:creationId xmlns:p14="http://schemas.microsoft.com/office/powerpoint/2010/main" val="26090970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9614-9138-8BC6-96B8-2CD752C26B8A}"/>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Categories of Scheduling Algorithms</a:t>
            </a:r>
          </a:p>
        </p:txBody>
      </p:sp>
      <p:sp>
        <p:nvSpPr>
          <p:cNvPr id="3" name="Content Placeholder 2">
            <a:extLst>
              <a:ext uri="{FF2B5EF4-FFF2-40B4-BE49-F238E27FC236}">
                <a16:creationId xmlns:a16="http://schemas.microsoft.com/office/drawing/2014/main" id="{A61E123F-9D36-4175-7977-53BFB360DFF2}"/>
              </a:ext>
            </a:extLst>
          </p:cNvPr>
          <p:cNvSpPr>
            <a:spLocks noGrp="1"/>
          </p:cNvSpPr>
          <p:nvPr>
            <p:ph sz="quarter" idx="13"/>
          </p:nvPr>
        </p:nvSpPr>
        <p:spPr>
          <a:xfrm>
            <a:off x="561075" y="989769"/>
            <a:ext cx="11114987" cy="1482901"/>
          </a:xfrm>
        </p:spPr>
        <p:txBody>
          <a:bodyPr wrap="square" lIns="0" tIns="18000" rIns="0" bIns="18000" anchor="ctr" anchorCtr="0">
            <a:spAutoFit/>
          </a:bodyPr>
          <a:lstStyle/>
          <a:p>
            <a:pPr marL="342900" indent="-342900">
              <a:spcBef>
                <a:spcPts val="600"/>
              </a:spcBef>
            </a:pPr>
            <a:r>
              <a:rPr lang="en-US" sz="2800" noProof="0" dirty="0"/>
              <a:t>Batch</a:t>
            </a:r>
          </a:p>
          <a:p>
            <a:pPr marL="342900" indent="-342900">
              <a:spcBef>
                <a:spcPts val="600"/>
              </a:spcBef>
            </a:pPr>
            <a:r>
              <a:rPr lang="en-US" sz="2800" noProof="0" dirty="0"/>
              <a:t>Interactive</a:t>
            </a:r>
          </a:p>
          <a:p>
            <a:pPr marL="342900" indent="-342900">
              <a:spcBef>
                <a:spcPts val="600"/>
              </a:spcBef>
            </a:pPr>
            <a:r>
              <a:rPr lang="en-US" sz="2800" noProof="0" dirty="0"/>
              <a:t>Real time</a:t>
            </a:r>
          </a:p>
        </p:txBody>
      </p:sp>
    </p:spTree>
    <p:extLst>
      <p:ext uri="{BB962C8B-B14F-4D97-AF65-F5344CB8AC3E}">
        <p14:creationId xmlns:p14="http://schemas.microsoft.com/office/powerpoint/2010/main" val="3741674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9614-9138-8BC6-96B8-2CD752C26B8A}"/>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sz="3400" dirty="0"/>
              <a:t>Scheduling Algorithm Goals </a:t>
            </a:r>
            <a:r>
              <a:rPr lang="en-US" sz="2600" dirty="0"/>
              <a:t>(1 of 2)</a:t>
            </a:r>
          </a:p>
        </p:txBody>
      </p:sp>
      <p:sp>
        <p:nvSpPr>
          <p:cNvPr id="3" name="Content Placeholder 2">
            <a:extLst>
              <a:ext uri="{FF2B5EF4-FFF2-40B4-BE49-F238E27FC236}">
                <a16:creationId xmlns:a16="http://schemas.microsoft.com/office/drawing/2014/main" id="{A61E123F-9D36-4175-7977-53BFB360DFF2}"/>
              </a:ext>
            </a:extLst>
          </p:cNvPr>
          <p:cNvSpPr>
            <a:spLocks noGrp="1"/>
          </p:cNvSpPr>
          <p:nvPr>
            <p:ph sz="quarter" idx="13"/>
          </p:nvPr>
        </p:nvSpPr>
        <p:spPr>
          <a:xfrm>
            <a:off x="561075" y="993421"/>
            <a:ext cx="11114988" cy="1990733"/>
          </a:xfrm>
        </p:spPr>
        <p:txBody>
          <a:bodyPr wrap="square" lIns="0" tIns="18000" rIns="0" bIns="18000" anchor="ctr" anchorCtr="0">
            <a:spAutoFit/>
          </a:bodyPr>
          <a:lstStyle/>
          <a:p>
            <a:pPr marL="342900" indent="-342900">
              <a:spcBef>
                <a:spcPts val="600"/>
              </a:spcBef>
            </a:pPr>
            <a:r>
              <a:rPr lang="en-US" sz="2800" noProof="0" dirty="0"/>
              <a:t>Different goals for different systems</a:t>
            </a:r>
          </a:p>
          <a:p>
            <a:pPr marL="829818" lvl="1" indent="-342900"/>
            <a:r>
              <a:rPr lang="en-US" sz="2800" noProof="0" dirty="0"/>
              <a:t>Batch</a:t>
            </a:r>
          </a:p>
          <a:p>
            <a:pPr marL="829818" lvl="1" indent="-342900"/>
            <a:r>
              <a:rPr lang="en-US" sz="2800" noProof="0" dirty="0"/>
              <a:t>Interactive</a:t>
            </a:r>
          </a:p>
          <a:p>
            <a:pPr marL="829818" lvl="1" indent="-342900"/>
            <a:r>
              <a:rPr lang="en-US" sz="2800" noProof="0" dirty="0"/>
              <a:t>Real time</a:t>
            </a:r>
          </a:p>
        </p:txBody>
      </p:sp>
      <p:sp>
        <p:nvSpPr>
          <p:cNvPr id="7" name="Content Placeholder 6">
            <a:extLst>
              <a:ext uri="{FF2B5EF4-FFF2-40B4-BE49-F238E27FC236}">
                <a16:creationId xmlns:a16="http://schemas.microsoft.com/office/drawing/2014/main" id="{C5DEEDB4-197E-C189-77F1-DFE84F195E07}"/>
              </a:ext>
            </a:extLst>
          </p:cNvPr>
          <p:cNvSpPr>
            <a:spLocks noGrp="1"/>
          </p:cNvSpPr>
          <p:nvPr>
            <p:ph sz="quarter" idx="17"/>
          </p:nvPr>
        </p:nvSpPr>
        <p:spPr>
          <a:xfrm>
            <a:off x="561075" y="3095064"/>
            <a:ext cx="11114987" cy="1990733"/>
          </a:xfrm>
        </p:spPr>
        <p:txBody>
          <a:bodyPr wrap="square" lIns="0" tIns="18000" rIns="0" bIns="18000" anchor="ctr" anchorCtr="0">
            <a:spAutoFit/>
          </a:bodyPr>
          <a:lstStyle/>
          <a:p>
            <a:pPr marL="342900" indent="-342900">
              <a:spcBef>
                <a:spcPts val="600"/>
              </a:spcBef>
            </a:pPr>
            <a:r>
              <a:rPr lang="en-US" sz="2800" noProof="0" dirty="0"/>
              <a:t>All systems: </a:t>
            </a:r>
          </a:p>
          <a:p>
            <a:pPr marL="829818" lvl="1" indent="-342900"/>
            <a:r>
              <a:rPr lang="en-US" sz="2800" noProof="0" dirty="0"/>
              <a:t>Fairness - giving each process a fair share of the </a:t>
            </a:r>
            <a:r>
              <a:rPr lang="en-US" sz="2800" spc="-300" noProof="0" dirty="0"/>
              <a:t>C P </a:t>
            </a:r>
            <a:r>
              <a:rPr lang="en-US" sz="2800" noProof="0" dirty="0"/>
              <a:t>U </a:t>
            </a:r>
          </a:p>
          <a:p>
            <a:pPr marL="829818" lvl="1" indent="-342900"/>
            <a:r>
              <a:rPr lang="en-US" sz="2800" noProof="0" dirty="0"/>
              <a:t>Policy enforcement - seeing that stated policy is carried out </a:t>
            </a:r>
          </a:p>
          <a:p>
            <a:pPr marL="829818" lvl="1" indent="-342900"/>
            <a:r>
              <a:rPr lang="en-US" sz="2800" noProof="0" dirty="0"/>
              <a:t>Balance - keeping all parts of the system busy</a:t>
            </a:r>
          </a:p>
        </p:txBody>
      </p:sp>
    </p:spTree>
    <p:extLst>
      <p:ext uri="{BB962C8B-B14F-4D97-AF65-F5344CB8AC3E}">
        <p14:creationId xmlns:p14="http://schemas.microsoft.com/office/powerpoint/2010/main" val="24803263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9614-9138-8BC6-96B8-2CD752C26B8A}"/>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altLang="en-US" sz="3400" noProof="0" dirty="0"/>
              <a:t>Batch Systems</a:t>
            </a:r>
            <a:endParaRPr lang="en-US" sz="2600" dirty="0"/>
          </a:p>
        </p:txBody>
      </p:sp>
      <p:pic>
        <p:nvPicPr>
          <p:cNvPr id="4" name="Picture 3" descr="A close-up of microprocessor cabinets on either side in a data center.">
            <a:extLst>
              <a:ext uri="{FF2B5EF4-FFF2-40B4-BE49-F238E27FC236}">
                <a16:creationId xmlns:a16="http://schemas.microsoft.com/office/drawing/2014/main" id="{829409E5-ECDF-673A-8A38-DD50152AEE22}"/>
              </a:ext>
            </a:extLst>
          </p:cNvPr>
          <p:cNvPicPr>
            <a:picLocks noChangeAspect="1"/>
          </p:cNvPicPr>
          <p:nvPr/>
        </p:nvPicPr>
        <p:blipFill>
          <a:blip r:embed="rId3"/>
          <a:stretch>
            <a:fillRect/>
          </a:stretch>
        </p:blipFill>
        <p:spPr>
          <a:xfrm>
            <a:off x="3910150" y="991823"/>
            <a:ext cx="4371700" cy="2914469"/>
          </a:xfrm>
          <a:prstGeom prst="rect">
            <a:avLst/>
          </a:prstGeom>
        </p:spPr>
      </p:pic>
      <p:sp>
        <p:nvSpPr>
          <p:cNvPr id="3" name="Content Placeholder 2">
            <a:extLst>
              <a:ext uri="{FF2B5EF4-FFF2-40B4-BE49-F238E27FC236}">
                <a16:creationId xmlns:a16="http://schemas.microsoft.com/office/drawing/2014/main" id="{A61E123F-9D36-4175-7977-53BFB360DFF2}"/>
              </a:ext>
            </a:extLst>
          </p:cNvPr>
          <p:cNvSpPr>
            <a:spLocks noGrp="1"/>
          </p:cNvSpPr>
          <p:nvPr>
            <p:ph sz="quarter" idx="13"/>
          </p:nvPr>
        </p:nvSpPr>
        <p:spPr>
          <a:xfrm>
            <a:off x="3910150" y="4017856"/>
            <a:ext cx="1596498" cy="221018"/>
          </a:xfrm>
        </p:spPr>
        <p:txBody>
          <a:bodyPr wrap="square" lIns="0" tIns="18000" rIns="0" bIns="18000" anchor="ctr" anchorCtr="0">
            <a:spAutoFit/>
          </a:bodyPr>
          <a:lstStyle/>
          <a:p>
            <a:pPr marL="0" indent="0">
              <a:spcBef>
                <a:spcPts val="600"/>
              </a:spcBef>
              <a:buNone/>
            </a:pPr>
            <a:r>
              <a:rPr lang="en-US" sz="1200" dirty="0" err="1">
                <a:effectLst/>
                <a:latin typeface="Arial" panose="020B0604020202020204" pitchFamily="34" charset="0"/>
                <a:ea typeface="Calibri" panose="020F0502020204030204" pitchFamily="34" charset="0"/>
                <a:cs typeface="Arial" panose="020B0604020202020204" pitchFamily="34" charset="0"/>
              </a:rPr>
              <a:t>Scanrail</a:t>
            </a:r>
            <a:r>
              <a:rPr lang="en-US" sz="1200" dirty="0">
                <a:effectLst/>
                <a:latin typeface="Arial" panose="020B0604020202020204" pitchFamily="34" charset="0"/>
                <a:ea typeface="Calibri" panose="020F0502020204030204" pitchFamily="34" charset="0"/>
                <a:cs typeface="Arial" panose="020B0604020202020204" pitchFamily="34" charset="0"/>
              </a:rPr>
              <a:t>/123</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Calibri" panose="020F0502020204030204" pitchFamily="34" charset="0"/>
                <a:cs typeface="Arial" panose="020B0604020202020204" pitchFamily="34" charset="0"/>
              </a:rPr>
              <a:t>R</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Calibri" panose="020F0502020204030204" pitchFamily="34" charset="0"/>
                <a:cs typeface="Arial" panose="020B0604020202020204" pitchFamily="34" charset="0"/>
              </a:rPr>
              <a:t>F </a:t>
            </a:r>
            <a:endParaRPr lang="en-US" sz="1200"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C5DEEDB4-197E-C189-77F1-DFE84F195E07}"/>
              </a:ext>
            </a:extLst>
          </p:cNvPr>
          <p:cNvSpPr>
            <a:spLocks noGrp="1"/>
          </p:cNvSpPr>
          <p:nvPr>
            <p:ph sz="quarter" idx="17"/>
          </p:nvPr>
        </p:nvSpPr>
        <p:spPr>
          <a:xfrm>
            <a:off x="561075" y="4379530"/>
            <a:ext cx="11114987" cy="1913789"/>
          </a:xfrm>
        </p:spPr>
        <p:txBody>
          <a:bodyPr wrap="square" lIns="0" tIns="18000" rIns="0" bIns="18000" anchor="ctr" anchorCtr="0">
            <a:spAutoFit/>
          </a:bodyPr>
          <a:lstStyle/>
          <a:p>
            <a:pPr marL="342900" indent="-342900">
              <a:spcBef>
                <a:spcPts val="600"/>
              </a:spcBef>
            </a:pPr>
            <a:r>
              <a:rPr lang="en-US" sz="2800" dirty="0"/>
              <a:t>Throughput : maximize jobs per hour</a:t>
            </a:r>
          </a:p>
          <a:p>
            <a:pPr marL="342900" indent="-342900">
              <a:spcBef>
                <a:spcPts val="600"/>
              </a:spcBef>
            </a:pPr>
            <a:r>
              <a:rPr lang="en-US" sz="2800" dirty="0"/>
              <a:t>Turnaround time : minimize time between submission and termination</a:t>
            </a:r>
          </a:p>
          <a:p>
            <a:pPr marL="342900" indent="-342900">
              <a:spcBef>
                <a:spcPts val="600"/>
              </a:spcBef>
            </a:pPr>
            <a:r>
              <a:rPr lang="en-US" sz="2800" spc="-350" dirty="0"/>
              <a:t>C P </a:t>
            </a:r>
            <a:r>
              <a:rPr lang="en-US" sz="2800" dirty="0"/>
              <a:t>U utilization : keeping the </a:t>
            </a:r>
            <a:r>
              <a:rPr lang="en-US" sz="2800" spc="-350" dirty="0"/>
              <a:t>C P </a:t>
            </a:r>
            <a:r>
              <a:rPr lang="en-US" sz="2800" dirty="0"/>
              <a:t>U busy all the time</a:t>
            </a:r>
          </a:p>
        </p:txBody>
      </p:sp>
    </p:spTree>
    <p:extLst>
      <p:ext uri="{BB962C8B-B14F-4D97-AF65-F5344CB8AC3E}">
        <p14:creationId xmlns:p14="http://schemas.microsoft.com/office/powerpoint/2010/main" val="16891002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5"/>
            <a:ext cx="11114987" cy="559572"/>
          </a:xfrm>
        </p:spPr>
        <p:txBody>
          <a:bodyPr wrap="square" lIns="0" tIns="18000" rIns="0" bIns="18000" anchor="ctr" anchorCtr="0">
            <a:spAutoFit/>
          </a:bodyPr>
          <a:lstStyle/>
          <a:p>
            <a:r>
              <a:rPr lang="en-US" sz="3400" noProof="0" dirty="0"/>
              <a:t>First-Come First-Served</a:t>
            </a:r>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499580" y="1209240"/>
            <a:ext cx="11346056" cy="2929451"/>
          </a:xfrm>
        </p:spPr>
        <p:txBody>
          <a:bodyPr wrap="square" lIns="0" tIns="18000" rIns="0" bIns="18000" anchor="ctr" anchorCtr="0">
            <a:spAutoFit/>
          </a:bodyPr>
          <a:lstStyle/>
          <a:p>
            <a:pPr marL="342900" indent="-342900">
              <a:spcBef>
                <a:spcPts val="600"/>
              </a:spcBef>
            </a:pPr>
            <a:r>
              <a:rPr lang="en-US" sz="2800" noProof="0" dirty="0"/>
              <a:t>Process jobs in order of their arrival</a:t>
            </a:r>
          </a:p>
          <a:p>
            <a:pPr marL="342900" indent="-342900">
              <a:spcBef>
                <a:spcPts val="600"/>
              </a:spcBef>
            </a:pPr>
            <a:r>
              <a:rPr lang="en-US" sz="2800" noProof="0" dirty="0"/>
              <a:t>Non-preemptive</a:t>
            </a:r>
          </a:p>
          <a:p>
            <a:pPr marL="342900" indent="-342900">
              <a:spcBef>
                <a:spcPts val="600"/>
              </a:spcBef>
            </a:pPr>
            <a:r>
              <a:rPr lang="en-US" sz="2800" noProof="0" dirty="0"/>
              <a:t>Single Process Queue</a:t>
            </a:r>
          </a:p>
          <a:p>
            <a:pPr marL="829818" lvl="1" indent="-342900"/>
            <a:r>
              <a:rPr lang="en-US" sz="2800" noProof="0" dirty="0"/>
              <a:t>New jobs or blocking processes are added to the end of the queue</a:t>
            </a:r>
          </a:p>
          <a:p>
            <a:pPr marL="342900" indent="-342900">
              <a:spcBef>
                <a:spcPts val="600"/>
              </a:spcBef>
            </a:pPr>
            <a:r>
              <a:rPr lang="en-US" sz="2800" noProof="0" dirty="0"/>
              <a:t>“Convoy Effect” if only few </a:t>
            </a:r>
            <a:r>
              <a:rPr lang="en-US" sz="2800" spc="-350" noProof="0" dirty="0"/>
              <a:t>C P </a:t>
            </a:r>
            <a:r>
              <a:rPr lang="en-US" sz="2800" noProof="0" dirty="0"/>
              <a:t>U bound and many I/O bound processes</a:t>
            </a:r>
          </a:p>
        </p:txBody>
      </p:sp>
    </p:spTree>
    <p:extLst>
      <p:ext uri="{BB962C8B-B14F-4D97-AF65-F5344CB8AC3E}">
        <p14:creationId xmlns:p14="http://schemas.microsoft.com/office/powerpoint/2010/main" val="32277966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79590"/>
            <a:ext cx="11114987" cy="559572"/>
          </a:xfrm>
        </p:spPr>
        <p:txBody>
          <a:bodyPr wrap="square" lIns="0" tIns="18000" rIns="0" bIns="18000" anchor="ctr" anchorCtr="0">
            <a:spAutoFit/>
          </a:bodyPr>
          <a:lstStyle/>
          <a:p>
            <a:r>
              <a:rPr lang="en-US" sz="3400" noProof="0" dirty="0"/>
              <a:t>Shortest Job First </a:t>
            </a:r>
            <a:r>
              <a:rPr lang="en-US" sz="2600" noProof="0" dirty="0"/>
              <a:t>(1 of 2)</a:t>
            </a:r>
          </a:p>
        </p:txBody>
      </p:sp>
      <p:pic>
        <p:nvPicPr>
          <p:cNvPr id="4" name="Picture 3" descr="The figure consists of two parts labeled (a) and (b) that illustrate An example of shortest job first scheduling. &#10;Long description is available in notes, press F6">
            <a:extLst>
              <a:ext uri="{FF2B5EF4-FFF2-40B4-BE49-F238E27FC236}">
                <a16:creationId xmlns:a16="http://schemas.microsoft.com/office/drawing/2014/main" id="{6BDD4194-78E8-63A6-981E-275335F1077A}"/>
              </a:ext>
            </a:extLst>
          </p:cNvPr>
          <p:cNvPicPr>
            <a:picLocks noChangeAspect="1"/>
          </p:cNvPicPr>
          <p:nvPr/>
        </p:nvPicPr>
        <p:blipFill>
          <a:blip r:embed="rId3"/>
          <a:stretch>
            <a:fillRect/>
          </a:stretch>
        </p:blipFill>
        <p:spPr>
          <a:xfrm>
            <a:off x="2172861" y="1575047"/>
            <a:ext cx="7846278" cy="1290354"/>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3438728"/>
            <a:ext cx="11114137" cy="1482901"/>
          </a:xfrm>
        </p:spPr>
        <p:txBody>
          <a:bodyPr wrap="square" lIns="0" tIns="18000" rIns="0" bIns="18000" anchor="ctr" anchorCtr="0">
            <a:spAutoFit/>
          </a:bodyPr>
          <a:lstStyle/>
          <a:p>
            <a:pPr marL="342900" indent="-342900">
              <a:spcBef>
                <a:spcPts val="600"/>
              </a:spcBef>
            </a:pPr>
            <a:r>
              <a:rPr lang="en-US" sz="2800" noProof="0" dirty="0"/>
              <a:t>Pick the job with the shortest run time</a:t>
            </a:r>
          </a:p>
          <a:p>
            <a:pPr marL="342900" indent="-342900">
              <a:spcBef>
                <a:spcPts val="600"/>
              </a:spcBef>
            </a:pPr>
            <a:r>
              <a:rPr lang="en-US" sz="2800" noProof="0" dirty="0"/>
              <a:t>Provably optimal:</a:t>
            </a:r>
          </a:p>
          <a:p>
            <a:pPr marL="829818" lvl="1" indent="-342900"/>
            <a:r>
              <a:rPr lang="en-US" sz="2800" noProof="0" dirty="0"/>
              <a:t>Lowest turnaround time</a:t>
            </a:r>
          </a:p>
        </p:txBody>
      </p:sp>
    </p:spTree>
    <p:extLst>
      <p:ext uri="{BB962C8B-B14F-4D97-AF65-F5344CB8AC3E}">
        <p14:creationId xmlns:p14="http://schemas.microsoft.com/office/powerpoint/2010/main" val="776285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209"/>
            <a:ext cx="11114987" cy="559572"/>
          </a:xfrm>
        </p:spPr>
        <p:txBody>
          <a:bodyPr wrap="square" lIns="0" tIns="18000" rIns="0" bIns="18000" anchor="ctr" anchorCtr="0">
            <a:spAutoFit/>
          </a:bodyPr>
          <a:lstStyle/>
          <a:p>
            <a:r>
              <a:rPr lang="en-US" sz="3400" noProof="0" dirty="0"/>
              <a:t>Process States (1)</a:t>
            </a:r>
            <a:endParaRPr lang="en-US" sz="2600" noProof="0" dirty="0"/>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3"/>
          </p:nvPr>
        </p:nvSpPr>
        <p:spPr>
          <a:xfrm>
            <a:off x="561075" y="1091165"/>
            <a:ext cx="11114987" cy="467239"/>
          </a:xfrm>
        </p:spPr>
        <p:txBody>
          <a:bodyPr wrap="square" lIns="0" tIns="18000" rIns="0" bIns="18000" anchor="ctr" anchorCtr="0">
            <a:spAutoFit/>
          </a:bodyPr>
          <a:lstStyle/>
          <a:p>
            <a:pPr marL="0" indent="0">
              <a:spcBef>
                <a:spcPts val="600"/>
              </a:spcBef>
              <a:buNone/>
            </a:pPr>
            <a:r>
              <a:rPr lang="en-US" sz="2800" noProof="0" dirty="0">
                <a:solidFill>
                  <a:srgbClr val="000000"/>
                </a:solidFill>
                <a:latin typeface="Arial" panose="020B0604020202020204" pitchFamily="34" charset="0"/>
              </a:rPr>
              <a:t>Three states a process may be in:</a:t>
            </a:r>
          </a:p>
        </p:txBody>
      </p:sp>
      <p:sp>
        <p:nvSpPr>
          <p:cNvPr id="3" name="Content Placeholder 2">
            <a:extLst>
              <a:ext uri="{FF2B5EF4-FFF2-40B4-BE49-F238E27FC236}">
                <a16:creationId xmlns:a16="http://schemas.microsoft.com/office/drawing/2014/main" id="{1974F758-CD63-75EB-9B30-333C555CD93C}"/>
              </a:ext>
            </a:extLst>
          </p:cNvPr>
          <p:cNvSpPr>
            <a:spLocks noGrp="1"/>
          </p:cNvSpPr>
          <p:nvPr>
            <p:ph sz="quarter" idx="14"/>
          </p:nvPr>
        </p:nvSpPr>
        <p:spPr>
          <a:xfrm>
            <a:off x="394819" y="1745807"/>
            <a:ext cx="11284561" cy="1482901"/>
          </a:xfrm>
        </p:spPr>
        <p:txBody>
          <a:bodyPr wrap="square" lIns="0" tIns="18000" rIns="0" bIns="18000" anchor="ctr" anchorCtr="0">
            <a:spAutoFit/>
          </a:bodyPr>
          <a:lstStyle/>
          <a:p>
            <a:pPr marL="944118" lvl="1" indent="-457200">
              <a:buFont typeface="+mj-lt"/>
              <a:buAutoNum type="arabicPeriod"/>
            </a:pPr>
            <a:r>
              <a:rPr lang="en-US" sz="2800" noProof="0" dirty="0">
                <a:solidFill>
                  <a:srgbClr val="000000"/>
                </a:solidFill>
                <a:latin typeface="Arial" panose="020B0604020202020204" pitchFamily="34" charset="0"/>
              </a:rPr>
              <a:t>Running (actually using the </a:t>
            </a:r>
            <a:r>
              <a:rPr lang="en-US" sz="2800" spc="-300" noProof="0" dirty="0">
                <a:solidFill>
                  <a:srgbClr val="000000"/>
                </a:solidFill>
                <a:latin typeface="Arial" panose="020B0604020202020204" pitchFamily="34" charset="0"/>
              </a:rPr>
              <a:t>C P </a:t>
            </a:r>
            <a:r>
              <a:rPr lang="en-US" sz="2800" noProof="0" dirty="0">
                <a:solidFill>
                  <a:srgbClr val="000000"/>
                </a:solidFill>
                <a:latin typeface="Arial" panose="020B0604020202020204" pitchFamily="34" charset="0"/>
              </a:rPr>
              <a:t>U at that instant).</a:t>
            </a:r>
          </a:p>
          <a:p>
            <a:pPr marL="944118" lvl="1" indent="-457200">
              <a:buFont typeface="+mj-lt"/>
              <a:buAutoNum type="arabicPeriod"/>
            </a:pPr>
            <a:r>
              <a:rPr lang="en-US" sz="2800" noProof="0" dirty="0">
                <a:solidFill>
                  <a:srgbClr val="000000"/>
                </a:solidFill>
                <a:latin typeface="Arial" panose="020B0604020202020204" pitchFamily="34" charset="0"/>
              </a:rPr>
              <a:t>Ready (runnable; temporarily stopped to let another process run).</a:t>
            </a:r>
          </a:p>
          <a:p>
            <a:pPr marL="944118" lvl="1" indent="-457200">
              <a:buFont typeface="+mj-lt"/>
              <a:buAutoNum type="arabicPeriod"/>
            </a:pPr>
            <a:r>
              <a:rPr lang="en-US" sz="2800" noProof="0" dirty="0">
                <a:solidFill>
                  <a:srgbClr val="000000"/>
                </a:solidFill>
                <a:latin typeface="Arial" panose="020B0604020202020204" pitchFamily="34" charset="0"/>
              </a:rPr>
              <a:t>Blocked (unable to run until some external event happens).</a:t>
            </a:r>
            <a:endParaRPr lang="en-US" sz="2800" noProof="0" dirty="0"/>
          </a:p>
        </p:txBody>
      </p:sp>
    </p:spTree>
    <p:extLst>
      <p:ext uri="{BB962C8B-B14F-4D97-AF65-F5344CB8AC3E}">
        <p14:creationId xmlns:p14="http://schemas.microsoft.com/office/powerpoint/2010/main" val="40140864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79590"/>
            <a:ext cx="11114987" cy="559572"/>
          </a:xfrm>
        </p:spPr>
        <p:txBody>
          <a:bodyPr wrap="square" lIns="0" tIns="18000" rIns="0" bIns="18000" anchor="ctr" anchorCtr="0">
            <a:spAutoFit/>
          </a:bodyPr>
          <a:lstStyle/>
          <a:p>
            <a:r>
              <a:rPr lang="en-US" sz="3400" noProof="0" dirty="0"/>
              <a:t>Shortest Job First </a:t>
            </a:r>
            <a:r>
              <a:rPr lang="en-US" sz="2600" noProof="0" dirty="0"/>
              <a:t>(2 of 2)</a:t>
            </a:r>
          </a:p>
        </p:txBody>
      </p:sp>
      <p:pic>
        <p:nvPicPr>
          <p:cNvPr id="5" name="Picture 4" descr="The figure consists of two parts labeled (a) and (b) that illustrate An example of shortest job first scheduling. &#10;Long description is available in notes, press F6">
            <a:extLst>
              <a:ext uri="{FF2B5EF4-FFF2-40B4-BE49-F238E27FC236}">
                <a16:creationId xmlns:a16="http://schemas.microsoft.com/office/drawing/2014/main" id="{42F6B587-E5BD-53CC-D1F9-A7047FA01612}"/>
              </a:ext>
            </a:extLst>
          </p:cNvPr>
          <p:cNvPicPr>
            <a:picLocks noChangeAspect="1"/>
          </p:cNvPicPr>
          <p:nvPr/>
        </p:nvPicPr>
        <p:blipFill>
          <a:blip r:embed="rId3"/>
          <a:stretch>
            <a:fillRect/>
          </a:stretch>
        </p:blipFill>
        <p:spPr>
          <a:xfrm>
            <a:off x="2594312" y="1126773"/>
            <a:ext cx="7003378" cy="1151735"/>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2360007"/>
            <a:ext cx="11114136" cy="4022058"/>
          </a:xfrm>
        </p:spPr>
        <p:txBody>
          <a:bodyPr wrap="square" lIns="0" tIns="18000" rIns="0" bIns="18000" anchor="ctr" anchorCtr="0">
            <a:spAutoFit/>
          </a:bodyPr>
          <a:lstStyle/>
          <a:p>
            <a:pPr marL="342900" indent="-342900">
              <a:spcBef>
                <a:spcPts val="600"/>
              </a:spcBef>
            </a:pPr>
            <a:r>
              <a:rPr lang="en-US" sz="2800" noProof="0" dirty="0"/>
              <a:t>Pick the job with the shortest run time</a:t>
            </a:r>
          </a:p>
          <a:p>
            <a:pPr marL="342900" indent="-342900">
              <a:spcBef>
                <a:spcPts val="600"/>
              </a:spcBef>
            </a:pPr>
            <a:r>
              <a:rPr lang="en-US" sz="2800" noProof="0" dirty="0"/>
              <a:t>Provably optimal:</a:t>
            </a:r>
          </a:p>
          <a:p>
            <a:pPr marL="829818" lvl="1" indent="-342900"/>
            <a:r>
              <a:rPr lang="en-US" sz="2800" noProof="0" dirty="0"/>
              <a:t>Lowest turnaround time</a:t>
            </a:r>
          </a:p>
          <a:p>
            <a:pPr marL="829818" lvl="1" indent="-342900"/>
            <a:r>
              <a:rPr lang="en-US" sz="2800" noProof="0" dirty="0"/>
              <a:t>Only if all jobs are available simultaneously</a:t>
            </a:r>
          </a:p>
          <a:p>
            <a:pPr marL="829818" lvl="1" indent="-342900"/>
            <a:r>
              <a:rPr lang="en-US" sz="2800" noProof="0" dirty="0"/>
              <a:t>If new jobs arrive, it may lead to starvation</a:t>
            </a:r>
          </a:p>
          <a:p>
            <a:pPr marL="342900" indent="-342900">
              <a:spcBef>
                <a:spcPts val="600"/>
              </a:spcBef>
            </a:pPr>
            <a:r>
              <a:rPr lang="en-US" sz="2800" noProof="0" dirty="0"/>
              <a:t>Runtimes have to be known in advance</a:t>
            </a:r>
          </a:p>
          <a:p>
            <a:pPr marL="342900" indent="-342900">
              <a:spcBef>
                <a:spcPts val="600"/>
              </a:spcBef>
            </a:pPr>
            <a:r>
              <a:rPr lang="en-US" sz="2800" noProof="0" dirty="0"/>
              <a:t>Highest-response-ratio-next</a:t>
            </a:r>
          </a:p>
          <a:p>
            <a:pPr marL="829818" lvl="1" indent="-342900"/>
            <a:r>
              <a:rPr lang="en-US" sz="2800" noProof="0" dirty="0"/>
              <a:t>Improved version of Shortest Job First</a:t>
            </a:r>
          </a:p>
        </p:txBody>
      </p:sp>
    </p:spTree>
    <p:extLst>
      <p:ext uri="{BB962C8B-B14F-4D97-AF65-F5344CB8AC3E}">
        <p14:creationId xmlns:p14="http://schemas.microsoft.com/office/powerpoint/2010/main" val="8059233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F39C-B348-7822-159C-66FBCC4EE823}"/>
              </a:ext>
            </a:extLst>
          </p:cNvPr>
          <p:cNvSpPr>
            <a:spLocks noGrp="1"/>
          </p:cNvSpPr>
          <p:nvPr>
            <p:ph type="title"/>
          </p:nvPr>
        </p:nvSpPr>
        <p:spPr>
          <a:xfrm>
            <a:off x="558230" y="289018"/>
            <a:ext cx="10972800" cy="559572"/>
          </a:xfrm>
        </p:spPr>
        <p:txBody>
          <a:bodyPr lIns="0" tIns="18000" rIns="0" bIns="18000" anchor="ctr" anchorCtr="0">
            <a:spAutoFit/>
          </a:bodyPr>
          <a:lstStyle/>
          <a:p>
            <a:r>
              <a:rPr lang="en-US" sz="3400" dirty="0"/>
              <a:t>Interactive Systems</a:t>
            </a:r>
          </a:p>
        </p:txBody>
      </p:sp>
      <p:sp>
        <p:nvSpPr>
          <p:cNvPr id="3" name="Content Placeholder 2">
            <a:extLst>
              <a:ext uri="{FF2B5EF4-FFF2-40B4-BE49-F238E27FC236}">
                <a16:creationId xmlns:a16="http://schemas.microsoft.com/office/drawing/2014/main" id="{B21E4AED-6DB1-5BAD-D730-3A3263216975}"/>
              </a:ext>
            </a:extLst>
          </p:cNvPr>
          <p:cNvSpPr>
            <a:spLocks noGrp="1"/>
          </p:cNvSpPr>
          <p:nvPr>
            <p:ph sz="quarter" idx="13"/>
          </p:nvPr>
        </p:nvSpPr>
        <p:spPr>
          <a:xfrm>
            <a:off x="558230" y="985762"/>
            <a:ext cx="10972800" cy="1004616"/>
          </a:xfrm>
        </p:spPr>
        <p:txBody>
          <a:bodyPr lIns="0" tIns="18000" rIns="0" bIns="18000" anchor="ctr" anchorCtr="0">
            <a:spAutoFit/>
          </a:bodyPr>
          <a:lstStyle/>
          <a:p>
            <a:pPr marL="342900" indent="-342900">
              <a:spcBef>
                <a:spcPts val="600"/>
              </a:spcBef>
            </a:pPr>
            <a:r>
              <a:rPr lang="en-US" sz="2800" b="1" dirty="0"/>
              <a:t>Response time:</a:t>
            </a:r>
            <a:r>
              <a:rPr lang="en-US" sz="2800" dirty="0"/>
              <a:t> respond to requests quickly</a:t>
            </a:r>
          </a:p>
          <a:p>
            <a:pPr marL="342900" indent="-342900">
              <a:spcBef>
                <a:spcPts val="600"/>
              </a:spcBef>
            </a:pPr>
            <a:r>
              <a:rPr lang="en-US" sz="2800" b="1" dirty="0"/>
              <a:t>Proportionality:</a:t>
            </a:r>
            <a:r>
              <a:rPr lang="en-US" sz="2800" dirty="0"/>
              <a:t> meet users’ expectations</a:t>
            </a:r>
          </a:p>
        </p:txBody>
      </p:sp>
      <p:pic>
        <p:nvPicPr>
          <p:cNvPr id="8" name="Picture 7" descr="Steve Jobs introduce la primera Macintosh en 1984">
            <a:extLst>
              <a:ext uri="{FF2B5EF4-FFF2-40B4-BE49-F238E27FC236}">
                <a16:creationId xmlns:a16="http://schemas.microsoft.com/office/drawing/2014/main" id="{393D587D-AE05-CF6E-39A3-6826048FD949}"/>
              </a:ext>
            </a:extLst>
          </p:cNvPr>
          <p:cNvPicPr>
            <a:picLocks noChangeAspect="1"/>
          </p:cNvPicPr>
          <p:nvPr/>
        </p:nvPicPr>
        <p:blipFill>
          <a:blip r:embed="rId3"/>
          <a:stretch>
            <a:fillRect/>
          </a:stretch>
        </p:blipFill>
        <p:spPr>
          <a:xfrm>
            <a:off x="3945667" y="2113876"/>
            <a:ext cx="4300665" cy="2718378"/>
          </a:xfrm>
          <a:prstGeom prst="rect">
            <a:avLst/>
          </a:prstGeom>
        </p:spPr>
      </p:pic>
      <p:sp>
        <p:nvSpPr>
          <p:cNvPr id="4" name="Content Placeholder 3">
            <a:extLst>
              <a:ext uri="{FF2B5EF4-FFF2-40B4-BE49-F238E27FC236}">
                <a16:creationId xmlns:a16="http://schemas.microsoft.com/office/drawing/2014/main" id="{1D1F7F21-0278-B8F9-441E-B088E7DAAA52}"/>
              </a:ext>
            </a:extLst>
          </p:cNvPr>
          <p:cNvSpPr>
            <a:spLocks noGrp="1"/>
          </p:cNvSpPr>
          <p:nvPr>
            <p:ph sz="quarter" idx="14"/>
          </p:nvPr>
        </p:nvSpPr>
        <p:spPr>
          <a:xfrm>
            <a:off x="3945667" y="5020204"/>
            <a:ext cx="4630297" cy="221018"/>
          </a:xfrm>
        </p:spPr>
        <p:txBody>
          <a:bodyPr wrap="square" lIns="0" tIns="18000" rIns="0" bIns="18000" anchor="ctr" anchorCtr="0">
            <a:spAutoFit/>
          </a:bodyPr>
          <a:lstStyle/>
          <a:p>
            <a:pPr marL="0" indent="0">
              <a:buNone/>
            </a:pPr>
            <a:r>
              <a:rPr lang="en-US" sz="1200" dirty="0">
                <a:effectLst/>
                <a:latin typeface="Arial" panose="020B0604020202020204" pitchFamily="34" charset="0"/>
                <a:ea typeface="Calibri" panose="020F0502020204030204" pitchFamily="34" charset="0"/>
                <a:cs typeface="Arial" panose="020B0604020202020204" pitchFamily="34" charset="0"/>
              </a:rPr>
              <a:t>M</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Calibri" panose="020F0502020204030204" pitchFamily="34" charset="0"/>
                <a:cs typeface="Arial" panose="020B0604020202020204" pitchFamily="34" charset="0"/>
              </a:rPr>
              <a:t>c</a:t>
            </a:r>
            <a:r>
              <a:rPr lang="en-US" sz="100" dirty="0">
                <a:effectLst/>
                <a:latin typeface="Arial" panose="020B0604020202020204" pitchFamily="34" charset="0"/>
                <a:ea typeface="Calibri" panose="020F0502020204030204" pitchFamily="34" charset="0"/>
                <a:cs typeface="Arial" panose="020B0604020202020204" pitchFamily="34" charset="0"/>
              </a:rPr>
              <a:t> </a:t>
            </a:r>
            <a:r>
              <a:rPr lang="en-US" sz="1200" dirty="0" err="1">
                <a:effectLst/>
                <a:latin typeface="Arial" panose="020B0604020202020204" pitchFamily="34" charset="0"/>
                <a:ea typeface="Calibri" panose="020F0502020204030204" pitchFamily="34" charset="0"/>
                <a:cs typeface="Arial" panose="020B0604020202020204" pitchFamily="34" charset="0"/>
              </a:rPr>
              <a:t>Clatchy</a:t>
            </a:r>
            <a:r>
              <a:rPr lang="en-US" sz="1200" dirty="0">
                <a:effectLst/>
                <a:latin typeface="Arial" panose="020B0604020202020204" pitchFamily="34" charset="0"/>
                <a:ea typeface="Calibri" panose="020F0502020204030204" pitchFamily="34" charset="0"/>
                <a:cs typeface="Arial" panose="020B0604020202020204" pitchFamily="34" charset="0"/>
              </a:rPr>
              <a:t>-Tribune/Tribune Content Agency </a:t>
            </a:r>
            <a:r>
              <a:rPr lang="en-US" sz="1200" spc="-200" dirty="0">
                <a:effectLst/>
                <a:latin typeface="Arial" panose="020B0604020202020204" pitchFamily="34" charset="0"/>
                <a:ea typeface="Calibri" panose="020F0502020204030204" pitchFamily="34" charset="0"/>
                <a:cs typeface="Arial" panose="020B0604020202020204" pitchFamily="34" charset="0"/>
              </a:rPr>
              <a:t>L </a:t>
            </a:r>
            <a:r>
              <a:rPr lang="en-US" sz="1200" spc="-200" dirty="0" err="1">
                <a:effectLst/>
                <a:latin typeface="Arial" panose="020B0604020202020204" pitchFamily="34" charset="0"/>
                <a:ea typeface="Calibri" panose="020F0502020204030204" pitchFamily="34" charset="0"/>
                <a:cs typeface="Arial" panose="020B0604020202020204" pitchFamily="34" charset="0"/>
              </a:rPr>
              <a:t>L</a:t>
            </a:r>
            <a:r>
              <a:rPr lang="en-US" sz="1200" spc="-2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Calibri" panose="020F0502020204030204" pitchFamily="34" charset="0"/>
                <a:cs typeface="Arial" panose="020B0604020202020204" pitchFamily="34" charset="0"/>
              </a:rPr>
              <a:t>C/</a:t>
            </a:r>
            <a:r>
              <a:rPr lang="en-US" sz="1200" dirty="0" err="1">
                <a:effectLst/>
                <a:latin typeface="Arial" panose="020B0604020202020204" pitchFamily="34" charset="0"/>
                <a:ea typeface="Calibri" panose="020F0502020204030204" pitchFamily="34" charset="0"/>
                <a:cs typeface="Arial" panose="020B0604020202020204" pitchFamily="34" charset="0"/>
              </a:rPr>
              <a:t>Alamy</a:t>
            </a:r>
            <a:r>
              <a:rPr lang="en-US" sz="1200" dirty="0">
                <a:effectLst/>
                <a:latin typeface="Arial" panose="020B0604020202020204" pitchFamily="34" charset="0"/>
                <a:ea typeface="Calibri" panose="020F0502020204030204" pitchFamily="34" charset="0"/>
                <a:cs typeface="Arial" panose="020B0604020202020204" pitchFamily="34" charset="0"/>
              </a:rPr>
              <a:t> Stock Photo </a:t>
            </a:r>
            <a:endParaRPr lang="en-US" sz="1200"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4832C74F-F989-58A5-623A-24B6B7028AEA}"/>
              </a:ext>
            </a:extLst>
          </p:cNvPr>
          <p:cNvSpPr>
            <a:spLocks noGrp="1"/>
          </p:cNvSpPr>
          <p:nvPr>
            <p:ph sz="quarter" idx="17"/>
          </p:nvPr>
        </p:nvSpPr>
        <p:spPr>
          <a:xfrm>
            <a:off x="3945667" y="5567721"/>
            <a:ext cx="2236342" cy="282573"/>
          </a:xfrm>
        </p:spPr>
        <p:txBody>
          <a:bodyPr wrap="square" lIns="0" tIns="18000" rIns="0" bIns="18000" anchor="ctr" anchorCtr="0">
            <a:spAutoFit/>
          </a:bodyPr>
          <a:lstStyle/>
          <a:p>
            <a:pPr marL="101600" marR="0" lvl="0" indent="-101600" algn="l" defTabSz="914400" rtl="0" eaLnBrk="1" fontAlgn="auto" latinLnBrk="0" hangingPunct="1">
              <a:lnSpc>
                <a:spcPct val="100000"/>
              </a:lnSpc>
              <a:spcBef>
                <a:spcPts val="1500"/>
              </a:spcBef>
              <a:spcAft>
                <a:spcPts val="0"/>
              </a:spcAft>
              <a:buClr>
                <a:srgbClr val="007FA3"/>
              </a:buClr>
              <a:buSzPct val="100000"/>
              <a:buFont typeface="Arial"/>
              <a:buNone/>
              <a:tabLst/>
              <a:defRPr/>
            </a:pPr>
            <a:r>
              <a:rPr kumimoji="0" lang="en-US" sz="1600" b="0" i="0" u="none" strike="noStrike" kern="0" cap="none" spc="0" normalizeH="0" baseline="0" dirty="0">
                <a:ln>
                  <a:noFill/>
                </a:ln>
                <a:solidFill>
                  <a:srgbClr val="000000"/>
                </a:solidFill>
                <a:effectLst/>
                <a:uLnTx/>
                <a:uFillTx/>
                <a:latin typeface="Arial"/>
                <a:cs typeface="Arial"/>
                <a:sym typeface="Arial"/>
              </a:rPr>
              <a:t>Apple MacIntosh (1984)</a:t>
            </a:r>
          </a:p>
        </p:txBody>
      </p:sp>
    </p:spTree>
    <p:extLst>
      <p:ext uri="{BB962C8B-B14F-4D97-AF65-F5344CB8AC3E}">
        <p14:creationId xmlns:p14="http://schemas.microsoft.com/office/powerpoint/2010/main" val="6593371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1A096-B391-E391-97EB-262F19D4CDD2}"/>
              </a:ext>
            </a:extLst>
          </p:cNvPr>
          <p:cNvSpPr>
            <a:spLocks noGrp="1"/>
          </p:cNvSpPr>
          <p:nvPr>
            <p:ph type="title"/>
          </p:nvPr>
        </p:nvSpPr>
        <p:spPr>
          <a:xfrm>
            <a:off x="561075" y="291211"/>
            <a:ext cx="11114987" cy="559572"/>
          </a:xfrm>
        </p:spPr>
        <p:txBody>
          <a:bodyPr wrap="square" lIns="0" tIns="18000" rIns="0" bIns="18000" anchor="ctr" anchorCtr="0">
            <a:spAutoFit/>
          </a:bodyPr>
          <a:lstStyle/>
          <a:p>
            <a:r>
              <a:rPr lang="en-US" sz="3400" noProof="0" dirty="0"/>
              <a:t>Round Robin Scheduling</a:t>
            </a:r>
          </a:p>
        </p:txBody>
      </p:sp>
      <p:sp>
        <p:nvSpPr>
          <p:cNvPr id="3" name="Content Placeholder 2">
            <a:extLst>
              <a:ext uri="{FF2B5EF4-FFF2-40B4-BE49-F238E27FC236}">
                <a16:creationId xmlns:a16="http://schemas.microsoft.com/office/drawing/2014/main" id="{940C2415-182C-6623-6C26-B4AACC09E409}"/>
              </a:ext>
            </a:extLst>
          </p:cNvPr>
          <p:cNvSpPr>
            <a:spLocks noGrp="1"/>
          </p:cNvSpPr>
          <p:nvPr>
            <p:ph sz="quarter" idx="13"/>
          </p:nvPr>
        </p:nvSpPr>
        <p:spPr>
          <a:xfrm>
            <a:off x="561075" y="987937"/>
            <a:ext cx="11114987" cy="2421620"/>
          </a:xfrm>
        </p:spPr>
        <p:txBody>
          <a:bodyPr wrap="square" lIns="0" tIns="18000" rIns="0" bIns="18000" anchor="ctr" anchorCtr="0">
            <a:spAutoFit/>
          </a:bodyPr>
          <a:lstStyle/>
          <a:p>
            <a:pPr marL="342900" indent="-342900">
              <a:spcBef>
                <a:spcPts val="600"/>
              </a:spcBef>
            </a:pPr>
            <a:r>
              <a:rPr lang="en-US" sz="2800" noProof="0" dirty="0"/>
              <a:t>Preemptive scheduling algorithm</a:t>
            </a:r>
          </a:p>
          <a:p>
            <a:pPr marL="342900" indent="-342900">
              <a:spcBef>
                <a:spcPts val="600"/>
              </a:spcBef>
            </a:pPr>
            <a:r>
              <a:rPr lang="en-US" sz="2800" noProof="0" dirty="0"/>
              <a:t>Each process gets a </a:t>
            </a:r>
            <a:r>
              <a:rPr lang="en-US" sz="2800" b="1" noProof="0" dirty="0"/>
              <a:t>time slice</a:t>
            </a:r>
            <a:r>
              <a:rPr lang="en-US" sz="2800" noProof="0" dirty="0"/>
              <a:t> or </a:t>
            </a:r>
            <a:r>
              <a:rPr lang="en-US" sz="2800" b="1" noProof="0" dirty="0"/>
              <a:t>quantum</a:t>
            </a:r>
          </a:p>
          <a:p>
            <a:pPr marL="342900" indent="-342900">
              <a:spcBef>
                <a:spcPts val="600"/>
              </a:spcBef>
            </a:pPr>
            <a:r>
              <a:rPr lang="en-US" sz="2800" noProof="0" dirty="0"/>
              <a:t>If process is still running at end of quantum it gets preempted end goes to end of ready queue</a:t>
            </a:r>
          </a:p>
          <a:p>
            <a:pPr marL="342900" indent="-342900">
              <a:spcBef>
                <a:spcPts val="600"/>
              </a:spcBef>
            </a:pPr>
            <a:r>
              <a:rPr lang="en-US" sz="2800" noProof="0" dirty="0"/>
              <a:t>Question: How big should the quantum be? </a:t>
            </a:r>
            <a:endParaRPr lang="en-US" sz="2800" noProof="0" dirty="0">
              <a:solidFill>
                <a:srgbClr val="007FA3"/>
              </a:solidFill>
            </a:endParaRPr>
          </a:p>
        </p:txBody>
      </p:sp>
      <p:sp>
        <p:nvSpPr>
          <p:cNvPr id="4" name="Content Placeholder 3">
            <a:extLst>
              <a:ext uri="{FF2B5EF4-FFF2-40B4-BE49-F238E27FC236}">
                <a16:creationId xmlns:a16="http://schemas.microsoft.com/office/drawing/2014/main" id="{6CB23086-1F39-4A44-88A6-8460D36093CB}"/>
              </a:ext>
            </a:extLst>
          </p:cNvPr>
          <p:cNvSpPr>
            <a:spLocks noGrp="1"/>
          </p:cNvSpPr>
          <p:nvPr>
            <p:ph sz="quarter" idx="14"/>
          </p:nvPr>
        </p:nvSpPr>
        <p:spPr>
          <a:xfrm>
            <a:off x="2647231" y="3718719"/>
            <a:ext cx="5245940" cy="467239"/>
          </a:xfrm>
        </p:spPr>
        <p:txBody>
          <a:bodyPr wrap="square" lIns="0" tIns="18000" rIns="0" bIns="18000" anchor="ctr" anchorCtr="0">
            <a:spAutoFit/>
          </a:bodyPr>
          <a:lstStyle/>
          <a:p>
            <a:pPr marL="0" indent="0">
              <a:spcBef>
                <a:spcPts val="600"/>
              </a:spcBef>
              <a:buNone/>
            </a:pPr>
            <a:r>
              <a:rPr lang="en-US" sz="2800" spc="-350" noProof="0" dirty="0">
                <a:solidFill>
                  <a:srgbClr val="007FA3"/>
                </a:solidFill>
              </a:rPr>
              <a:t>C P </a:t>
            </a:r>
            <a:r>
              <a:rPr lang="en-US" sz="2800" noProof="0" dirty="0">
                <a:solidFill>
                  <a:srgbClr val="007FA3"/>
                </a:solidFill>
              </a:rPr>
              <a:t>U utilization </a:t>
            </a:r>
            <a:r>
              <a:rPr lang="en-US" sz="2400" noProof="0" dirty="0">
                <a:solidFill>
                  <a:srgbClr val="007FA3"/>
                </a:solidFill>
              </a:rPr>
              <a:t>v</a:t>
            </a:r>
            <a:r>
              <a:rPr lang="en-US" sz="100" noProof="0" dirty="0">
                <a:solidFill>
                  <a:srgbClr val="007FA3"/>
                </a:solidFill>
              </a:rPr>
              <a:t>ersu</a:t>
            </a:r>
            <a:r>
              <a:rPr lang="en-US" sz="2400" noProof="0" dirty="0">
                <a:solidFill>
                  <a:srgbClr val="007FA3"/>
                </a:solidFill>
              </a:rPr>
              <a:t>s. </a:t>
            </a:r>
            <a:r>
              <a:rPr lang="en-US" sz="2800" noProof="0" dirty="0">
                <a:solidFill>
                  <a:srgbClr val="007FA3"/>
                </a:solidFill>
              </a:rPr>
              <a:t>response time</a:t>
            </a:r>
            <a:endParaRPr lang="en-US" sz="2400" noProof="0" dirty="0">
              <a:solidFill>
                <a:srgbClr val="007FA3"/>
              </a:solidFill>
            </a:endParaRPr>
          </a:p>
        </p:txBody>
      </p:sp>
      <p:pic>
        <p:nvPicPr>
          <p:cNvPr id="5" name="Picture 4" descr="The figure consists of two parts labeled (a) and (b) that illustrate Round-robin scheduling. &#10;Long description is available in notes, press F6">
            <a:extLst>
              <a:ext uri="{FF2B5EF4-FFF2-40B4-BE49-F238E27FC236}">
                <a16:creationId xmlns:a16="http://schemas.microsoft.com/office/drawing/2014/main" id="{79FDBF80-1124-48B7-66D2-197127A144F6}"/>
              </a:ext>
            </a:extLst>
          </p:cNvPr>
          <p:cNvPicPr>
            <a:picLocks noChangeAspect="1"/>
          </p:cNvPicPr>
          <p:nvPr/>
        </p:nvPicPr>
        <p:blipFill>
          <a:blip r:embed="rId3"/>
          <a:stretch>
            <a:fillRect/>
          </a:stretch>
        </p:blipFill>
        <p:spPr>
          <a:xfrm>
            <a:off x="2101970" y="4629958"/>
            <a:ext cx="7989839" cy="1502936"/>
          </a:xfrm>
          <a:prstGeom prst="rect">
            <a:avLst/>
          </a:prstGeom>
        </p:spPr>
      </p:pic>
    </p:spTree>
    <p:extLst>
      <p:ext uri="{BB962C8B-B14F-4D97-AF65-F5344CB8AC3E}">
        <p14:creationId xmlns:p14="http://schemas.microsoft.com/office/powerpoint/2010/main" val="3801263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8D6B-63EE-8742-FCAE-70A35CCB5ABB}"/>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Priority Scheduling </a:t>
            </a:r>
            <a:r>
              <a:rPr lang="en-US" sz="2600" noProof="0" dirty="0"/>
              <a:t>(1 of 2)</a:t>
            </a:r>
          </a:p>
        </p:txBody>
      </p:sp>
      <p:sp>
        <p:nvSpPr>
          <p:cNvPr id="3" name="Content Placeholder 2">
            <a:extLst>
              <a:ext uri="{FF2B5EF4-FFF2-40B4-BE49-F238E27FC236}">
                <a16:creationId xmlns:a16="http://schemas.microsoft.com/office/drawing/2014/main" id="{D020574D-4726-B940-1B4E-DFF3DA71C223}"/>
              </a:ext>
            </a:extLst>
          </p:cNvPr>
          <p:cNvSpPr>
            <a:spLocks noGrp="1"/>
          </p:cNvSpPr>
          <p:nvPr>
            <p:ph sz="quarter" idx="13"/>
          </p:nvPr>
        </p:nvSpPr>
        <p:spPr>
          <a:xfrm>
            <a:off x="561075" y="990979"/>
            <a:ext cx="11114987" cy="467239"/>
          </a:xfrm>
        </p:spPr>
        <p:txBody>
          <a:bodyPr wrap="square" lIns="0" tIns="18000" rIns="0" bIns="18000" anchor="ctr" anchorCtr="0">
            <a:spAutoFit/>
          </a:bodyPr>
          <a:lstStyle/>
          <a:p>
            <a:pPr marL="101600" indent="-101600">
              <a:buNone/>
            </a:pPr>
            <a:r>
              <a:rPr lang="en-US" sz="2800" noProof="0" dirty="0"/>
              <a:t>Simplest, multiple queues</a:t>
            </a:r>
          </a:p>
        </p:txBody>
      </p:sp>
      <p:pic>
        <p:nvPicPr>
          <p:cNvPr id="6" name="Picture 5" descr="The figure illustrates a scheduling algorithm with four priority classes.&#10;Long description is available in notes, press F6">
            <a:extLst>
              <a:ext uri="{FF2B5EF4-FFF2-40B4-BE49-F238E27FC236}">
                <a16:creationId xmlns:a16="http://schemas.microsoft.com/office/drawing/2014/main" id="{1C4EC43E-9BEA-948E-82EF-0531DABA15C6}"/>
              </a:ext>
            </a:extLst>
          </p:cNvPr>
          <p:cNvPicPr>
            <a:picLocks noChangeAspect="1"/>
          </p:cNvPicPr>
          <p:nvPr/>
        </p:nvPicPr>
        <p:blipFill>
          <a:blip r:embed="rId3"/>
          <a:stretch>
            <a:fillRect/>
          </a:stretch>
        </p:blipFill>
        <p:spPr>
          <a:xfrm>
            <a:off x="3028605" y="1565226"/>
            <a:ext cx="6134793" cy="2579878"/>
          </a:xfrm>
          <a:prstGeom prst="rect">
            <a:avLst/>
          </a:prstGeom>
        </p:spPr>
      </p:pic>
      <p:sp>
        <p:nvSpPr>
          <p:cNvPr id="4" name="Content Placeholder 3">
            <a:extLst>
              <a:ext uri="{FF2B5EF4-FFF2-40B4-BE49-F238E27FC236}">
                <a16:creationId xmlns:a16="http://schemas.microsoft.com/office/drawing/2014/main" id="{5EB541FA-7139-3091-627F-D1FEC9BCE296}"/>
              </a:ext>
            </a:extLst>
          </p:cNvPr>
          <p:cNvSpPr>
            <a:spLocks noGrp="1"/>
          </p:cNvSpPr>
          <p:nvPr>
            <p:ph sz="quarter" idx="14"/>
          </p:nvPr>
        </p:nvSpPr>
        <p:spPr>
          <a:xfrm>
            <a:off x="561075" y="4390165"/>
            <a:ext cx="11114987" cy="1990733"/>
          </a:xfrm>
        </p:spPr>
        <p:txBody>
          <a:bodyPr wrap="square" lIns="0" tIns="18000" rIns="0" bIns="18000" anchor="ctr" anchorCtr="0">
            <a:spAutoFit/>
          </a:bodyPr>
          <a:lstStyle/>
          <a:p>
            <a:pPr marL="342900" indent="-342900">
              <a:spcBef>
                <a:spcPts val="600"/>
              </a:spcBef>
            </a:pPr>
            <a:r>
              <a:rPr lang="en-US" sz="2800" noProof="0" dirty="0"/>
              <a:t>Similar to round robin but several ready queues</a:t>
            </a:r>
          </a:p>
          <a:p>
            <a:pPr marL="342900" indent="-342900">
              <a:spcBef>
                <a:spcPts val="600"/>
              </a:spcBef>
            </a:pPr>
            <a:r>
              <a:rPr lang="en-US" sz="2800" noProof="0" dirty="0"/>
              <a:t>Next process is picked from queue with highest priority</a:t>
            </a:r>
          </a:p>
          <a:p>
            <a:pPr marL="342900" indent="-342900">
              <a:spcBef>
                <a:spcPts val="600"/>
              </a:spcBef>
            </a:pPr>
            <a:r>
              <a:rPr lang="en-US" sz="2800" noProof="0" dirty="0"/>
              <a:t>Static </a:t>
            </a:r>
            <a:r>
              <a:rPr lang="en-US" sz="2400" noProof="0" dirty="0"/>
              <a:t>v</a:t>
            </a:r>
            <a:r>
              <a:rPr lang="en-US" sz="100" noProof="0" dirty="0"/>
              <a:t>ersu</a:t>
            </a:r>
            <a:r>
              <a:rPr lang="en-US" sz="2400" noProof="0" dirty="0"/>
              <a:t>s. </a:t>
            </a:r>
            <a:r>
              <a:rPr lang="en-US" sz="2800" noProof="0" dirty="0"/>
              <a:t>dynamic priorities</a:t>
            </a:r>
          </a:p>
          <a:p>
            <a:pPr marL="342900" indent="-342900">
              <a:spcBef>
                <a:spcPts val="600"/>
              </a:spcBef>
            </a:pPr>
            <a:r>
              <a:rPr lang="en-US" sz="2800" noProof="0" dirty="0"/>
              <a:t>What processes should have high priorities?</a:t>
            </a:r>
          </a:p>
        </p:txBody>
      </p:sp>
    </p:spTree>
    <p:extLst>
      <p:ext uri="{BB962C8B-B14F-4D97-AF65-F5344CB8AC3E}">
        <p14:creationId xmlns:p14="http://schemas.microsoft.com/office/powerpoint/2010/main" val="21269598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8D6B-63EE-8742-FCAE-70A35CCB5ABB}"/>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Priorities Are Complicated</a:t>
            </a:r>
          </a:p>
        </p:txBody>
      </p:sp>
      <p:sp>
        <p:nvSpPr>
          <p:cNvPr id="3" name="Content Placeholder 2">
            <a:extLst>
              <a:ext uri="{FF2B5EF4-FFF2-40B4-BE49-F238E27FC236}">
                <a16:creationId xmlns:a16="http://schemas.microsoft.com/office/drawing/2014/main" id="{D020574D-4726-B940-1B4E-DFF3DA71C223}"/>
              </a:ext>
            </a:extLst>
          </p:cNvPr>
          <p:cNvSpPr>
            <a:spLocks noGrp="1"/>
          </p:cNvSpPr>
          <p:nvPr>
            <p:ph sz="quarter" idx="13"/>
          </p:nvPr>
        </p:nvSpPr>
        <p:spPr>
          <a:xfrm>
            <a:off x="561075" y="1052288"/>
            <a:ext cx="11114987" cy="975070"/>
          </a:xfrm>
        </p:spPr>
        <p:txBody>
          <a:bodyPr wrap="square" lIns="0" tIns="18000" rIns="0" bIns="18000" anchor="ctr" anchorCtr="0">
            <a:spAutoFit/>
          </a:bodyPr>
          <a:lstStyle/>
          <a:p>
            <a:pPr marL="101600" indent="-101600">
              <a:spcBef>
                <a:spcPts val="600"/>
              </a:spcBef>
              <a:buNone/>
            </a:pPr>
            <a:r>
              <a:rPr lang="en-US" sz="2800" noProof="0" dirty="0"/>
              <a:t>and may not work out the way you think...</a:t>
            </a:r>
          </a:p>
          <a:p>
            <a:pPr marL="101600" indent="-101600">
              <a:spcBef>
                <a:spcPts val="600"/>
              </a:spcBef>
              <a:buNone/>
            </a:pPr>
            <a:r>
              <a:rPr lang="en-US" sz="2800" noProof="0" dirty="0"/>
              <a:t>(remember priority inversion?)</a:t>
            </a:r>
          </a:p>
        </p:txBody>
      </p:sp>
    </p:spTree>
    <p:extLst>
      <p:ext uri="{BB962C8B-B14F-4D97-AF65-F5344CB8AC3E}">
        <p14:creationId xmlns:p14="http://schemas.microsoft.com/office/powerpoint/2010/main" val="34630057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A797-3B78-7D55-F819-31DA4118495D}"/>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sz="3400" noProof="0" dirty="0"/>
              <a:t>Shortest Process Next</a:t>
            </a:r>
          </a:p>
        </p:txBody>
      </p:sp>
      <p:sp>
        <p:nvSpPr>
          <p:cNvPr id="3" name="Content Placeholder 2">
            <a:extLst>
              <a:ext uri="{FF2B5EF4-FFF2-40B4-BE49-F238E27FC236}">
                <a16:creationId xmlns:a16="http://schemas.microsoft.com/office/drawing/2014/main" id="{AA53E535-2A76-1CAA-B493-87515F085B24}"/>
              </a:ext>
            </a:extLst>
          </p:cNvPr>
          <p:cNvSpPr>
            <a:spLocks noGrp="1"/>
          </p:cNvSpPr>
          <p:nvPr>
            <p:ph sz="quarter" idx="13"/>
          </p:nvPr>
        </p:nvSpPr>
        <p:spPr>
          <a:xfrm>
            <a:off x="561075" y="994237"/>
            <a:ext cx="11114987" cy="975070"/>
          </a:xfrm>
        </p:spPr>
        <p:txBody>
          <a:bodyPr wrap="square" lIns="0" tIns="18000" rIns="0" bIns="18000" anchor="ctr" anchorCtr="0">
            <a:spAutoFit/>
          </a:bodyPr>
          <a:lstStyle/>
          <a:p>
            <a:pPr marL="0" indent="0">
              <a:spcBef>
                <a:spcPts val="600"/>
              </a:spcBef>
              <a:buNone/>
            </a:pPr>
            <a:r>
              <a:rPr lang="en-US" sz="2800" b="1" noProof="0" dirty="0"/>
              <a:t>Problem:</a:t>
            </a:r>
            <a:r>
              <a:rPr lang="en-US" sz="2800" noProof="0" dirty="0"/>
              <a:t> How to minimize response time for each priority queue?</a:t>
            </a:r>
          </a:p>
          <a:p>
            <a:pPr marL="0" indent="0">
              <a:spcBef>
                <a:spcPts val="600"/>
              </a:spcBef>
              <a:buNone/>
            </a:pPr>
            <a:r>
              <a:rPr lang="en-US" sz="2800" b="1" noProof="0" dirty="0"/>
              <a:t>Idea:</a:t>
            </a:r>
            <a:r>
              <a:rPr lang="en-US" sz="2800" noProof="0" dirty="0"/>
              <a:t> Use shortest “job” first and try to best predict next running time</a:t>
            </a:r>
          </a:p>
        </p:txBody>
      </p:sp>
      <p:cxnSp>
        <p:nvCxnSpPr>
          <p:cNvPr id="14" name="Google Shape;935;p126" descr="An arrow points to the bottom left corner.">
            <a:extLst>
              <a:ext uri="{FF2B5EF4-FFF2-40B4-BE49-F238E27FC236}">
                <a16:creationId xmlns:a16="http://schemas.microsoft.com/office/drawing/2014/main" id="{E903CB7A-A61A-645E-3389-AE21FB5C6572}"/>
              </a:ext>
            </a:extLst>
          </p:cNvPr>
          <p:cNvCxnSpPr/>
          <p:nvPr/>
        </p:nvCxnSpPr>
        <p:spPr>
          <a:xfrm>
            <a:off x="3257250" y="2147314"/>
            <a:ext cx="419400" cy="329400"/>
          </a:xfrm>
          <a:prstGeom prst="straightConnector1">
            <a:avLst/>
          </a:prstGeom>
          <a:noFill/>
          <a:ln w="28575" cap="flat" cmpd="sng">
            <a:solidFill>
              <a:srgbClr val="007FA3"/>
            </a:solidFill>
            <a:prstDash val="solid"/>
            <a:round/>
            <a:headEnd type="none" w="med" len="med"/>
            <a:tailEnd type="triangle" w="med" len="med"/>
          </a:ln>
        </p:spPr>
      </p:cxnSp>
      <p:sp>
        <p:nvSpPr>
          <p:cNvPr id="4" name="Content Placeholder 3">
            <a:extLst>
              <a:ext uri="{FF2B5EF4-FFF2-40B4-BE49-F238E27FC236}">
                <a16:creationId xmlns:a16="http://schemas.microsoft.com/office/drawing/2014/main" id="{6B344694-7272-5762-2927-5DBDC29BEE6B}"/>
              </a:ext>
            </a:extLst>
          </p:cNvPr>
          <p:cNvSpPr>
            <a:spLocks noGrp="1"/>
          </p:cNvSpPr>
          <p:nvPr>
            <p:ph sz="quarter" idx="14"/>
          </p:nvPr>
        </p:nvSpPr>
        <p:spPr>
          <a:xfrm>
            <a:off x="1733550" y="2601998"/>
            <a:ext cx="5227967" cy="467239"/>
          </a:xfrm>
        </p:spPr>
        <p:txBody>
          <a:bodyPr wrap="square" lIns="0" tIns="18000" rIns="0" bIns="18000" anchor="ctr" anchorCtr="0">
            <a:spAutoFit/>
          </a:bodyPr>
          <a:lstStyle/>
          <a:p>
            <a:pPr marL="101600" indent="-101600">
              <a:buNone/>
            </a:pPr>
            <a:r>
              <a:rPr lang="en-US" sz="2800" noProof="0" dirty="0">
                <a:solidFill>
                  <a:srgbClr val="007FA3"/>
                </a:solidFill>
              </a:rPr>
              <a:t>whatever runs between the waits</a:t>
            </a:r>
          </a:p>
        </p:txBody>
      </p:sp>
      <p:sp>
        <p:nvSpPr>
          <p:cNvPr id="5" name="Content Placeholder 4">
            <a:extLst>
              <a:ext uri="{FF2B5EF4-FFF2-40B4-BE49-F238E27FC236}">
                <a16:creationId xmlns:a16="http://schemas.microsoft.com/office/drawing/2014/main" id="{63154F21-E02F-4C8D-18FA-C9A9A62D7F5C}"/>
              </a:ext>
            </a:extLst>
          </p:cNvPr>
          <p:cNvSpPr>
            <a:spLocks noGrp="1"/>
          </p:cNvSpPr>
          <p:nvPr>
            <p:ph sz="quarter" idx="15"/>
          </p:nvPr>
        </p:nvSpPr>
        <p:spPr>
          <a:xfrm>
            <a:off x="552449" y="3214431"/>
            <a:ext cx="11114987" cy="467239"/>
          </a:xfrm>
        </p:spPr>
        <p:txBody>
          <a:bodyPr wrap="square" lIns="0" tIns="18000" rIns="0" bIns="18000" anchor="ctr" anchorCtr="0">
            <a:spAutoFit/>
          </a:bodyPr>
          <a:lstStyle/>
          <a:p>
            <a:pPr marL="0" indent="0">
              <a:buNone/>
            </a:pPr>
            <a:r>
              <a:rPr lang="en-US" sz="2800" b="1" noProof="0" dirty="0"/>
              <a:t>Solution:</a:t>
            </a:r>
            <a:r>
              <a:rPr lang="en-US" sz="2800" noProof="0" dirty="0"/>
              <a:t> Form weighted average of previous running times of</a:t>
            </a:r>
          </a:p>
        </p:txBody>
      </p:sp>
      <p:sp>
        <p:nvSpPr>
          <p:cNvPr id="6" name="Content Placeholder 5">
            <a:extLst>
              <a:ext uri="{FF2B5EF4-FFF2-40B4-BE49-F238E27FC236}">
                <a16:creationId xmlns:a16="http://schemas.microsoft.com/office/drawing/2014/main" id="{BC86349B-7C97-ECA5-5BF8-A3CC03C68216}"/>
              </a:ext>
            </a:extLst>
          </p:cNvPr>
          <p:cNvSpPr>
            <a:spLocks noGrp="1"/>
          </p:cNvSpPr>
          <p:nvPr>
            <p:ph sz="quarter" idx="16"/>
          </p:nvPr>
        </p:nvSpPr>
        <p:spPr>
          <a:xfrm>
            <a:off x="552450" y="3912931"/>
            <a:ext cx="1371600" cy="467239"/>
          </a:xfrm>
        </p:spPr>
        <p:txBody>
          <a:bodyPr wrap="square" lIns="0" tIns="18000" rIns="0" bIns="18000" anchor="ctr" anchorCtr="0">
            <a:spAutoFit/>
          </a:bodyPr>
          <a:lstStyle/>
          <a:p>
            <a:pPr marL="101600" indent="-101600">
              <a:buNone/>
            </a:pPr>
            <a:r>
              <a:rPr lang="en-US" sz="2800" noProof="0" dirty="0"/>
              <a:t>process</a:t>
            </a:r>
          </a:p>
        </p:txBody>
      </p:sp>
      <p:graphicFrame>
        <p:nvGraphicFramePr>
          <p:cNvPr id="11" name="Object 10" descr="Right headed arrow.">
            <a:extLst>
              <a:ext uri="{FF2B5EF4-FFF2-40B4-BE49-F238E27FC236}">
                <a16:creationId xmlns:a16="http://schemas.microsoft.com/office/drawing/2014/main" id="{AF83D367-8C60-DDAD-88A5-FF8C4F7DC535}"/>
              </a:ext>
            </a:extLst>
          </p:cNvPr>
          <p:cNvGraphicFramePr>
            <a:graphicFrameLocks noChangeAspect="1"/>
          </p:cNvGraphicFramePr>
          <p:nvPr>
            <p:extLst>
              <p:ext uri="{D42A27DB-BD31-4B8C-83A1-F6EECF244321}">
                <p14:modId xmlns:p14="http://schemas.microsoft.com/office/powerpoint/2010/main" val="3983758013"/>
              </p:ext>
            </p:extLst>
          </p:nvPr>
        </p:nvGraphicFramePr>
        <p:xfrm>
          <a:off x="2012628" y="4027384"/>
          <a:ext cx="577636" cy="314532"/>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1" name="Object 10" descr="Right headed arrow.">
                        <a:extLst>
                          <a:ext uri="{FF2B5EF4-FFF2-40B4-BE49-F238E27FC236}">
                            <a16:creationId xmlns:a16="http://schemas.microsoft.com/office/drawing/2014/main" id="{AF83D367-8C60-DDAD-88A5-FF8C4F7DC535}"/>
                          </a:ext>
                        </a:extLst>
                      </p:cNvPr>
                      <p:cNvPicPr/>
                      <p:nvPr/>
                    </p:nvPicPr>
                    <p:blipFill>
                      <a:blip r:embed="rId4"/>
                      <a:stretch>
                        <a:fillRect/>
                      </a:stretch>
                    </p:blipFill>
                    <p:spPr>
                      <a:xfrm>
                        <a:off x="2012628" y="4027384"/>
                        <a:ext cx="577636" cy="314532"/>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6556ADD0-B254-4BFA-0D85-59137EAB6E8E}"/>
              </a:ext>
            </a:extLst>
          </p:cNvPr>
          <p:cNvSpPr>
            <a:spLocks noGrp="1"/>
          </p:cNvSpPr>
          <p:nvPr>
            <p:ph sz="quarter" idx="17"/>
          </p:nvPr>
        </p:nvSpPr>
        <p:spPr>
          <a:xfrm>
            <a:off x="2690812" y="3896801"/>
            <a:ext cx="1241025" cy="467239"/>
          </a:xfrm>
        </p:spPr>
        <p:txBody>
          <a:bodyPr wrap="square" lIns="0" tIns="18000" rIns="0" bIns="18000" anchor="ctr" anchorCtr="0">
            <a:spAutoFit/>
          </a:bodyPr>
          <a:lstStyle/>
          <a:p>
            <a:pPr marL="101600" indent="-101600">
              <a:buNone/>
            </a:pPr>
            <a:r>
              <a:rPr lang="en-US" sz="2800" b="1" noProof="0" dirty="0"/>
              <a:t>Aging</a:t>
            </a:r>
          </a:p>
        </p:txBody>
      </p:sp>
      <p:graphicFrame>
        <p:nvGraphicFramePr>
          <p:cNvPr id="12" name="Object 11" descr="An equation for T subscript k plus 1.&#10;Long description is available in notes, press F6">
            <a:extLst>
              <a:ext uri="{FF2B5EF4-FFF2-40B4-BE49-F238E27FC236}">
                <a16:creationId xmlns:a16="http://schemas.microsoft.com/office/drawing/2014/main" id="{1AD8FBDA-54F9-56CA-FDF1-8992BD0B0F26}"/>
              </a:ext>
            </a:extLst>
          </p:cNvPr>
          <p:cNvGraphicFramePr>
            <a:graphicFrameLocks noChangeAspect="1"/>
          </p:cNvGraphicFramePr>
          <p:nvPr>
            <p:extLst>
              <p:ext uri="{D42A27DB-BD31-4B8C-83A1-F6EECF244321}">
                <p14:modId xmlns:p14="http://schemas.microsoft.com/office/powerpoint/2010/main" val="699062000"/>
              </p:ext>
            </p:extLst>
          </p:nvPr>
        </p:nvGraphicFramePr>
        <p:xfrm>
          <a:off x="2119349" y="4690318"/>
          <a:ext cx="5765369" cy="560240"/>
        </p:xfrm>
        <a:graphic>
          <a:graphicData uri="http://schemas.openxmlformats.org/presentationml/2006/ole">
            <mc:AlternateContent xmlns:mc="http://schemas.openxmlformats.org/markup-compatibility/2006">
              <mc:Choice xmlns:v="urn:schemas-microsoft-com:vml" Requires="v">
                <p:oleObj name="Equation" r:id="rId5" imgW="1942920" imgH="253800" progId="Equation.DSMT4">
                  <p:embed/>
                </p:oleObj>
              </mc:Choice>
              <mc:Fallback>
                <p:oleObj name="Equation" r:id="rId5" imgW="1942920" imgH="253800" progId="Equation.DSMT4">
                  <p:embed/>
                  <p:pic>
                    <p:nvPicPr>
                      <p:cNvPr id="12" name="Object 11" descr="An equation for T subscript k plus 1.&#10;Long description is available in notes, press F6">
                        <a:extLst>
                          <a:ext uri="{FF2B5EF4-FFF2-40B4-BE49-F238E27FC236}">
                            <a16:creationId xmlns:a16="http://schemas.microsoft.com/office/drawing/2014/main" id="{1AD8FBDA-54F9-56CA-FDF1-8992BD0B0F26}"/>
                          </a:ext>
                        </a:extLst>
                      </p:cNvPr>
                      <p:cNvPicPr/>
                      <p:nvPr/>
                    </p:nvPicPr>
                    <p:blipFill>
                      <a:blip r:embed="rId6"/>
                      <a:stretch>
                        <a:fillRect/>
                      </a:stretch>
                    </p:blipFill>
                    <p:spPr>
                      <a:xfrm>
                        <a:off x="2119349" y="4690318"/>
                        <a:ext cx="5765369" cy="560240"/>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61E85480-7AFD-FDDE-740C-62B49D552AAD}"/>
              </a:ext>
            </a:extLst>
          </p:cNvPr>
          <p:cNvSpPr>
            <a:spLocks noGrp="1"/>
          </p:cNvSpPr>
          <p:nvPr>
            <p:ph sz="quarter" idx="18"/>
          </p:nvPr>
        </p:nvSpPr>
        <p:spPr>
          <a:xfrm>
            <a:off x="552450" y="5542055"/>
            <a:ext cx="3895725" cy="467239"/>
          </a:xfrm>
        </p:spPr>
        <p:txBody>
          <a:bodyPr wrap="square" lIns="0" tIns="18000" rIns="0" bIns="18000" anchor="ctr" anchorCtr="0">
            <a:spAutoFit/>
          </a:bodyPr>
          <a:lstStyle/>
          <a:p>
            <a:pPr marL="101600" indent="-101600">
              <a:buNone/>
            </a:pPr>
            <a:r>
              <a:rPr lang="en-US" sz="2800" noProof="0" dirty="0"/>
              <a:t>Easy to implement when</a:t>
            </a:r>
          </a:p>
        </p:txBody>
      </p:sp>
      <p:graphicFrame>
        <p:nvGraphicFramePr>
          <p:cNvPr id="13" name="Object 12" descr="a equals 1 over 2.">
            <a:extLst>
              <a:ext uri="{FF2B5EF4-FFF2-40B4-BE49-F238E27FC236}">
                <a16:creationId xmlns:a16="http://schemas.microsoft.com/office/drawing/2014/main" id="{3252FC37-8B9C-BA27-6EEB-643143DCF882}"/>
              </a:ext>
            </a:extLst>
          </p:cNvPr>
          <p:cNvGraphicFramePr>
            <a:graphicFrameLocks noChangeAspect="1"/>
          </p:cNvGraphicFramePr>
          <p:nvPr>
            <p:extLst>
              <p:ext uri="{D42A27DB-BD31-4B8C-83A1-F6EECF244321}">
                <p14:modId xmlns:p14="http://schemas.microsoft.com/office/powerpoint/2010/main" val="2391432358"/>
              </p:ext>
            </p:extLst>
          </p:nvPr>
        </p:nvGraphicFramePr>
        <p:xfrm>
          <a:off x="4510364" y="5583471"/>
          <a:ext cx="1427595" cy="462245"/>
        </p:xfrm>
        <a:graphic>
          <a:graphicData uri="http://schemas.openxmlformats.org/presentationml/2006/ole">
            <mc:AlternateContent xmlns:mc="http://schemas.openxmlformats.org/markup-compatibility/2006">
              <mc:Choice xmlns:v="urn:schemas-microsoft-com:vml" Requires="v">
                <p:oleObj name="Equation" r:id="rId7" imgW="495000" imgH="215640" progId="Equation.DSMT4">
                  <p:embed/>
                </p:oleObj>
              </mc:Choice>
              <mc:Fallback>
                <p:oleObj name="Equation" r:id="rId7" imgW="495000" imgH="215640" progId="Equation.DSMT4">
                  <p:embed/>
                  <p:pic>
                    <p:nvPicPr>
                      <p:cNvPr id="13" name="Object 12" descr="a equals 1 over 2.">
                        <a:extLst>
                          <a:ext uri="{FF2B5EF4-FFF2-40B4-BE49-F238E27FC236}">
                            <a16:creationId xmlns:a16="http://schemas.microsoft.com/office/drawing/2014/main" id="{3252FC37-8B9C-BA27-6EEB-643143DCF882}"/>
                          </a:ext>
                        </a:extLst>
                      </p:cNvPr>
                      <p:cNvPicPr/>
                      <p:nvPr/>
                    </p:nvPicPr>
                    <p:blipFill>
                      <a:blip r:embed="rId8"/>
                      <a:stretch>
                        <a:fillRect/>
                      </a:stretch>
                    </p:blipFill>
                    <p:spPr>
                      <a:xfrm>
                        <a:off x="4510364" y="5583471"/>
                        <a:ext cx="1427595" cy="462245"/>
                      </a:xfrm>
                      <a:prstGeom prst="rect">
                        <a:avLst/>
                      </a:prstGeom>
                    </p:spPr>
                  </p:pic>
                </p:oleObj>
              </mc:Fallback>
            </mc:AlternateContent>
          </a:graphicData>
        </a:graphic>
      </p:graphicFrame>
    </p:spTree>
    <p:extLst>
      <p:ext uri="{BB962C8B-B14F-4D97-AF65-F5344CB8AC3E}">
        <p14:creationId xmlns:p14="http://schemas.microsoft.com/office/powerpoint/2010/main" val="26360360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sz="3400" noProof="0" dirty="0"/>
              <a:t>Guaranteed Scheduling</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1075" y="1115902"/>
            <a:ext cx="3849966" cy="405683"/>
          </a:xfrm>
        </p:spPr>
        <p:txBody>
          <a:bodyPr wrap="square" lIns="0" tIns="18000" rIns="0" bIns="18000" anchor="ctr" anchorCtr="0">
            <a:spAutoFit/>
          </a:bodyPr>
          <a:lstStyle/>
          <a:p>
            <a:pPr marL="101600" indent="-101600">
              <a:buNone/>
            </a:pPr>
            <a:r>
              <a:rPr lang="en-US" sz="2400" b="1" noProof="0" dirty="0"/>
              <a:t>Idea:</a:t>
            </a:r>
            <a:r>
              <a:rPr lang="en-US" sz="2400" noProof="0" dirty="0"/>
              <a:t> N processes running</a:t>
            </a:r>
          </a:p>
        </p:txBody>
      </p:sp>
      <p:graphicFrame>
        <p:nvGraphicFramePr>
          <p:cNvPr id="17" name="Object 16" descr="Right headed arrow.">
            <a:extLst>
              <a:ext uri="{FF2B5EF4-FFF2-40B4-BE49-F238E27FC236}">
                <a16:creationId xmlns:a16="http://schemas.microsoft.com/office/drawing/2014/main" id="{B3497C37-44C9-8084-7961-45BCCAD17803}"/>
              </a:ext>
            </a:extLst>
          </p:cNvPr>
          <p:cNvGraphicFramePr>
            <a:graphicFrameLocks noChangeAspect="1"/>
          </p:cNvGraphicFramePr>
          <p:nvPr>
            <p:extLst>
              <p:ext uri="{D42A27DB-BD31-4B8C-83A1-F6EECF244321}">
                <p14:modId xmlns:p14="http://schemas.microsoft.com/office/powerpoint/2010/main" val="4165871511"/>
              </p:ext>
            </p:extLst>
          </p:nvPr>
        </p:nvGraphicFramePr>
        <p:xfrm>
          <a:off x="4471104" y="1179767"/>
          <a:ext cx="577636" cy="314532"/>
        </p:xfrm>
        <a:graphic>
          <a:graphicData uri="http://schemas.openxmlformats.org/presentationml/2006/ole">
            <mc:AlternateContent xmlns:mc="http://schemas.openxmlformats.org/markup-compatibility/2006">
              <mc:Choice xmlns:v="urn:schemas-microsoft-com:vml" Requires="v">
                <p:oleObj name="Equation" r:id="rId3" imgW="190440" imgH="139680" progId="Equation.DSMT4">
                  <p:embed/>
                </p:oleObj>
              </mc:Choice>
              <mc:Fallback>
                <p:oleObj name="Equation" r:id="rId3" imgW="190440" imgH="139680" progId="Equation.DSMT4">
                  <p:embed/>
                  <p:pic>
                    <p:nvPicPr>
                      <p:cNvPr id="17" name="Object 16" descr="Right headed arrow.">
                        <a:extLst>
                          <a:ext uri="{FF2B5EF4-FFF2-40B4-BE49-F238E27FC236}">
                            <a16:creationId xmlns:a16="http://schemas.microsoft.com/office/drawing/2014/main" id="{B3497C37-44C9-8084-7961-45BCCAD17803}"/>
                          </a:ext>
                        </a:extLst>
                      </p:cNvPr>
                      <p:cNvPicPr/>
                      <p:nvPr/>
                    </p:nvPicPr>
                    <p:blipFill>
                      <a:blip r:embed="rId4"/>
                      <a:stretch>
                        <a:fillRect/>
                      </a:stretch>
                    </p:blipFill>
                    <p:spPr>
                      <a:xfrm>
                        <a:off x="4471104" y="1179767"/>
                        <a:ext cx="577636" cy="314532"/>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2C5BF85C-8BB5-231F-099C-EAAA13BCEA38}"/>
              </a:ext>
            </a:extLst>
          </p:cNvPr>
          <p:cNvSpPr>
            <a:spLocks noGrp="1"/>
          </p:cNvSpPr>
          <p:nvPr>
            <p:ph sz="quarter" idx="14"/>
          </p:nvPr>
        </p:nvSpPr>
        <p:spPr>
          <a:xfrm>
            <a:off x="5248275" y="1119394"/>
            <a:ext cx="5196365" cy="405683"/>
          </a:xfrm>
        </p:spPr>
        <p:txBody>
          <a:bodyPr wrap="square" lIns="0" tIns="18000" rIns="0" bIns="18000" anchor="ctr" anchorCtr="0">
            <a:spAutoFit/>
          </a:bodyPr>
          <a:lstStyle/>
          <a:p>
            <a:pPr marL="0" indent="0">
              <a:buNone/>
            </a:pPr>
            <a:r>
              <a:rPr lang="en-US" sz="2400" noProof="0" dirty="0"/>
              <a:t>each process gets 1/Nth of </a:t>
            </a:r>
            <a:r>
              <a:rPr lang="en-US" sz="2400" spc="-300" noProof="0" dirty="0"/>
              <a:t>C P </a:t>
            </a:r>
            <a:r>
              <a:rPr lang="en-US" sz="2400" noProof="0" dirty="0"/>
              <a:t>U time</a:t>
            </a:r>
          </a:p>
        </p:txBody>
      </p:sp>
      <p:sp>
        <p:nvSpPr>
          <p:cNvPr id="5" name="Content Placeholder 4">
            <a:extLst>
              <a:ext uri="{FF2B5EF4-FFF2-40B4-BE49-F238E27FC236}">
                <a16:creationId xmlns:a16="http://schemas.microsoft.com/office/drawing/2014/main" id="{9535049C-2404-5210-0145-2A29D1464456}"/>
              </a:ext>
            </a:extLst>
          </p:cNvPr>
          <p:cNvSpPr>
            <a:spLocks noGrp="1"/>
          </p:cNvSpPr>
          <p:nvPr>
            <p:ph sz="quarter" idx="15"/>
          </p:nvPr>
        </p:nvSpPr>
        <p:spPr>
          <a:xfrm>
            <a:off x="1203003" y="1562363"/>
            <a:ext cx="4000962" cy="405683"/>
          </a:xfrm>
        </p:spPr>
        <p:txBody>
          <a:bodyPr wrap="square" lIns="0" tIns="18000" rIns="0" bIns="18000" anchor="ctr" anchorCtr="0">
            <a:spAutoFit/>
          </a:bodyPr>
          <a:lstStyle/>
          <a:p>
            <a:pPr marL="101600" indent="-101600">
              <a:buNone/>
            </a:pPr>
            <a:r>
              <a:rPr lang="en-US" sz="2400" noProof="0" dirty="0"/>
              <a:t>(also known as fair-share)</a:t>
            </a:r>
          </a:p>
        </p:txBody>
      </p:sp>
      <p:sp>
        <p:nvSpPr>
          <p:cNvPr id="6" name="Content Placeholder 5">
            <a:extLst>
              <a:ext uri="{FF2B5EF4-FFF2-40B4-BE49-F238E27FC236}">
                <a16:creationId xmlns:a16="http://schemas.microsoft.com/office/drawing/2014/main" id="{B1D7DA79-F4D1-C40F-716B-4D516FB25231}"/>
              </a:ext>
            </a:extLst>
          </p:cNvPr>
          <p:cNvSpPr>
            <a:spLocks noGrp="1"/>
          </p:cNvSpPr>
          <p:nvPr>
            <p:ph sz="quarter" idx="16"/>
          </p:nvPr>
        </p:nvSpPr>
        <p:spPr>
          <a:xfrm>
            <a:off x="533399" y="2087504"/>
            <a:ext cx="1646665" cy="405683"/>
          </a:xfrm>
        </p:spPr>
        <p:txBody>
          <a:bodyPr wrap="square" lIns="0" tIns="18000" rIns="0" bIns="18000" anchor="ctr" anchorCtr="0">
            <a:spAutoFit/>
          </a:bodyPr>
          <a:lstStyle/>
          <a:p>
            <a:pPr marL="101600" indent="-101600">
              <a:buNone/>
            </a:pPr>
            <a:r>
              <a:rPr lang="en-US" sz="2400" b="1" noProof="0" dirty="0"/>
              <a:t>Solution:</a:t>
            </a:r>
            <a:endParaRPr lang="en-US" sz="2400" noProof="0" dirty="0"/>
          </a:p>
        </p:txBody>
      </p:sp>
      <p:sp>
        <p:nvSpPr>
          <p:cNvPr id="7" name="Content Placeholder 6">
            <a:extLst>
              <a:ext uri="{FF2B5EF4-FFF2-40B4-BE49-F238E27FC236}">
                <a16:creationId xmlns:a16="http://schemas.microsoft.com/office/drawing/2014/main" id="{169170AA-158D-A973-8BBB-BECAD1D078A7}"/>
              </a:ext>
            </a:extLst>
          </p:cNvPr>
          <p:cNvSpPr>
            <a:spLocks noGrp="1"/>
          </p:cNvSpPr>
          <p:nvPr>
            <p:ph sz="quarter" idx="17"/>
          </p:nvPr>
        </p:nvSpPr>
        <p:spPr>
          <a:xfrm>
            <a:off x="561075" y="2573087"/>
            <a:ext cx="11114987" cy="1298235"/>
          </a:xfrm>
        </p:spPr>
        <p:txBody>
          <a:bodyPr wrap="square" lIns="0" tIns="18000" rIns="0" bIns="18000" anchor="ctr" anchorCtr="0">
            <a:spAutoFit/>
          </a:bodyPr>
          <a:lstStyle/>
          <a:p>
            <a:pPr marL="285750" indent="-285750">
              <a:spcBef>
                <a:spcPts val="600"/>
              </a:spcBef>
            </a:pPr>
            <a:r>
              <a:rPr lang="en-US" sz="2400" noProof="0" dirty="0"/>
              <a:t>Calculate how much </a:t>
            </a:r>
            <a:r>
              <a:rPr lang="en-US" sz="2400" spc="-300" noProof="0" dirty="0"/>
              <a:t>C P </a:t>
            </a:r>
            <a:r>
              <a:rPr lang="en-US" sz="2400" noProof="0" dirty="0"/>
              <a:t>U time it might have gotten: </a:t>
            </a:r>
          </a:p>
          <a:p>
            <a:pPr marL="772668" lvl="1" indent="-285750"/>
            <a:r>
              <a:rPr lang="en-US" sz="2400" noProof="0" dirty="0"/>
              <a:t>Time since process creation divided by N</a:t>
            </a:r>
          </a:p>
          <a:p>
            <a:pPr marL="285750" indent="-285750">
              <a:spcBef>
                <a:spcPts val="600"/>
              </a:spcBef>
            </a:pPr>
            <a:r>
              <a:rPr lang="en-US" sz="2400" noProof="0" dirty="0"/>
              <a:t>Measure actual consumed </a:t>
            </a:r>
            <a:r>
              <a:rPr lang="en-US" sz="2400" spc="-300" noProof="0" dirty="0"/>
              <a:t>C P </a:t>
            </a:r>
            <a:r>
              <a:rPr lang="en-US" sz="2400" noProof="0" dirty="0"/>
              <a:t>U time and form ratio </a:t>
            </a:r>
          </a:p>
        </p:txBody>
      </p:sp>
      <p:sp>
        <p:nvSpPr>
          <p:cNvPr id="8" name="Content Placeholder 7">
            <a:extLst>
              <a:ext uri="{FF2B5EF4-FFF2-40B4-BE49-F238E27FC236}">
                <a16:creationId xmlns:a16="http://schemas.microsoft.com/office/drawing/2014/main" id="{3BB22DD2-9254-C695-2D90-3C190E1A0424}"/>
              </a:ext>
            </a:extLst>
          </p:cNvPr>
          <p:cNvSpPr>
            <a:spLocks noGrp="1"/>
          </p:cNvSpPr>
          <p:nvPr>
            <p:ph sz="quarter" idx="18"/>
          </p:nvPr>
        </p:nvSpPr>
        <p:spPr>
          <a:xfrm>
            <a:off x="560776" y="4088350"/>
            <a:ext cx="782055" cy="405683"/>
          </a:xfrm>
        </p:spPr>
        <p:txBody>
          <a:bodyPr wrap="square" lIns="0" tIns="18000" rIns="0" bIns="18000" anchor="ctr" anchorCtr="0">
            <a:spAutoFit/>
          </a:bodyPr>
          <a:lstStyle/>
          <a:p>
            <a:pPr marL="342900" indent="-342900"/>
            <a:r>
              <a:rPr lang="en-US" sz="2400" noProof="0" dirty="0"/>
              <a:t>0.5 </a:t>
            </a:r>
          </a:p>
        </p:txBody>
      </p:sp>
      <p:graphicFrame>
        <p:nvGraphicFramePr>
          <p:cNvPr id="15" name="Object 14" descr="Right headed arrow.">
            <a:extLst>
              <a:ext uri="{FF2B5EF4-FFF2-40B4-BE49-F238E27FC236}">
                <a16:creationId xmlns:a16="http://schemas.microsoft.com/office/drawing/2014/main" id="{DCC5D3EE-6B2C-F1FA-8869-48A3B014D380}"/>
              </a:ext>
            </a:extLst>
          </p:cNvPr>
          <p:cNvGraphicFramePr>
            <a:graphicFrameLocks noChangeAspect="1"/>
          </p:cNvGraphicFramePr>
          <p:nvPr>
            <p:extLst>
              <p:ext uri="{D42A27DB-BD31-4B8C-83A1-F6EECF244321}">
                <p14:modId xmlns:p14="http://schemas.microsoft.com/office/powerpoint/2010/main" val="327720490"/>
              </p:ext>
            </p:extLst>
          </p:nvPr>
        </p:nvGraphicFramePr>
        <p:xfrm>
          <a:off x="1472935" y="4170438"/>
          <a:ext cx="577636" cy="314532"/>
        </p:xfrm>
        <a:graphic>
          <a:graphicData uri="http://schemas.openxmlformats.org/presentationml/2006/ole">
            <mc:AlternateContent xmlns:mc="http://schemas.openxmlformats.org/markup-compatibility/2006">
              <mc:Choice xmlns:v="urn:schemas-microsoft-com:vml" Requires="v">
                <p:oleObj name="Equation" r:id="rId5" imgW="190440" imgH="139680" progId="Equation.DSMT4">
                  <p:embed/>
                </p:oleObj>
              </mc:Choice>
              <mc:Fallback>
                <p:oleObj name="Equation" r:id="rId5" imgW="190440" imgH="139680" progId="Equation.DSMT4">
                  <p:embed/>
                  <p:pic>
                    <p:nvPicPr>
                      <p:cNvPr id="15" name="Object 14" descr="Right headed arrow.">
                        <a:extLst>
                          <a:ext uri="{FF2B5EF4-FFF2-40B4-BE49-F238E27FC236}">
                            <a16:creationId xmlns:a16="http://schemas.microsoft.com/office/drawing/2014/main" id="{DCC5D3EE-6B2C-F1FA-8869-48A3B014D380}"/>
                          </a:ext>
                        </a:extLst>
                      </p:cNvPr>
                      <p:cNvPicPr/>
                      <p:nvPr/>
                    </p:nvPicPr>
                    <p:blipFill>
                      <a:blip r:embed="rId4"/>
                      <a:stretch>
                        <a:fillRect/>
                      </a:stretch>
                    </p:blipFill>
                    <p:spPr>
                      <a:xfrm>
                        <a:off x="1472935" y="4170438"/>
                        <a:ext cx="577636" cy="314532"/>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CA34267D-594B-F521-E093-1878763A1F4D}"/>
              </a:ext>
            </a:extLst>
          </p:cNvPr>
          <p:cNvSpPr>
            <a:spLocks noGrp="1"/>
          </p:cNvSpPr>
          <p:nvPr>
            <p:ph sz="quarter" idx="20"/>
          </p:nvPr>
        </p:nvSpPr>
        <p:spPr>
          <a:xfrm>
            <a:off x="2236327" y="4083447"/>
            <a:ext cx="7005458" cy="405683"/>
          </a:xfrm>
        </p:spPr>
        <p:txBody>
          <a:bodyPr wrap="square" lIns="0" tIns="18000" rIns="0" bIns="18000" anchor="ctr" anchorCtr="0">
            <a:spAutoFit/>
          </a:bodyPr>
          <a:lstStyle/>
          <a:p>
            <a:pPr marL="101600" indent="-101600">
              <a:buNone/>
            </a:pPr>
            <a:r>
              <a:rPr lang="en-US" sz="2400" noProof="0" dirty="0"/>
              <a:t>process running half the time it was entitled to</a:t>
            </a:r>
          </a:p>
        </p:txBody>
      </p:sp>
      <p:sp>
        <p:nvSpPr>
          <p:cNvPr id="10" name="Content Placeholder 9">
            <a:extLst>
              <a:ext uri="{FF2B5EF4-FFF2-40B4-BE49-F238E27FC236}">
                <a16:creationId xmlns:a16="http://schemas.microsoft.com/office/drawing/2014/main" id="{9BD4601B-8716-D769-C1D8-1ADCF08C11B4}"/>
              </a:ext>
            </a:extLst>
          </p:cNvPr>
          <p:cNvSpPr>
            <a:spLocks noGrp="1"/>
          </p:cNvSpPr>
          <p:nvPr>
            <p:ph sz="quarter" idx="21"/>
          </p:nvPr>
        </p:nvSpPr>
        <p:spPr>
          <a:xfrm>
            <a:off x="560334" y="4587974"/>
            <a:ext cx="776760" cy="405683"/>
          </a:xfrm>
        </p:spPr>
        <p:txBody>
          <a:bodyPr wrap="square" lIns="0" tIns="18000" rIns="0" bIns="18000" anchor="ctr" anchorCtr="0">
            <a:spAutoFit/>
          </a:bodyPr>
          <a:lstStyle/>
          <a:p>
            <a:pPr marL="342900" indent="-342900"/>
            <a:r>
              <a:rPr lang="en-US" sz="2400" noProof="0" dirty="0"/>
              <a:t>2.0</a:t>
            </a:r>
          </a:p>
        </p:txBody>
      </p:sp>
      <p:graphicFrame>
        <p:nvGraphicFramePr>
          <p:cNvPr id="16" name="Object 15" descr="Right headed arrow.">
            <a:extLst>
              <a:ext uri="{FF2B5EF4-FFF2-40B4-BE49-F238E27FC236}">
                <a16:creationId xmlns:a16="http://schemas.microsoft.com/office/drawing/2014/main" id="{06630164-9AE2-9B86-4046-AB32FE174786}"/>
              </a:ext>
            </a:extLst>
          </p:cNvPr>
          <p:cNvGraphicFramePr>
            <a:graphicFrameLocks noChangeAspect="1"/>
          </p:cNvGraphicFramePr>
          <p:nvPr>
            <p:extLst>
              <p:ext uri="{D42A27DB-BD31-4B8C-83A1-F6EECF244321}">
                <p14:modId xmlns:p14="http://schemas.microsoft.com/office/powerpoint/2010/main" val="2950166252"/>
              </p:ext>
            </p:extLst>
          </p:nvPr>
        </p:nvGraphicFramePr>
        <p:xfrm>
          <a:off x="1479766" y="4675158"/>
          <a:ext cx="577636" cy="314532"/>
        </p:xfrm>
        <a:graphic>
          <a:graphicData uri="http://schemas.openxmlformats.org/presentationml/2006/ole">
            <mc:AlternateContent xmlns:mc="http://schemas.openxmlformats.org/markup-compatibility/2006">
              <mc:Choice xmlns:v="urn:schemas-microsoft-com:vml" Requires="v">
                <p:oleObj name="Equation" r:id="rId6" imgW="190440" imgH="139680" progId="Equation.DSMT4">
                  <p:embed/>
                </p:oleObj>
              </mc:Choice>
              <mc:Fallback>
                <p:oleObj name="Equation" r:id="rId6" imgW="190440" imgH="139680" progId="Equation.DSMT4">
                  <p:embed/>
                  <p:pic>
                    <p:nvPicPr>
                      <p:cNvPr id="16" name="Object 15" descr="Right headed arrow.">
                        <a:extLst>
                          <a:ext uri="{FF2B5EF4-FFF2-40B4-BE49-F238E27FC236}">
                            <a16:creationId xmlns:a16="http://schemas.microsoft.com/office/drawing/2014/main" id="{06630164-9AE2-9B86-4046-AB32FE174786}"/>
                          </a:ext>
                        </a:extLst>
                      </p:cNvPr>
                      <p:cNvPicPr/>
                      <p:nvPr/>
                    </p:nvPicPr>
                    <p:blipFill>
                      <a:blip r:embed="rId4"/>
                      <a:stretch>
                        <a:fillRect/>
                      </a:stretch>
                    </p:blipFill>
                    <p:spPr>
                      <a:xfrm>
                        <a:off x="1479766" y="4675158"/>
                        <a:ext cx="577636" cy="314532"/>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2AD18969-AEA2-DEA9-099E-567F3F9277C5}"/>
              </a:ext>
            </a:extLst>
          </p:cNvPr>
          <p:cNvSpPr>
            <a:spLocks noGrp="1"/>
          </p:cNvSpPr>
          <p:nvPr>
            <p:ph sz="quarter" idx="22"/>
          </p:nvPr>
        </p:nvSpPr>
        <p:spPr>
          <a:xfrm>
            <a:off x="2253201" y="4587974"/>
            <a:ext cx="8988045" cy="405683"/>
          </a:xfrm>
        </p:spPr>
        <p:txBody>
          <a:bodyPr wrap="square" lIns="0" tIns="18000" rIns="0" bIns="18000" anchor="ctr" anchorCtr="0">
            <a:spAutoFit/>
          </a:bodyPr>
          <a:lstStyle/>
          <a:p>
            <a:pPr marL="101600" indent="-101600">
              <a:buNone/>
            </a:pPr>
            <a:r>
              <a:rPr lang="en-US" sz="2400" noProof="0" dirty="0"/>
              <a:t>process running twice as much as it was entitled to</a:t>
            </a:r>
          </a:p>
        </p:txBody>
      </p:sp>
      <p:sp>
        <p:nvSpPr>
          <p:cNvPr id="14" name="Content Placeholder 13">
            <a:extLst>
              <a:ext uri="{FF2B5EF4-FFF2-40B4-BE49-F238E27FC236}">
                <a16:creationId xmlns:a16="http://schemas.microsoft.com/office/drawing/2014/main" id="{B9F34347-BBD4-760E-BF97-AD2573546817}"/>
              </a:ext>
            </a:extLst>
          </p:cNvPr>
          <p:cNvSpPr>
            <a:spLocks noGrp="1"/>
          </p:cNvSpPr>
          <p:nvPr>
            <p:ph sz="quarter" idx="25"/>
          </p:nvPr>
        </p:nvSpPr>
        <p:spPr>
          <a:xfrm>
            <a:off x="548853" y="5093253"/>
            <a:ext cx="11114987" cy="1298235"/>
          </a:xfrm>
        </p:spPr>
        <p:txBody>
          <a:bodyPr wrap="square" lIns="0" tIns="18000" rIns="0" bIns="18000" anchor="ctr" anchorCtr="0">
            <a:spAutoFit/>
          </a:bodyPr>
          <a:lstStyle/>
          <a:p>
            <a:pPr marL="342900" indent="-342900">
              <a:spcBef>
                <a:spcPts val="600"/>
              </a:spcBef>
            </a:pPr>
            <a:r>
              <a:rPr lang="en-US" sz="2400" noProof="0" dirty="0"/>
              <a:t>Pick process with the smallest ratio to run next</a:t>
            </a:r>
          </a:p>
          <a:p>
            <a:pPr marL="342900" indent="-342900">
              <a:spcBef>
                <a:spcPts val="600"/>
              </a:spcBef>
            </a:pPr>
            <a:r>
              <a:rPr lang="en-US" sz="2400" noProof="0" dirty="0"/>
              <a:t>How to incorporate priorities (See Linux’ </a:t>
            </a:r>
            <a:r>
              <a:rPr lang="en-US" sz="2400" spc="-300" noProof="0" dirty="0"/>
              <a:t>C F </a:t>
            </a:r>
            <a:r>
              <a:rPr lang="en-US" sz="2400" noProof="0" dirty="0"/>
              <a:t>S)?</a:t>
            </a:r>
          </a:p>
          <a:p>
            <a:pPr marL="342900" indent="-342900">
              <a:spcBef>
                <a:spcPts val="600"/>
              </a:spcBef>
            </a:pPr>
            <a:r>
              <a:rPr lang="en-US" sz="2400" noProof="0" dirty="0"/>
              <a:t>Note: fair-share scheduling can be per-user/-process</a:t>
            </a:r>
          </a:p>
        </p:txBody>
      </p:sp>
    </p:spTree>
    <p:extLst>
      <p:ext uri="{BB962C8B-B14F-4D97-AF65-F5344CB8AC3E}">
        <p14:creationId xmlns:p14="http://schemas.microsoft.com/office/powerpoint/2010/main" val="27417207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Lottery Scheduling</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0107" y="1002383"/>
            <a:ext cx="11114987" cy="1405957"/>
          </a:xfrm>
        </p:spPr>
        <p:txBody>
          <a:bodyPr wrap="square" lIns="0" tIns="18000" rIns="0" bIns="18000" anchor="ctr" anchorCtr="0">
            <a:spAutoFit/>
          </a:bodyPr>
          <a:lstStyle/>
          <a:p>
            <a:pPr marL="342900" indent="-342900">
              <a:spcBef>
                <a:spcPts val="600"/>
              </a:spcBef>
            </a:pPr>
            <a:r>
              <a:rPr lang="en-US" sz="2800" noProof="0" dirty="0"/>
              <a:t>Processes get lottery tickets</a:t>
            </a:r>
          </a:p>
          <a:p>
            <a:pPr marL="342900" indent="-342900">
              <a:spcBef>
                <a:spcPts val="600"/>
              </a:spcBef>
            </a:pPr>
            <a:r>
              <a:rPr lang="en-US" sz="2800" noProof="0" dirty="0"/>
              <a:t>Whenever a scheduling decision is made </a:t>
            </a:r>
            <a:r>
              <a:rPr lang="en-US" sz="2800" spc="-350" noProof="0" dirty="0"/>
              <a:t>O </a:t>
            </a:r>
            <a:r>
              <a:rPr lang="en-US" sz="2800" noProof="0" dirty="0"/>
              <a:t>S chooses a winning ticket randomly</a:t>
            </a:r>
          </a:p>
        </p:txBody>
      </p:sp>
      <p:sp>
        <p:nvSpPr>
          <p:cNvPr id="8" name="Content Placeholder 7">
            <a:extLst>
              <a:ext uri="{FF2B5EF4-FFF2-40B4-BE49-F238E27FC236}">
                <a16:creationId xmlns:a16="http://schemas.microsoft.com/office/drawing/2014/main" id="{3BB22DD2-9254-C695-2D90-3C190E1A0424}"/>
              </a:ext>
            </a:extLst>
          </p:cNvPr>
          <p:cNvSpPr>
            <a:spLocks noGrp="1"/>
          </p:cNvSpPr>
          <p:nvPr>
            <p:ph sz="quarter" idx="18"/>
          </p:nvPr>
        </p:nvSpPr>
        <p:spPr>
          <a:xfrm>
            <a:off x="560776" y="2700853"/>
            <a:ext cx="6592499" cy="467239"/>
          </a:xfrm>
        </p:spPr>
        <p:txBody>
          <a:bodyPr wrap="square" lIns="0" tIns="18000" rIns="0" bIns="18000" anchor="ctr" anchorCtr="0">
            <a:spAutoFit/>
          </a:bodyPr>
          <a:lstStyle/>
          <a:p>
            <a:pPr marL="342900" indent="-342900">
              <a:spcBef>
                <a:spcPts val="600"/>
              </a:spcBef>
            </a:pPr>
            <a:r>
              <a:rPr lang="en-US" sz="2800" noProof="0" dirty="0"/>
              <a:t>Processes can possess multiple tickets</a:t>
            </a:r>
          </a:p>
        </p:txBody>
      </p:sp>
      <p:graphicFrame>
        <p:nvGraphicFramePr>
          <p:cNvPr id="15" name="Object 14" descr="Right headed arrow.">
            <a:extLst>
              <a:ext uri="{FF2B5EF4-FFF2-40B4-BE49-F238E27FC236}">
                <a16:creationId xmlns:a16="http://schemas.microsoft.com/office/drawing/2014/main" id="{DCC5D3EE-6B2C-F1FA-8869-48A3B014D380}"/>
              </a:ext>
            </a:extLst>
          </p:cNvPr>
          <p:cNvGraphicFramePr>
            <a:graphicFrameLocks noChangeAspect="1"/>
          </p:cNvGraphicFramePr>
          <p:nvPr>
            <p:extLst>
              <p:ext uri="{D42A27DB-BD31-4B8C-83A1-F6EECF244321}">
                <p14:modId xmlns:p14="http://schemas.microsoft.com/office/powerpoint/2010/main" val="3104622201"/>
              </p:ext>
            </p:extLst>
          </p:nvPr>
        </p:nvGraphicFramePr>
        <p:xfrm>
          <a:off x="7294892" y="2790344"/>
          <a:ext cx="631752" cy="344000"/>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5" name="Object 14" descr="Right headed arrow.">
                        <a:extLst>
                          <a:ext uri="{FF2B5EF4-FFF2-40B4-BE49-F238E27FC236}">
                            <a16:creationId xmlns:a16="http://schemas.microsoft.com/office/drawing/2014/main" id="{DCC5D3EE-6B2C-F1FA-8869-48A3B014D380}"/>
                          </a:ext>
                        </a:extLst>
                      </p:cNvPr>
                      <p:cNvPicPr/>
                      <p:nvPr/>
                    </p:nvPicPr>
                    <p:blipFill>
                      <a:blip r:embed="rId3"/>
                      <a:stretch>
                        <a:fillRect/>
                      </a:stretch>
                    </p:blipFill>
                    <p:spPr>
                      <a:xfrm>
                        <a:off x="7294892" y="2790344"/>
                        <a:ext cx="631752" cy="344000"/>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CA34267D-594B-F521-E093-1878763A1F4D}"/>
              </a:ext>
            </a:extLst>
          </p:cNvPr>
          <p:cNvSpPr>
            <a:spLocks noGrp="1"/>
          </p:cNvSpPr>
          <p:nvPr>
            <p:ph sz="quarter" idx="20"/>
          </p:nvPr>
        </p:nvSpPr>
        <p:spPr>
          <a:xfrm>
            <a:off x="8048395" y="2697884"/>
            <a:ext cx="1476605" cy="467239"/>
          </a:xfrm>
        </p:spPr>
        <p:txBody>
          <a:bodyPr wrap="square" lIns="0" tIns="18000" rIns="0" bIns="18000" anchor="ctr" anchorCtr="0">
            <a:spAutoFit/>
          </a:bodyPr>
          <a:lstStyle/>
          <a:p>
            <a:pPr marL="101600" indent="-101600">
              <a:buNone/>
            </a:pPr>
            <a:r>
              <a:rPr lang="en-US" sz="2800" noProof="0" dirty="0"/>
              <a:t>Priorities</a:t>
            </a:r>
          </a:p>
        </p:txBody>
      </p:sp>
      <p:sp>
        <p:nvSpPr>
          <p:cNvPr id="14" name="Content Placeholder 13">
            <a:extLst>
              <a:ext uri="{FF2B5EF4-FFF2-40B4-BE49-F238E27FC236}">
                <a16:creationId xmlns:a16="http://schemas.microsoft.com/office/drawing/2014/main" id="{B9F34347-BBD4-760E-BF97-AD2573546817}"/>
              </a:ext>
            </a:extLst>
          </p:cNvPr>
          <p:cNvSpPr>
            <a:spLocks noGrp="1"/>
          </p:cNvSpPr>
          <p:nvPr>
            <p:ph sz="quarter" idx="25"/>
          </p:nvPr>
        </p:nvSpPr>
        <p:spPr>
          <a:xfrm>
            <a:off x="547955" y="3416864"/>
            <a:ext cx="11114988" cy="975070"/>
          </a:xfrm>
        </p:spPr>
        <p:txBody>
          <a:bodyPr wrap="square" lIns="0" tIns="18000" rIns="0" bIns="18000" anchor="ctr" anchorCtr="0">
            <a:spAutoFit/>
          </a:bodyPr>
          <a:lstStyle/>
          <a:p>
            <a:pPr marL="342900" indent="-342900">
              <a:spcBef>
                <a:spcPts val="600"/>
              </a:spcBef>
            </a:pPr>
            <a:r>
              <a:rPr lang="en-US" sz="2800" noProof="0" dirty="0"/>
              <a:t>Tickets can be traded between processes.</a:t>
            </a:r>
          </a:p>
          <a:p>
            <a:pPr marL="342900" indent="-342900">
              <a:spcBef>
                <a:spcPts val="600"/>
              </a:spcBef>
            </a:pPr>
            <a:r>
              <a:rPr lang="en-US" sz="2800" noProof="0" dirty="0"/>
              <a:t>Tickets are immediately available to newly created processes.</a:t>
            </a:r>
          </a:p>
        </p:txBody>
      </p:sp>
    </p:spTree>
    <p:extLst>
      <p:ext uri="{BB962C8B-B14F-4D97-AF65-F5344CB8AC3E}">
        <p14:creationId xmlns:p14="http://schemas.microsoft.com/office/powerpoint/2010/main" val="11953660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89116"/>
            <a:ext cx="11114987" cy="559572"/>
          </a:xfrm>
        </p:spPr>
        <p:txBody>
          <a:bodyPr wrap="square" lIns="0" tIns="18000" rIns="0" bIns="18000" anchor="ctr" anchorCtr="0">
            <a:spAutoFit/>
          </a:bodyPr>
          <a:lstStyle/>
          <a:p>
            <a:pPr>
              <a:tabLst>
                <a:tab pos="1527175" algn="l"/>
              </a:tabLst>
            </a:pPr>
            <a:r>
              <a:rPr lang="en-US" sz="3400" noProof="0" dirty="0"/>
              <a:t>Policy v</a:t>
            </a:r>
            <a:r>
              <a:rPr lang="en-US" sz="100" noProof="0" dirty="0"/>
              <a:t>er</a:t>
            </a:r>
            <a:r>
              <a:rPr lang="en-US" sz="3400" noProof="0" dirty="0"/>
              <a:t>s</a:t>
            </a:r>
            <a:r>
              <a:rPr lang="en-US" sz="100" noProof="0" dirty="0"/>
              <a:t>us</a:t>
            </a:r>
            <a:r>
              <a:rPr lang="en-US" sz="3400" noProof="0" dirty="0"/>
              <a:t>. Mechanism</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0107" y="1085352"/>
            <a:ext cx="11114987" cy="467239"/>
          </a:xfrm>
        </p:spPr>
        <p:txBody>
          <a:bodyPr wrap="square" lIns="0" tIns="18000" rIns="0" bIns="18000" anchor="ctr" anchorCtr="0">
            <a:spAutoFit/>
          </a:bodyPr>
          <a:lstStyle/>
          <a:p>
            <a:pPr marL="0" indent="0">
              <a:spcBef>
                <a:spcPts val="600"/>
              </a:spcBef>
              <a:buNone/>
            </a:pPr>
            <a:r>
              <a:rPr lang="en-US" sz="2800" b="1" noProof="0" dirty="0">
                <a:solidFill>
                  <a:srgbClr val="007FA3"/>
                </a:solidFill>
              </a:rPr>
              <a:t>Important principle</a:t>
            </a:r>
          </a:p>
        </p:txBody>
      </p:sp>
      <p:sp>
        <p:nvSpPr>
          <p:cNvPr id="8" name="Content Placeholder 7">
            <a:extLst>
              <a:ext uri="{FF2B5EF4-FFF2-40B4-BE49-F238E27FC236}">
                <a16:creationId xmlns:a16="http://schemas.microsoft.com/office/drawing/2014/main" id="{3BB22DD2-9254-C695-2D90-3C190E1A0424}"/>
              </a:ext>
            </a:extLst>
          </p:cNvPr>
          <p:cNvSpPr>
            <a:spLocks noGrp="1"/>
          </p:cNvSpPr>
          <p:nvPr>
            <p:ph sz="quarter" idx="18"/>
          </p:nvPr>
        </p:nvSpPr>
        <p:spPr>
          <a:xfrm>
            <a:off x="560775" y="1892187"/>
            <a:ext cx="11115394" cy="1405957"/>
          </a:xfrm>
        </p:spPr>
        <p:txBody>
          <a:bodyPr wrap="square" lIns="0" tIns="18000" rIns="0" bIns="18000" anchor="ctr" anchorCtr="0">
            <a:spAutoFit/>
          </a:bodyPr>
          <a:lstStyle/>
          <a:p>
            <a:pPr marL="0" indent="0">
              <a:spcBef>
                <a:spcPts val="600"/>
              </a:spcBef>
              <a:buNone/>
            </a:pPr>
            <a:r>
              <a:rPr lang="en-US" sz="2800" noProof="0" dirty="0"/>
              <a:t>Here: we may have a scheduling algorithm, but parameters to be filled in by user (process)</a:t>
            </a:r>
          </a:p>
          <a:p>
            <a:pPr marL="0" indent="0">
              <a:spcBef>
                <a:spcPts val="600"/>
              </a:spcBef>
              <a:buNone/>
            </a:pPr>
            <a:r>
              <a:rPr lang="en-US" sz="2800" noProof="0" dirty="0"/>
              <a:t>For instance, to give some child processes higher priority than others</a:t>
            </a:r>
          </a:p>
        </p:txBody>
      </p:sp>
    </p:spTree>
    <p:extLst>
      <p:ext uri="{BB962C8B-B14F-4D97-AF65-F5344CB8AC3E}">
        <p14:creationId xmlns:p14="http://schemas.microsoft.com/office/powerpoint/2010/main" val="13985601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196E-3A4E-62A2-974D-509EED07C8F0}"/>
              </a:ext>
            </a:extLst>
          </p:cNvPr>
          <p:cNvSpPr>
            <a:spLocks noGrp="1"/>
          </p:cNvSpPr>
          <p:nvPr>
            <p:ph type="title"/>
          </p:nvPr>
        </p:nvSpPr>
        <p:spPr>
          <a:xfrm>
            <a:off x="546100" y="282548"/>
            <a:ext cx="10972800" cy="559572"/>
          </a:xfrm>
        </p:spPr>
        <p:txBody>
          <a:bodyPr lIns="0" tIns="18000" rIns="0" bIns="18000" anchor="ctr" anchorCtr="0">
            <a:spAutoFit/>
          </a:bodyPr>
          <a:lstStyle/>
          <a:p>
            <a:r>
              <a:rPr kumimoji="0" lang="en-US" sz="3400" b="1" i="0" u="none" strike="noStrike" kern="0" cap="none" spc="0" normalizeH="0" baseline="0" dirty="0">
                <a:ln>
                  <a:noFill/>
                </a:ln>
                <a:solidFill>
                  <a:srgbClr val="007FA3"/>
                </a:solidFill>
                <a:effectLst/>
                <a:uLnTx/>
                <a:uFillTx/>
                <a:latin typeface="Arial"/>
                <a:cs typeface="Times New Roman"/>
                <a:sym typeface="Times New Roman"/>
              </a:rPr>
              <a:t>Real Time Systems </a:t>
            </a:r>
            <a:r>
              <a:rPr kumimoji="0" lang="en-US" sz="2600" b="1" i="0" u="none" strike="noStrike" kern="0" cap="none" spc="0" normalizeH="0" baseline="0" dirty="0">
                <a:ln>
                  <a:noFill/>
                </a:ln>
                <a:solidFill>
                  <a:srgbClr val="007FA3"/>
                </a:solidFill>
                <a:effectLst/>
                <a:uLnTx/>
                <a:uFillTx/>
                <a:latin typeface="Arial"/>
                <a:cs typeface="Times New Roman"/>
                <a:sym typeface="Times New Roman"/>
              </a:rPr>
              <a:t>(1 of 3)</a:t>
            </a:r>
            <a:endParaRPr lang="en-US" dirty="0"/>
          </a:p>
        </p:txBody>
      </p:sp>
      <p:pic>
        <p:nvPicPr>
          <p:cNvPr id="6" name="Picture 5" descr="A photo shows a car splashing water as it is driving on a road with a line of shrub trees in the background.">
            <a:extLst>
              <a:ext uri="{FF2B5EF4-FFF2-40B4-BE49-F238E27FC236}">
                <a16:creationId xmlns:a16="http://schemas.microsoft.com/office/drawing/2014/main" id="{DD064742-4C94-7029-F346-875AB00B6585}"/>
              </a:ext>
            </a:extLst>
          </p:cNvPr>
          <p:cNvPicPr>
            <a:picLocks noChangeAspect="1"/>
          </p:cNvPicPr>
          <p:nvPr/>
        </p:nvPicPr>
        <p:blipFill>
          <a:blip r:embed="rId3"/>
          <a:stretch>
            <a:fillRect/>
          </a:stretch>
        </p:blipFill>
        <p:spPr>
          <a:xfrm>
            <a:off x="2519241" y="1349104"/>
            <a:ext cx="3132912" cy="2350272"/>
          </a:xfrm>
          <a:prstGeom prst="rect">
            <a:avLst/>
          </a:prstGeom>
        </p:spPr>
      </p:pic>
      <p:sp>
        <p:nvSpPr>
          <p:cNvPr id="3" name="Content Placeholder 2">
            <a:extLst>
              <a:ext uri="{FF2B5EF4-FFF2-40B4-BE49-F238E27FC236}">
                <a16:creationId xmlns:a16="http://schemas.microsoft.com/office/drawing/2014/main" id="{8F33A07D-6FFA-C65D-9E6F-9A75EBC97D7D}"/>
              </a:ext>
            </a:extLst>
          </p:cNvPr>
          <p:cNvSpPr>
            <a:spLocks noGrp="1"/>
          </p:cNvSpPr>
          <p:nvPr>
            <p:ph sz="quarter" idx="13"/>
          </p:nvPr>
        </p:nvSpPr>
        <p:spPr>
          <a:xfrm>
            <a:off x="2613811" y="3812686"/>
            <a:ext cx="1638149" cy="221018"/>
          </a:xfrm>
        </p:spPr>
        <p:txBody>
          <a:bodyPr wrap="square" lIns="0" tIns="18000" rIns="0" bIns="18000" anchor="ctr" anchorCtr="0">
            <a:spAutoFit/>
          </a:bodyPr>
          <a:lstStyle/>
          <a:p>
            <a:pPr marL="101600" indent="-101600">
              <a:buNone/>
            </a:pPr>
            <a:r>
              <a:rPr lang="en-US" sz="1200" dirty="0" err="1">
                <a:effectLst/>
                <a:latin typeface="Arial" panose="020B0604020202020204" pitchFamily="34" charset="0"/>
                <a:ea typeface="Calibri" panose="020F0502020204030204" pitchFamily="34" charset="0"/>
                <a:cs typeface="Arial" panose="020B0604020202020204" pitchFamily="34" charset="0"/>
              </a:rPr>
              <a:t>Yauhen_D</a:t>
            </a:r>
            <a:r>
              <a:rPr lang="en-US" sz="1200" dirty="0">
                <a:effectLst/>
                <a:latin typeface="Arial" panose="020B0604020202020204" pitchFamily="34" charset="0"/>
                <a:ea typeface="Calibri" panose="020F0502020204030204" pitchFamily="34" charset="0"/>
                <a:cs typeface="Arial" panose="020B0604020202020204" pitchFamily="34" charset="0"/>
              </a:rPr>
              <a:t>/Shutterstock </a:t>
            </a:r>
            <a:endParaRPr lang="en-US" sz="1200" dirty="0">
              <a:latin typeface="Arial" panose="020B0604020202020204" pitchFamily="34" charset="0"/>
              <a:cs typeface="Arial" panose="020B0604020202020204" pitchFamily="34" charset="0"/>
            </a:endParaRPr>
          </a:p>
        </p:txBody>
      </p:sp>
      <p:pic>
        <p:nvPicPr>
          <p:cNvPr id="12" name="Picture 11" descr="A photograph of a rocket flying in the sky with smoke released behind.">
            <a:extLst>
              <a:ext uri="{FF2B5EF4-FFF2-40B4-BE49-F238E27FC236}">
                <a16:creationId xmlns:a16="http://schemas.microsoft.com/office/drawing/2014/main" id="{2A264919-36E3-D00F-9A02-6D1CCE9EFEC0}"/>
              </a:ext>
            </a:extLst>
          </p:cNvPr>
          <p:cNvPicPr>
            <a:picLocks noChangeAspect="1"/>
          </p:cNvPicPr>
          <p:nvPr/>
        </p:nvPicPr>
        <p:blipFill>
          <a:blip r:embed="rId4"/>
          <a:stretch>
            <a:fillRect/>
          </a:stretch>
        </p:blipFill>
        <p:spPr>
          <a:xfrm>
            <a:off x="6162529" y="1467087"/>
            <a:ext cx="3975865" cy="2235932"/>
          </a:xfrm>
          <a:prstGeom prst="rect">
            <a:avLst/>
          </a:prstGeom>
        </p:spPr>
      </p:pic>
      <p:sp>
        <p:nvSpPr>
          <p:cNvPr id="5" name="Content Placeholder 4">
            <a:extLst>
              <a:ext uri="{FF2B5EF4-FFF2-40B4-BE49-F238E27FC236}">
                <a16:creationId xmlns:a16="http://schemas.microsoft.com/office/drawing/2014/main" id="{BC338466-1D63-898B-CD8D-4AFC27ECAE47}"/>
              </a:ext>
            </a:extLst>
          </p:cNvPr>
          <p:cNvSpPr>
            <a:spLocks noGrp="1"/>
          </p:cNvSpPr>
          <p:nvPr>
            <p:ph sz="quarter" idx="15"/>
          </p:nvPr>
        </p:nvSpPr>
        <p:spPr>
          <a:xfrm>
            <a:off x="6162529" y="3807984"/>
            <a:ext cx="1638149" cy="221018"/>
          </a:xfrm>
        </p:spPr>
        <p:txBody>
          <a:bodyPr wrap="square" lIns="0" tIns="18000" rIns="0" bIns="18000" anchor="ctr" anchorCtr="0">
            <a:spAutoFit/>
          </a:bodyPr>
          <a:lstStyle/>
          <a:p>
            <a:pPr marL="101600" indent="-101600">
              <a:buNone/>
            </a:pPr>
            <a:r>
              <a:rPr lang="en-US" sz="1200" spc="-150" dirty="0"/>
              <a:t>N A S </a:t>
            </a:r>
            <a:r>
              <a:rPr lang="en-US" sz="1200" dirty="0"/>
              <a:t>A</a:t>
            </a:r>
          </a:p>
        </p:txBody>
      </p:sp>
      <p:sp>
        <p:nvSpPr>
          <p:cNvPr id="7" name="Content Placeholder 6">
            <a:extLst>
              <a:ext uri="{FF2B5EF4-FFF2-40B4-BE49-F238E27FC236}">
                <a16:creationId xmlns:a16="http://schemas.microsoft.com/office/drawing/2014/main" id="{4B8352EB-E1DA-8DB5-538E-E7F4FCD2D8CA}"/>
              </a:ext>
            </a:extLst>
          </p:cNvPr>
          <p:cNvSpPr>
            <a:spLocks noGrp="1"/>
          </p:cNvSpPr>
          <p:nvPr>
            <p:ph sz="quarter" idx="17"/>
          </p:nvPr>
        </p:nvSpPr>
        <p:spPr>
          <a:xfrm>
            <a:off x="542924" y="4126858"/>
            <a:ext cx="11066463" cy="975070"/>
          </a:xfrm>
        </p:spPr>
        <p:txBody>
          <a:bodyPr wrap="square" lIns="0" tIns="18000" rIns="0" bIns="18000" anchor="ctr" anchorCtr="0">
            <a:spAutoFit/>
          </a:bodyPr>
          <a:lstStyle/>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Meeting deadlines: avoid losing data</a:t>
            </a:r>
          </a:p>
          <a:p>
            <a:pPr marL="342900" marR="0" lvl="0" indent="-342900" algn="l" defTabSz="914400" rtl="0" eaLnBrk="1" fontAlgn="auto" latinLnBrk="0" hangingPunct="1">
              <a:lnSpc>
                <a:spcPct val="100000"/>
              </a:lnSpc>
              <a:spcBef>
                <a:spcPts val="600"/>
              </a:spcBef>
              <a:spcAft>
                <a:spcPts val="0"/>
              </a:spcAft>
              <a:buClr>
                <a:srgbClr val="007FA3"/>
              </a:buClr>
              <a:buSzPct val="100000"/>
              <a:buFont typeface="Arial"/>
              <a:buChar char="•"/>
              <a:tabLst/>
              <a:defRPr/>
            </a:pPr>
            <a:r>
              <a:rPr kumimoji="0" lang="en-US" sz="2800" b="0" i="0" u="none" strike="noStrike" kern="0" cap="none" spc="0" normalizeH="0" baseline="0" dirty="0">
                <a:ln>
                  <a:noFill/>
                </a:ln>
                <a:solidFill>
                  <a:srgbClr val="000000"/>
                </a:solidFill>
                <a:effectLst/>
                <a:uLnTx/>
                <a:uFillTx/>
                <a:latin typeface="Arial"/>
                <a:cs typeface="Arial"/>
                <a:sym typeface="Arial"/>
              </a:rPr>
              <a:t>Predictability: avoid quality degradation in multimedia systems</a:t>
            </a:r>
          </a:p>
        </p:txBody>
      </p:sp>
    </p:spTree>
    <p:extLst>
      <p:ext uri="{BB962C8B-B14F-4D97-AF65-F5344CB8AC3E}">
        <p14:creationId xmlns:p14="http://schemas.microsoft.com/office/powerpoint/2010/main" val="195841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6"/>
            <a:ext cx="11114987" cy="559572"/>
          </a:xfrm>
        </p:spPr>
        <p:txBody>
          <a:bodyPr wrap="square" lIns="0" tIns="18000" rIns="0" bIns="18000" anchor="ctr" anchorCtr="0">
            <a:spAutoFit/>
          </a:bodyPr>
          <a:lstStyle/>
          <a:p>
            <a:r>
              <a:rPr lang="en-US" sz="3400" noProof="0" dirty="0"/>
              <a:t>Process States (2)</a:t>
            </a:r>
            <a:endParaRPr lang="en-US" sz="2600" noProof="0" dirty="0"/>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57479" y="985569"/>
            <a:ext cx="11118583" cy="2437009"/>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600" noProof="0" dirty="0">
                <a:solidFill>
                  <a:srgbClr val="000000"/>
                </a:solidFill>
                <a:latin typeface="Arial" panose="020B0604020202020204" pitchFamily="34" charset="0"/>
                <a:cs typeface="Arial" panose="020B0604020202020204" pitchFamily="34" charset="0"/>
              </a:rPr>
              <a:t>The </a:t>
            </a:r>
            <a:r>
              <a:rPr lang="en-US" altLang="en-NL" sz="2600" spc="-350" noProof="0" dirty="0">
                <a:solidFill>
                  <a:srgbClr val="000000"/>
                </a:solidFill>
                <a:latin typeface="Arial" panose="020B0604020202020204" pitchFamily="34" charset="0"/>
                <a:cs typeface="Arial" panose="020B0604020202020204" pitchFamily="34" charset="0"/>
              </a:rPr>
              <a:t>O </a:t>
            </a:r>
            <a:r>
              <a:rPr lang="en-US" altLang="en-NL" sz="2600" noProof="0" dirty="0">
                <a:solidFill>
                  <a:srgbClr val="000000"/>
                </a:solidFill>
                <a:latin typeface="Arial" panose="020B0604020202020204" pitchFamily="34" charset="0"/>
                <a:cs typeface="Arial" panose="020B0604020202020204" pitchFamily="34" charset="0"/>
              </a:rPr>
              <a:t>S allocates resources (e.g., </a:t>
            </a:r>
            <a:r>
              <a:rPr lang="en-US" altLang="en-NL" sz="2600" spc="-350" noProof="0" dirty="0">
                <a:solidFill>
                  <a:srgbClr val="000000"/>
                </a:solidFill>
                <a:latin typeface="Arial" panose="020B0604020202020204" pitchFamily="34" charset="0"/>
                <a:cs typeface="Arial" panose="020B0604020202020204" pitchFamily="34" charset="0"/>
              </a:rPr>
              <a:t>C P </a:t>
            </a:r>
            <a:r>
              <a:rPr lang="en-US" altLang="en-NL" sz="2600" noProof="0" dirty="0">
                <a:solidFill>
                  <a:srgbClr val="000000"/>
                </a:solidFill>
                <a:latin typeface="Arial" panose="020B0604020202020204" pitchFamily="34" charset="0"/>
                <a:cs typeface="Arial" panose="020B0604020202020204" pitchFamily="34" charset="0"/>
              </a:rPr>
              <a:t>U) to processes</a:t>
            </a:r>
          </a:p>
          <a:p>
            <a:pPr marL="342900" indent="-342900" eaLnBrk="0" fontAlgn="base" hangingPunct="0">
              <a:spcBef>
                <a:spcPct val="0"/>
              </a:spcBef>
              <a:spcAft>
                <a:spcPct val="0"/>
              </a:spcAft>
              <a:buSzTx/>
            </a:pPr>
            <a:r>
              <a:rPr lang="en-US" altLang="en-NL" sz="2600" noProof="0" dirty="0">
                <a:solidFill>
                  <a:srgbClr val="000000"/>
                </a:solidFill>
                <a:latin typeface="Arial" panose="020B0604020202020204" pitchFamily="34" charset="0"/>
                <a:cs typeface="Arial" panose="020B0604020202020204" pitchFamily="34" charset="0"/>
              </a:rPr>
              <a:t>To allocate the </a:t>
            </a:r>
            <a:r>
              <a:rPr lang="en-US" altLang="en-NL" sz="2600" spc="-350" noProof="0" dirty="0">
                <a:solidFill>
                  <a:srgbClr val="000000"/>
                </a:solidFill>
                <a:latin typeface="Arial" panose="020B0604020202020204" pitchFamily="34" charset="0"/>
                <a:cs typeface="Arial" panose="020B0604020202020204" pitchFamily="34" charset="0"/>
              </a:rPr>
              <a:t>C P </a:t>
            </a:r>
            <a:r>
              <a:rPr lang="en-US" altLang="en-NL" sz="2600" noProof="0" dirty="0">
                <a:solidFill>
                  <a:srgbClr val="000000"/>
                </a:solidFill>
                <a:latin typeface="Arial" panose="020B0604020202020204" pitchFamily="34" charset="0"/>
                <a:cs typeface="Arial" panose="020B0604020202020204" pitchFamily="34" charset="0"/>
              </a:rPr>
              <a:t>U, the </a:t>
            </a:r>
            <a:r>
              <a:rPr lang="en-US" altLang="en-NL" sz="2600" spc="-350" noProof="0" dirty="0">
                <a:solidFill>
                  <a:srgbClr val="000000"/>
                </a:solidFill>
                <a:latin typeface="Arial" panose="020B0604020202020204" pitchFamily="34" charset="0"/>
                <a:cs typeface="Arial" panose="020B0604020202020204" pitchFamily="34" charset="0"/>
              </a:rPr>
              <a:t>O </a:t>
            </a:r>
            <a:r>
              <a:rPr lang="en-US" altLang="en-NL" sz="2600" noProof="0" dirty="0">
                <a:solidFill>
                  <a:srgbClr val="000000"/>
                </a:solidFill>
                <a:latin typeface="Arial" panose="020B0604020202020204" pitchFamily="34" charset="0"/>
                <a:cs typeface="Arial" panose="020B0604020202020204" pitchFamily="34" charset="0"/>
              </a:rPr>
              <a:t>S needs to track </a:t>
            </a:r>
            <a:r>
              <a:rPr lang="en-US" altLang="en-NL" sz="2600" b="1" noProof="0" dirty="0">
                <a:solidFill>
                  <a:srgbClr val="000000"/>
                </a:solidFill>
                <a:latin typeface="Arial" panose="020B0604020202020204" pitchFamily="34" charset="0"/>
                <a:cs typeface="Arial" panose="020B0604020202020204" pitchFamily="34" charset="0"/>
              </a:rPr>
              <a:t>process states</a:t>
            </a:r>
            <a:r>
              <a:rPr lang="en-US" altLang="en-NL" sz="2600" noProof="0" dirty="0">
                <a:solidFill>
                  <a:srgbClr val="000000"/>
                </a:solidFill>
                <a:latin typeface="Arial" panose="020B0604020202020204" pitchFamily="34" charset="0"/>
                <a:cs typeface="Arial" panose="020B0604020202020204" pitchFamily="34" charset="0"/>
              </a:rPr>
              <a:t>:</a:t>
            </a:r>
          </a:p>
          <a:p>
            <a:pPr marL="829818" lvl="1" indent="-342900" eaLnBrk="0" fontAlgn="base" hangingPunct="0">
              <a:spcBef>
                <a:spcPct val="0"/>
              </a:spcBef>
              <a:spcAft>
                <a:spcPct val="0"/>
              </a:spcAft>
              <a:buSzTx/>
            </a:pPr>
            <a:r>
              <a:rPr lang="en-US" altLang="en-NL" sz="2600" b="1" noProof="0" dirty="0">
                <a:solidFill>
                  <a:srgbClr val="000000"/>
                </a:solidFill>
                <a:latin typeface="Arial" panose="020B0604020202020204" pitchFamily="34" charset="0"/>
                <a:cs typeface="Arial" panose="020B0604020202020204" pitchFamily="34" charset="0"/>
              </a:rPr>
              <a:t>Running</a:t>
            </a:r>
            <a:r>
              <a:rPr lang="en-US" altLang="en-NL" sz="2600" noProof="0" dirty="0">
                <a:solidFill>
                  <a:srgbClr val="000000"/>
                </a:solidFill>
                <a:latin typeface="Arial" panose="020B0604020202020204" pitchFamily="34" charset="0"/>
                <a:cs typeface="Arial" panose="020B0604020202020204" pitchFamily="34" charset="0"/>
              </a:rPr>
              <a:t>: the process is currently executed by the </a:t>
            </a:r>
            <a:r>
              <a:rPr lang="en-US" altLang="en-NL" sz="2600" spc="-350" noProof="0" dirty="0">
                <a:solidFill>
                  <a:srgbClr val="000000"/>
                </a:solidFill>
                <a:latin typeface="Arial" panose="020B0604020202020204" pitchFamily="34" charset="0"/>
                <a:cs typeface="Arial" panose="020B0604020202020204" pitchFamily="34" charset="0"/>
              </a:rPr>
              <a:t>C P </a:t>
            </a:r>
            <a:r>
              <a:rPr lang="en-US" altLang="en-NL" sz="2600" noProof="0" dirty="0">
                <a:solidFill>
                  <a:srgbClr val="000000"/>
                </a:solidFill>
                <a:latin typeface="Arial" panose="020B0604020202020204" pitchFamily="34" charset="0"/>
                <a:cs typeface="Arial" panose="020B0604020202020204" pitchFamily="34" charset="0"/>
              </a:rPr>
              <a:t>U</a:t>
            </a:r>
          </a:p>
          <a:p>
            <a:pPr marL="829818" lvl="1" indent="-342900" eaLnBrk="0" fontAlgn="base" hangingPunct="0">
              <a:spcBef>
                <a:spcPct val="0"/>
              </a:spcBef>
              <a:spcAft>
                <a:spcPct val="0"/>
              </a:spcAft>
              <a:buSzTx/>
            </a:pPr>
            <a:r>
              <a:rPr lang="en-US" altLang="en-NL" sz="2600" b="1" noProof="0" dirty="0">
                <a:solidFill>
                  <a:srgbClr val="000000"/>
                </a:solidFill>
                <a:latin typeface="Arial" panose="020B0604020202020204" pitchFamily="34" charset="0"/>
                <a:cs typeface="Arial" panose="020B0604020202020204" pitchFamily="34" charset="0"/>
              </a:rPr>
              <a:t>Blocked</a:t>
            </a:r>
            <a:r>
              <a:rPr lang="en-US" altLang="en-NL" sz="2600" noProof="0" dirty="0">
                <a:solidFill>
                  <a:srgbClr val="000000"/>
                </a:solidFill>
                <a:latin typeface="Arial" panose="020B0604020202020204" pitchFamily="34" charset="0"/>
                <a:cs typeface="Arial" panose="020B0604020202020204" pitchFamily="34" charset="0"/>
              </a:rPr>
              <a:t>: the process is waiting for available resources</a:t>
            </a:r>
          </a:p>
          <a:p>
            <a:pPr marL="829818" lvl="1" indent="-342900" eaLnBrk="0" fontAlgn="base" hangingPunct="0">
              <a:spcBef>
                <a:spcPct val="0"/>
              </a:spcBef>
              <a:spcAft>
                <a:spcPct val="0"/>
              </a:spcAft>
              <a:buSzTx/>
            </a:pPr>
            <a:r>
              <a:rPr lang="en-US" altLang="en-NL" sz="2600" b="1" noProof="0" dirty="0">
                <a:solidFill>
                  <a:srgbClr val="000000"/>
                </a:solidFill>
                <a:latin typeface="Arial" panose="020B0604020202020204" pitchFamily="34" charset="0"/>
                <a:cs typeface="Arial" panose="020B0604020202020204" pitchFamily="34" charset="0"/>
              </a:rPr>
              <a:t>Ready</a:t>
            </a:r>
            <a:r>
              <a:rPr lang="en-US" altLang="en-NL" sz="2600" noProof="0" dirty="0">
                <a:solidFill>
                  <a:srgbClr val="000000"/>
                </a:solidFill>
                <a:latin typeface="Arial" panose="020B0604020202020204" pitchFamily="34" charset="0"/>
                <a:cs typeface="Arial" panose="020B0604020202020204" pitchFamily="34" charset="0"/>
              </a:rPr>
              <a:t>: the process is ready to be selected</a:t>
            </a:r>
          </a:p>
          <a:p>
            <a:pPr marL="342900" indent="-342900" eaLnBrk="0" fontAlgn="base" hangingPunct="0">
              <a:spcBef>
                <a:spcPct val="0"/>
              </a:spcBef>
              <a:spcAft>
                <a:spcPct val="0"/>
              </a:spcAft>
              <a:buSzTx/>
            </a:pPr>
            <a:r>
              <a:rPr lang="en-US" altLang="en-NL" sz="2600" noProof="0" dirty="0">
                <a:solidFill>
                  <a:srgbClr val="000000"/>
                </a:solidFill>
                <a:latin typeface="Arial" panose="020B0604020202020204" pitchFamily="34" charset="0"/>
                <a:cs typeface="Arial" panose="020B0604020202020204" pitchFamily="34" charset="0"/>
              </a:rPr>
              <a:t>The scheduler (</a:t>
            </a:r>
            <a:r>
              <a:rPr lang="en-US" altLang="en-NL" sz="2600" spc="-300" noProof="0" dirty="0">
                <a:solidFill>
                  <a:srgbClr val="000000"/>
                </a:solidFill>
                <a:latin typeface="Arial" panose="020B0604020202020204" pitchFamily="34" charset="0"/>
                <a:cs typeface="Arial" panose="020B0604020202020204" pitchFamily="34" charset="0"/>
              </a:rPr>
              <a:t>d </a:t>
            </a:r>
            <a:r>
              <a:rPr lang="en-US" altLang="en-NL" sz="2600" noProof="0" dirty="0">
                <a:solidFill>
                  <a:srgbClr val="000000"/>
                </a:solidFill>
                <a:latin typeface="Arial" panose="020B0604020202020204" pitchFamily="34" charset="0"/>
                <a:cs typeface="Arial" panose="020B0604020202020204" pitchFamily="34" charset="0"/>
              </a:rPr>
              <a:t>e)allocates the </a:t>
            </a:r>
            <a:r>
              <a:rPr lang="en-US" altLang="en-NL" sz="2600" spc="-350" noProof="0" dirty="0">
                <a:solidFill>
                  <a:srgbClr val="000000"/>
                </a:solidFill>
                <a:latin typeface="Arial" panose="020B0604020202020204" pitchFamily="34" charset="0"/>
                <a:cs typeface="Arial" panose="020B0604020202020204" pitchFamily="34" charset="0"/>
              </a:rPr>
              <a:t>C P </a:t>
            </a:r>
            <a:r>
              <a:rPr lang="en-US" altLang="en-NL" sz="2600" noProof="0" dirty="0">
                <a:solidFill>
                  <a:srgbClr val="000000"/>
                </a:solidFill>
                <a:latin typeface="Arial" panose="020B0604020202020204" pitchFamily="34" charset="0"/>
                <a:cs typeface="Arial" panose="020B0604020202020204" pitchFamily="34" charset="0"/>
              </a:rPr>
              <a:t>U (see transitions 2&amp;3)</a:t>
            </a:r>
          </a:p>
        </p:txBody>
      </p:sp>
      <p:pic>
        <p:nvPicPr>
          <p:cNvPr id="6" name="Picture 5" descr="The figure illustrates a process that can be in running, blocked, or ready state.&#10;Long description is available in notes, press F6">
            <a:extLst>
              <a:ext uri="{FF2B5EF4-FFF2-40B4-BE49-F238E27FC236}">
                <a16:creationId xmlns:a16="http://schemas.microsoft.com/office/drawing/2014/main" id="{F7606D3F-4A7B-88B6-76C9-9601383FFF75}"/>
              </a:ext>
            </a:extLst>
          </p:cNvPr>
          <p:cNvPicPr>
            <a:picLocks noChangeAspect="1"/>
          </p:cNvPicPr>
          <p:nvPr/>
        </p:nvPicPr>
        <p:blipFill>
          <a:blip r:embed="rId3"/>
          <a:stretch>
            <a:fillRect/>
          </a:stretch>
        </p:blipFill>
        <p:spPr>
          <a:xfrm>
            <a:off x="1739098" y="3628314"/>
            <a:ext cx="8713805" cy="1982728"/>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875994" y="5790809"/>
            <a:ext cx="6449163" cy="590349"/>
          </a:xfrm>
        </p:spPr>
        <p:txBody>
          <a:bodyPr wrap="square" lIns="0" tIns="18000" rIns="0" bIns="18000" anchor="ctr" anchorCtr="0">
            <a:spAutoFit/>
          </a:bodyPr>
          <a:lstStyle/>
          <a:p>
            <a:pPr marL="0" indent="0">
              <a:buNone/>
            </a:pPr>
            <a:r>
              <a:rPr lang="en-US" altLang="en-US" sz="1800" noProof="0" dirty="0">
                <a:latin typeface="Arial" panose="020B0604020202020204" pitchFamily="34" charset="0"/>
                <a:cs typeface="Arial" panose="020B0604020202020204" pitchFamily="34" charset="0"/>
              </a:rPr>
              <a:t>Figure 2.2 A process can be in running, blocked, or ready state. Transitions between these states are as shown.</a:t>
            </a:r>
          </a:p>
        </p:txBody>
      </p:sp>
    </p:spTree>
    <p:extLst>
      <p:ext uri="{BB962C8B-B14F-4D97-AF65-F5344CB8AC3E}">
        <p14:creationId xmlns:p14="http://schemas.microsoft.com/office/powerpoint/2010/main" val="32217814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Real Time Systems </a:t>
            </a:r>
            <a:r>
              <a:rPr lang="en-US" sz="2600" noProof="0" dirty="0"/>
              <a:t>(2 of 3)</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0107" y="987678"/>
            <a:ext cx="11114987" cy="2498564"/>
          </a:xfrm>
        </p:spPr>
        <p:txBody>
          <a:bodyPr wrap="square" lIns="0" tIns="18000" rIns="0" bIns="18000" anchor="ctr" anchorCtr="0">
            <a:spAutoFit/>
          </a:bodyPr>
          <a:lstStyle/>
          <a:p>
            <a:pPr marL="342900" indent="-342900">
              <a:spcBef>
                <a:spcPts val="600"/>
              </a:spcBef>
            </a:pPr>
            <a:r>
              <a:rPr lang="en-US" sz="2800" noProof="0" dirty="0"/>
              <a:t>Systems where timing plays essential role</a:t>
            </a:r>
          </a:p>
          <a:p>
            <a:pPr marL="342900" indent="-342900">
              <a:spcBef>
                <a:spcPts val="600"/>
              </a:spcBef>
            </a:pPr>
            <a:r>
              <a:rPr lang="en-US" sz="2800" noProof="0" dirty="0"/>
              <a:t>Soft real time v</a:t>
            </a:r>
            <a:r>
              <a:rPr lang="en-US" sz="100" noProof="0" dirty="0"/>
              <a:t>er</a:t>
            </a:r>
            <a:r>
              <a:rPr lang="en-US" sz="2800" noProof="0" dirty="0"/>
              <a:t>s</a:t>
            </a:r>
            <a:r>
              <a:rPr lang="en-US" sz="100" noProof="0" dirty="0"/>
              <a:t>us</a:t>
            </a:r>
            <a:r>
              <a:rPr lang="en-US" sz="2800" noProof="0" dirty="0"/>
              <a:t>. Hard real time</a:t>
            </a:r>
          </a:p>
          <a:p>
            <a:pPr marL="342900" indent="-342900">
              <a:spcBef>
                <a:spcPts val="600"/>
              </a:spcBef>
            </a:pPr>
            <a:r>
              <a:rPr lang="en-US" sz="2800" noProof="0" dirty="0"/>
              <a:t>Can consist of periodic and aperiodic tasks</a:t>
            </a:r>
          </a:p>
          <a:p>
            <a:pPr marL="342900" indent="-342900">
              <a:spcBef>
                <a:spcPts val="600"/>
              </a:spcBef>
            </a:pPr>
            <a:r>
              <a:rPr lang="en-US" sz="2800" noProof="0" dirty="0"/>
              <a:t>Schedules can be static or dynamic</a:t>
            </a:r>
          </a:p>
          <a:p>
            <a:pPr marL="342900" indent="-342900">
              <a:spcBef>
                <a:spcPts val="600"/>
              </a:spcBef>
            </a:pPr>
            <a:r>
              <a:rPr lang="en-US" sz="2800" noProof="0" dirty="0"/>
              <a:t>System with periodic tasks is schedulable when:</a:t>
            </a:r>
          </a:p>
        </p:txBody>
      </p:sp>
      <p:graphicFrame>
        <p:nvGraphicFramePr>
          <p:cNvPr id="6" name="Object 5" descr="Uppercase sigma from i equals 1 to m for C subscript i over P subscript i is less than or equals to 1.">
            <a:extLst>
              <a:ext uri="{FF2B5EF4-FFF2-40B4-BE49-F238E27FC236}">
                <a16:creationId xmlns:a16="http://schemas.microsoft.com/office/drawing/2014/main" id="{D53CB8F5-F7A8-42BF-82B9-454A01DA156F}"/>
              </a:ext>
            </a:extLst>
          </p:cNvPr>
          <p:cNvGraphicFramePr>
            <a:graphicFrameLocks noChangeAspect="1"/>
          </p:cNvGraphicFramePr>
          <p:nvPr>
            <p:extLst>
              <p:ext uri="{D42A27DB-BD31-4B8C-83A1-F6EECF244321}">
                <p14:modId xmlns:p14="http://schemas.microsoft.com/office/powerpoint/2010/main" val="1520145501"/>
              </p:ext>
            </p:extLst>
          </p:nvPr>
        </p:nvGraphicFramePr>
        <p:xfrm>
          <a:off x="5426075" y="3693325"/>
          <a:ext cx="1339850" cy="977900"/>
        </p:xfrm>
        <a:graphic>
          <a:graphicData uri="http://schemas.openxmlformats.org/presentationml/2006/ole">
            <mc:AlternateContent xmlns:mc="http://schemas.openxmlformats.org/markup-compatibility/2006">
              <mc:Choice xmlns:v="urn:schemas-microsoft-com:vml" Requires="v">
                <p:oleObj name="Equation" r:id="rId3" imgW="609480" imgH="444240" progId="Equation.DSMT4">
                  <p:embed/>
                </p:oleObj>
              </mc:Choice>
              <mc:Fallback>
                <p:oleObj name="Equation" r:id="rId3" imgW="609480" imgH="444240" progId="Equation.DSMT4">
                  <p:embed/>
                  <p:pic>
                    <p:nvPicPr>
                      <p:cNvPr id="6" name="Object 5" descr="An equation for T subscript k plus 1.&#10;Long description is available in notes, press F6">
                        <a:extLst>
                          <a:ext uri="{FF2B5EF4-FFF2-40B4-BE49-F238E27FC236}">
                            <a16:creationId xmlns:a16="http://schemas.microsoft.com/office/drawing/2014/main" id="{D53CB8F5-F7A8-42BF-82B9-454A01DA156F}"/>
                          </a:ext>
                        </a:extLst>
                      </p:cNvPr>
                      <p:cNvPicPr/>
                      <p:nvPr/>
                    </p:nvPicPr>
                    <p:blipFill>
                      <a:blip r:embed="rId4"/>
                      <a:stretch>
                        <a:fillRect/>
                      </a:stretch>
                    </p:blipFill>
                    <p:spPr>
                      <a:xfrm>
                        <a:off x="5426075" y="3693325"/>
                        <a:ext cx="1339850" cy="977900"/>
                      </a:xfrm>
                      <a:prstGeom prst="rect">
                        <a:avLst/>
                      </a:prstGeom>
                    </p:spPr>
                  </p:pic>
                </p:oleObj>
              </mc:Fallback>
            </mc:AlternateContent>
          </a:graphicData>
        </a:graphic>
      </p:graphicFrame>
    </p:spTree>
    <p:extLst>
      <p:ext uri="{BB962C8B-B14F-4D97-AF65-F5344CB8AC3E}">
        <p14:creationId xmlns:p14="http://schemas.microsoft.com/office/powerpoint/2010/main" val="19904679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91209"/>
            <a:ext cx="11114988" cy="559572"/>
          </a:xfrm>
        </p:spPr>
        <p:txBody>
          <a:bodyPr wrap="square" lIns="0" tIns="18000" rIns="0" bIns="18000" anchor="ctr" anchorCtr="0">
            <a:spAutoFit/>
          </a:bodyPr>
          <a:lstStyle/>
          <a:p>
            <a:r>
              <a:rPr lang="en-US" sz="3400" noProof="0" dirty="0"/>
              <a:t>Real Time Systems </a:t>
            </a:r>
            <a:r>
              <a:rPr lang="en-US" sz="2600" noProof="0" dirty="0"/>
              <a:t>(3 of 3)</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1076" y="1081639"/>
            <a:ext cx="3716646" cy="467239"/>
          </a:xfrm>
        </p:spPr>
        <p:txBody>
          <a:bodyPr wrap="square" lIns="0" tIns="18000" rIns="0" bIns="18000" anchor="ctr" anchorCtr="0">
            <a:spAutoFit/>
          </a:bodyPr>
          <a:lstStyle/>
          <a:p>
            <a:pPr marL="0" indent="0">
              <a:spcBef>
                <a:spcPts val="600"/>
              </a:spcBef>
              <a:buNone/>
            </a:pPr>
            <a:r>
              <a:rPr lang="en-US" sz="2800" noProof="0" dirty="0"/>
              <a:t>Consider three jobs:</a:t>
            </a:r>
          </a:p>
        </p:txBody>
      </p:sp>
      <p:graphicFrame>
        <p:nvGraphicFramePr>
          <p:cNvPr id="7" name="Table 6">
            <a:extLst>
              <a:ext uri="{FF2B5EF4-FFF2-40B4-BE49-F238E27FC236}">
                <a16:creationId xmlns:a16="http://schemas.microsoft.com/office/drawing/2014/main" id="{47E9567E-E042-4D46-9973-6572D3F3C8A7}"/>
              </a:ext>
            </a:extLst>
          </p:cNvPr>
          <p:cNvGraphicFramePr>
            <a:graphicFrameLocks noGrp="1"/>
          </p:cNvGraphicFramePr>
          <p:nvPr>
            <p:extLst>
              <p:ext uri="{D42A27DB-BD31-4B8C-83A1-F6EECF244321}">
                <p14:modId xmlns:p14="http://schemas.microsoft.com/office/powerpoint/2010/main" val="3505826135"/>
              </p:ext>
            </p:extLst>
          </p:nvPr>
        </p:nvGraphicFramePr>
        <p:xfrm>
          <a:off x="2506666" y="1953304"/>
          <a:ext cx="7178669" cy="1584960"/>
        </p:xfrm>
        <a:graphic>
          <a:graphicData uri="http://schemas.openxmlformats.org/drawingml/2006/table">
            <a:tbl>
              <a:tblPr firstRow="1" bandRow="1">
                <a:tableStyleId>{2D5ABB26-0587-4C30-8999-92F81FD0307C}</a:tableStyleId>
              </a:tblPr>
              <a:tblGrid>
                <a:gridCol w="1881019">
                  <a:extLst>
                    <a:ext uri="{9D8B030D-6E8A-4147-A177-3AD203B41FA5}">
                      <a16:colId xmlns:a16="http://schemas.microsoft.com/office/drawing/2014/main" val="638412851"/>
                    </a:ext>
                  </a:extLst>
                </a:gridCol>
                <a:gridCol w="2648825">
                  <a:extLst>
                    <a:ext uri="{9D8B030D-6E8A-4147-A177-3AD203B41FA5}">
                      <a16:colId xmlns:a16="http://schemas.microsoft.com/office/drawing/2014/main" val="2965444144"/>
                    </a:ext>
                  </a:extLst>
                </a:gridCol>
                <a:gridCol w="2648825">
                  <a:extLst>
                    <a:ext uri="{9D8B030D-6E8A-4147-A177-3AD203B41FA5}">
                      <a16:colId xmlns:a16="http://schemas.microsoft.com/office/drawing/2014/main" val="4279661070"/>
                    </a:ext>
                  </a:extLst>
                </a:gridCol>
              </a:tblGrid>
              <a:tr h="370840">
                <a:tc>
                  <a:txBody>
                    <a:bodyPr/>
                    <a:lstStyle/>
                    <a:p>
                      <a:pPr algn="ctr"/>
                      <a:r>
                        <a:rPr lang="en-US" sz="100" b="1" dirty="0">
                          <a:solidFill>
                            <a:schemeClr val="tx1"/>
                          </a:solidFill>
                          <a:latin typeface="Arial" panose="020B0604020202020204" pitchFamily="34" charset="0"/>
                          <a:cs typeface="Arial" panose="020B0604020202020204" pitchFamily="34" charset="0"/>
                        </a:rPr>
                        <a:t>Blank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tx1"/>
                          </a:solidFill>
                          <a:latin typeface="Arial" panose="020B0604020202020204" pitchFamily="34" charset="0"/>
                          <a:cs typeface="Arial" panose="020B0604020202020204" pitchFamily="34" charset="0"/>
                        </a:rPr>
                        <a:t>Period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tx1"/>
                          </a:solidFill>
                          <a:latin typeface="Arial" panose="020B0604020202020204" pitchFamily="34" charset="0"/>
                          <a:cs typeface="Arial" panose="020B0604020202020204" pitchFamily="34" charset="0"/>
                        </a:rPr>
                        <a:t>Req. </a:t>
                      </a:r>
                      <a:r>
                        <a:rPr lang="en-US" sz="2000" b="1" spc="-250" baseline="0" dirty="0">
                          <a:solidFill>
                            <a:schemeClr val="tx1"/>
                          </a:solidFill>
                          <a:latin typeface="Arial" panose="020B0604020202020204" pitchFamily="34" charset="0"/>
                          <a:cs typeface="Arial" panose="020B0604020202020204" pitchFamily="34" charset="0"/>
                        </a:rPr>
                        <a:t>C P </a:t>
                      </a:r>
                      <a:r>
                        <a:rPr lang="en-US" sz="2000" b="1" dirty="0">
                          <a:solidFill>
                            <a:schemeClr val="tx1"/>
                          </a:solidFill>
                          <a:latin typeface="Arial" panose="020B0604020202020204" pitchFamily="34" charset="0"/>
                          <a:cs typeface="Arial" panose="020B0604020202020204" pitchFamily="34" charset="0"/>
                        </a:rPr>
                        <a:t>U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5479808"/>
                  </a:ext>
                </a:extLst>
              </a:tr>
              <a:tr h="370840">
                <a:tc>
                  <a:txBody>
                    <a:bodyPr/>
                    <a:lstStyle/>
                    <a:p>
                      <a:r>
                        <a:rPr lang="en-US" sz="2000" dirty="0">
                          <a:latin typeface="Arial" panose="020B0604020202020204" pitchFamily="34" charset="0"/>
                          <a:cs typeface="Arial" panose="020B0604020202020204" pitchFamily="34" charset="0"/>
                        </a:rPr>
                        <a:t>P</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100 m</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50 m</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161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200 m</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30 m</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3413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500 m</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100 m</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688720"/>
                  </a:ext>
                </a:extLst>
              </a:tr>
            </a:tbl>
          </a:graphicData>
        </a:graphic>
      </p:graphicFrame>
      <p:sp>
        <p:nvSpPr>
          <p:cNvPr id="4" name="Content Placeholder 3">
            <a:extLst>
              <a:ext uri="{FF2B5EF4-FFF2-40B4-BE49-F238E27FC236}">
                <a16:creationId xmlns:a16="http://schemas.microsoft.com/office/drawing/2014/main" id="{161799A0-B8D9-4B4C-A6D7-520BA154A737}"/>
              </a:ext>
            </a:extLst>
          </p:cNvPr>
          <p:cNvSpPr>
            <a:spLocks noGrp="1"/>
          </p:cNvSpPr>
          <p:nvPr>
            <p:ph sz="quarter" idx="14"/>
          </p:nvPr>
        </p:nvSpPr>
        <p:spPr>
          <a:xfrm>
            <a:off x="561076" y="4096397"/>
            <a:ext cx="5336126" cy="467239"/>
          </a:xfrm>
        </p:spPr>
        <p:txBody>
          <a:bodyPr wrap="square" lIns="0" tIns="18000" rIns="0" bIns="18000" anchor="ctr" anchorCtr="0">
            <a:spAutoFit/>
          </a:bodyPr>
          <a:lstStyle/>
          <a:p>
            <a:pPr marL="0" indent="0">
              <a:spcBef>
                <a:spcPts val="600"/>
              </a:spcBef>
              <a:buNone/>
            </a:pPr>
            <a:r>
              <a:rPr lang="en-US" sz="2800" noProof="0" dirty="0"/>
              <a:t>Is this system schedulable?</a:t>
            </a:r>
          </a:p>
        </p:txBody>
      </p:sp>
    </p:spTree>
    <p:extLst>
      <p:ext uri="{BB962C8B-B14F-4D97-AF65-F5344CB8AC3E}">
        <p14:creationId xmlns:p14="http://schemas.microsoft.com/office/powerpoint/2010/main" val="26248371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91209"/>
            <a:ext cx="11114988" cy="559572"/>
          </a:xfrm>
        </p:spPr>
        <p:txBody>
          <a:bodyPr wrap="square" lIns="0" tIns="18000" rIns="0" bIns="18000" anchor="ctr" anchorCtr="0">
            <a:spAutoFit/>
          </a:bodyPr>
          <a:lstStyle/>
          <a:p>
            <a:r>
              <a:rPr lang="en-US" sz="3400" noProof="0" dirty="0"/>
              <a:t>Scheduling Algorithm Goals </a:t>
            </a:r>
            <a:r>
              <a:rPr lang="en-US" sz="2600" noProof="0" dirty="0"/>
              <a:t>(2 of 2)</a:t>
            </a:r>
            <a:endParaRPr lang="en-US" sz="3400" noProof="0" dirty="0"/>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1075" y="990703"/>
            <a:ext cx="11114987" cy="3030000"/>
          </a:xfrm>
        </p:spPr>
        <p:txBody>
          <a:bodyPr wrap="square" lIns="0" tIns="18000" rIns="0" bIns="18000" anchor="ctr" anchorCtr="0">
            <a:spAutoFit/>
          </a:bodyPr>
          <a:lstStyle/>
          <a:p>
            <a:pPr marL="457200" indent="-457200">
              <a:spcBef>
                <a:spcPts val="600"/>
              </a:spcBef>
            </a:pPr>
            <a:r>
              <a:rPr lang="en-US" sz="2800" noProof="0" dirty="0"/>
              <a:t>Interactive systems </a:t>
            </a:r>
          </a:p>
          <a:p>
            <a:pPr marL="916686" lvl="1" indent="-457200"/>
            <a:r>
              <a:rPr lang="en-US" sz="2800" noProof="0" dirty="0"/>
              <a:t>Response time - respond to requests quickly </a:t>
            </a:r>
          </a:p>
          <a:p>
            <a:pPr marL="916686" lvl="1" indent="-457200"/>
            <a:r>
              <a:rPr lang="en-US" sz="2800" noProof="0" dirty="0"/>
              <a:t>Proportionality - meet users' expectations </a:t>
            </a:r>
          </a:p>
          <a:p>
            <a:pPr marL="457200" indent="-457200">
              <a:spcBef>
                <a:spcPts val="600"/>
              </a:spcBef>
            </a:pPr>
            <a:r>
              <a:rPr lang="en-US" sz="2800" noProof="0" dirty="0"/>
              <a:t>Real-time systems </a:t>
            </a:r>
          </a:p>
          <a:p>
            <a:pPr marL="916686" lvl="1" indent="-457200"/>
            <a:r>
              <a:rPr lang="en-US" sz="2800" noProof="0" dirty="0"/>
              <a:t>Meeting deadlines - avoid losing data </a:t>
            </a:r>
          </a:p>
          <a:p>
            <a:pPr marL="916686" lvl="1" indent="-457200"/>
            <a:r>
              <a:rPr lang="en-US" sz="2800" noProof="0" dirty="0"/>
              <a:t>Predictability - avoid quality degradation in multimedia systems</a:t>
            </a:r>
          </a:p>
        </p:txBody>
      </p:sp>
    </p:spTree>
    <p:extLst>
      <p:ext uri="{BB962C8B-B14F-4D97-AF65-F5344CB8AC3E}">
        <p14:creationId xmlns:p14="http://schemas.microsoft.com/office/powerpoint/2010/main" val="9896441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91209"/>
            <a:ext cx="11114988" cy="559572"/>
          </a:xfrm>
        </p:spPr>
        <p:txBody>
          <a:bodyPr wrap="square" lIns="0" tIns="18000" rIns="0" bIns="18000" anchor="ctr" anchorCtr="0">
            <a:spAutoFit/>
          </a:bodyPr>
          <a:lstStyle/>
          <a:p>
            <a:r>
              <a:rPr lang="en-US" sz="3400" noProof="0" dirty="0"/>
              <a:t>Scheduling in Batch Systems</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1075" y="987876"/>
            <a:ext cx="11114987" cy="1482901"/>
          </a:xfrm>
        </p:spPr>
        <p:txBody>
          <a:bodyPr wrap="square" lIns="0" tIns="18000" rIns="0" bIns="18000" anchor="ctr" anchorCtr="0">
            <a:spAutoFit/>
          </a:bodyPr>
          <a:lstStyle/>
          <a:p>
            <a:pPr marL="342000" indent="-342000">
              <a:spcBef>
                <a:spcPts val="600"/>
              </a:spcBef>
              <a:buSzPts val="2400"/>
            </a:pPr>
            <a:r>
              <a:rPr lang="en-US" sz="2800" noProof="0" dirty="0"/>
              <a:t>First-Come First-Served</a:t>
            </a:r>
          </a:p>
          <a:p>
            <a:pPr marL="342000" indent="-342000">
              <a:spcBef>
                <a:spcPts val="600"/>
              </a:spcBef>
              <a:buSzPts val="2400"/>
            </a:pPr>
            <a:r>
              <a:rPr lang="en-US" sz="2800" noProof="0" dirty="0"/>
              <a:t>Shortest Job First</a:t>
            </a:r>
          </a:p>
          <a:p>
            <a:pPr marL="342000" indent="-342000">
              <a:spcBef>
                <a:spcPts val="600"/>
              </a:spcBef>
              <a:buSzPts val="2400"/>
            </a:pPr>
            <a:r>
              <a:rPr lang="en-US" sz="2800" noProof="0" dirty="0"/>
              <a:t>Shortest Remaining Time Next</a:t>
            </a:r>
          </a:p>
        </p:txBody>
      </p:sp>
    </p:spTree>
    <p:extLst>
      <p:ext uri="{BB962C8B-B14F-4D97-AF65-F5344CB8AC3E}">
        <p14:creationId xmlns:p14="http://schemas.microsoft.com/office/powerpoint/2010/main" val="12210489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91209"/>
            <a:ext cx="11114988" cy="559572"/>
          </a:xfrm>
        </p:spPr>
        <p:txBody>
          <a:bodyPr wrap="square" lIns="0" tIns="18000" rIns="0" bIns="18000" anchor="ctr" anchorCtr="0">
            <a:spAutoFit/>
          </a:bodyPr>
          <a:lstStyle/>
          <a:p>
            <a:r>
              <a:rPr lang="en-US" sz="3400" noProof="0" dirty="0"/>
              <a:t>Shortest Job First</a:t>
            </a:r>
          </a:p>
        </p:txBody>
      </p:sp>
      <p:pic>
        <p:nvPicPr>
          <p:cNvPr id="10" name="Picture 9" descr="The figure consists of two parts labeled (a) and (b) that illustrate An example of shortest job first scheduling.&#10;Long description is available in notes, Press F6.">
            <a:extLst>
              <a:ext uri="{FF2B5EF4-FFF2-40B4-BE49-F238E27FC236}">
                <a16:creationId xmlns:a16="http://schemas.microsoft.com/office/drawing/2014/main" id="{A1E5AA5C-7E56-9648-0199-9E77B8884E0B}"/>
              </a:ext>
            </a:extLst>
          </p:cNvPr>
          <p:cNvPicPr>
            <a:picLocks noChangeAspect="1"/>
          </p:cNvPicPr>
          <p:nvPr/>
        </p:nvPicPr>
        <p:blipFill>
          <a:blip r:embed="rId3"/>
          <a:stretch>
            <a:fillRect/>
          </a:stretch>
        </p:blipFill>
        <p:spPr>
          <a:xfrm>
            <a:off x="1397659" y="2625772"/>
            <a:ext cx="9396683" cy="1586361"/>
          </a:xfrm>
          <a:prstGeom prst="rect">
            <a:avLst/>
          </a:prstGeom>
        </p:spPr>
      </p:pic>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1859214" y="5626582"/>
            <a:ext cx="8466605" cy="590349"/>
          </a:xfrm>
        </p:spPr>
        <p:txBody>
          <a:bodyPr wrap="square" lIns="0" tIns="18000" rIns="0" bIns="18000" anchor="ctr" anchorCtr="0">
            <a:spAutoFit/>
          </a:bodyPr>
          <a:lstStyle/>
          <a:p>
            <a:pPr marL="0" indent="0">
              <a:spcBef>
                <a:spcPts val="600"/>
              </a:spcBef>
              <a:buSzPts val="2400"/>
              <a:buNone/>
            </a:pPr>
            <a:r>
              <a:rPr lang="en-US" sz="1800" noProof="0" dirty="0"/>
              <a:t>Figure 2.42. An example of shortest job first scheduling. (a) Running four jobs in the original order. (b) Running them in shortest job first order.</a:t>
            </a:r>
          </a:p>
        </p:txBody>
      </p:sp>
    </p:spTree>
    <p:extLst>
      <p:ext uri="{BB962C8B-B14F-4D97-AF65-F5344CB8AC3E}">
        <p14:creationId xmlns:p14="http://schemas.microsoft.com/office/powerpoint/2010/main" val="29879422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91209"/>
            <a:ext cx="11114988" cy="559572"/>
          </a:xfrm>
        </p:spPr>
        <p:txBody>
          <a:bodyPr wrap="square" lIns="0" tIns="18000" rIns="0" bIns="18000" anchor="ctr" anchorCtr="0">
            <a:spAutoFit/>
          </a:bodyPr>
          <a:lstStyle/>
          <a:p>
            <a:r>
              <a:rPr lang="en-US" sz="3400" noProof="0" dirty="0"/>
              <a:t>Scheduling in Interactive Systems</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61075" y="990130"/>
            <a:ext cx="11114987" cy="3514227"/>
          </a:xfrm>
        </p:spPr>
        <p:txBody>
          <a:bodyPr wrap="square" lIns="0" tIns="18000" rIns="0" bIns="18000" anchor="ctr" anchorCtr="0">
            <a:spAutoFit/>
          </a:bodyPr>
          <a:lstStyle/>
          <a:p>
            <a:pPr marL="342900" marR="0" lvl="0" indent="-342900" algn="l" rtl="0">
              <a:spcBef>
                <a:spcPts val="600"/>
              </a:spcBef>
              <a:spcAft>
                <a:spcPts val="0"/>
              </a:spcAft>
              <a:buClr>
                <a:srgbClr val="007FA3"/>
              </a:buClr>
              <a:buSzPts val="2400"/>
              <a:buFont typeface="Arial" panose="020B0604020202020204" pitchFamily="34" charset="0"/>
              <a:buChar char="•"/>
            </a:pPr>
            <a:r>
              <a:rPr lang="en-US" sz="2800" noProof="0" dirty="0"/>
              <a:t>Round-Robin Scheduling</a:t>
            </a:r>
          </a:p>
          <a:p>
            <a:pPr marL="342900" marR="0" lvl="0" indent="-342900" algn="l" rtl="0">
              <a:spcBef>
                <a:spcPts val="600"/>
              </a:spcBef>
              <a:spcAft>
                <a:spcPts val="0"/>
              </a:spcAft>
              <a:buClr>
                <a:srgbClr val="007FA3"/>
              </a:buClr>
              <a:buSzPts val="2400"/>
              <a:buFont typeface="Arial" panose="020B0604020202020204" pitchFamily="34" charset="0"/>
              <a:buChar char="•"/>
            </a:pPr>
            <a:r>
              <a:rPr lang="en-US" sz="2800" noProof="0" dirty="0"/>
              <a:t>Priority Scheduling</a:t>
            </a:r>
          </a:p>
          <a:p>
            <a:pPr marL="342900" marR="0" lvl="0" indent="-342900" algn="l" rtl="0">
              <a:spcBef>
                <a:spcPts val="600"/>
              </a:spcBef>
              <a:spcAft>
                <a:spcPts val="0"/>
              </a:spcAft>
              <a:buClr>
                <a:srgbClr val="007FA3"/>
              </a:buClr>
              <a:buSzPts val="2400"/>
              <a:buFont typeface="Arial" panose="020B0604020202020204" pitchFamily="34" charset="0"/>
              <a:buChar char="•"/>
            </a:pPr>
            <a:r>
              <a:rPr lang="en-US" sz="2800" noProof="0" dirty="0"/>
              <a:t>Multiple Queues</a:t>
            </a:r>
          </a:p>
          <a:p>
            <a:pPr marL="342900" marR="0" lvl="0" indent="-342900" algn="l" rtl="0">
              <a:spcBef>
                <a:spcPts val="600"/>
              </a:spcBef>
              <a:spcAft>
                <a:spcPts val="0"/>
              </a:spcAft>
              <a:buClr>
                <a:srgbClr val="007FA3"/>
              </a:buClr>
              <a:buSzPts val="2400"/>
              <a:buFont typeface="Arial" panose="020B0604020202020204" pitchFamily="34" charset="0"/>
              <a:buChar char="•"/>
            </a:pPr>
            <a:r>
              <a:rPr lang="en-US" sz="2800" noProof="0" dirty="0"/>
              <a:t>Shortest Process Next</a:t>
            </a:r>
          </a:p>
          <a:p>
            <a:pPr marL="342900" marR="0" lvl="0" indent="-342900" algn="l" rtl="0">
              <a:spcBef>
                <a:spcPts val="600"/>
              </a:spcBef>
              <a:spcAft>
                <a:spcPts val="0"/>
              </a:spcAft>
              <a:buClr>
                <a:srgbClr val="007FA3"/>
              </a:buClr>
              <a:buSzPts val="2400"/>
              <a:buFont typeface="Arial" panose="020B0604020202020204" pitchFamily="34" charset="0"/>
              <a:buChar char="•"/>
            </a:pPr>
            <a:r>
              <a:rPr lang="en-US" sz="2800" noProof="0" dirty="0"/>
              <a:t>Guaranteed Scheduling</a:t>
            </a:r>
          </a:p>
          <a:p>
            <a:pPr marL="342900" marR="0" lvl="0" indent="-342900" algn="l" rtl="0">
              <a:spcBef>
                <a:spcPts val="600"/>
              </a:spcBef>
              <a:spcAft>
                <a:spcPts val="0"/>
              </a:spcAft>
              <a:buClr>
                <a:srgbClr val="007FA3"/>
              </a:buClr>
              <a:buSzPts val="2400"/>
              <a:buFont typeface="Arial" panose="020B0604020202020204" pitchFamily="34" charset="0"/>
              <a:buChar char="•"/>
            </a:pPr>
            <a:r>
              <a:rPr lang="en-US" sz="2800" noProof="0" dirty="0"/>
              <a:t>Lottery Scheduling</a:t>
            </a:r>
          </a:p>
          <a:p>
            <a:pPr marL="342900" marR="0" lvl="0" indent="-342900" algn="l" rtl="0">
              <a:spcBef>
                <a:spcPts val="600"/>
              </a:spcBef>
              <a:spcAft>
                <a:spcPts val="0"/>
              </a:spcAft>
              <a:buClr>
                <a:srgbClr val="007FA3"/>
              </a:buClr>
              <a:buSzPts val="2400"/>
              <a:buFont typeface="Arial" panose="020B0604020202020204" pitchFamily="34" charset="0"/>
              <a:buChar char="•"/>
            </a:pPr>
            <a:r>
              <a:rPr lang="en-US" sz="2800" noProof="0" dirty="0"/>
              <a:t>Fair-Share Scheduling</a:t>
            </a:r>
          </a:p>
        </p:txBody>
      </p:sp>
    </p:spTree>
    <p:extLst>
      <p:ext uri="{BB962C8B-B14F-4D97-AF65-F5344CB8AC3E}">
        <p14:creationId xmlns:p14="http://schemas.microsoft.com/office/powerpoint/2010/main" val="12473766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91209"/>
            <a:ext cx="11114988" cy="559572"/>
          </a:xfrm>
        </p:spPr>
        <p:txBody>
          <a:bodyPr wrap="square" lIns="0" tIns="18000" rIns="0" bIns="18000" anchor="ctr" anchorCtr="0">
            <a:spAutoFit/>
          </a:bodyPr>
          <a:lstStyle/>
          <a:p>
            <a:r>
              <a:rPr lang="en-US" sz="3400" noProof="0" dirty="0"/>
              <a:t>Round-Robin Scheduling</a:t>
            </a:r>
          </a:p>
        </p:txBody>
      </p:sp>
      <p:pic>
        <p:nvPicPr>
          <p:cNvPr id="10" name="Picture 9" descr="The figure labeled (a) that illustrate Round-robin scheduling. &#10;Long description 1 is available in notes, Press F6.">
            <a:extLst>
              <a:ext uri="{FF2B5EF4-FFF2-40B4-BE49-F238E27FC236}">
                <a16:creationId xmlns:a16="http://schemas.microsoft.com/office/drawing/2014/main" id="{F2519166-840A-42F9-D311-3ED0EB154C05}"/>
              </a:ext>
            </a:extLst>
          </p:cNvPr>
          <p:cNvPicPr>
            <a:picLocks noChangeAspect="1"/>
          </p:cNvPicPr>
          <p:nvPr/>
        </p:nvPicPr>
        <p:blipFill>
          <a:blip r:embed="rId3"/>
          <a:stretch>
            <a:fillRect/>
          </a:stretch>
        </p:blipFill>
        <p:spPr>
          <a:xfrm>
            <a:off x="4223167" y="1417684"/>
            <a:ext cx="3765763" cy="1651235"/>
          </a:xfrm>
          <a:prstGeom prst="rect">
            <a:avLst/>
          </a:prstGeom>
        </p:spPr>
      </p:pic>
      <p:pic>
        <p:nvPicPr>
          <p:cNvPr id="12" name="Picture 11" descr="The figure labeled (b) that illustrate Round-robin scheduling. &#10;Long description 2 is available in notes, Press F6.">
            <a:extLst>
              <a:ext uri="{FF2B5EF4-FFF2-40B4-BE49-F238E27FC236}">
                <a16:creationId xmlns:a16="http://schemas.microsoft.com/office/drawing/2014/main" id="{43E9D195-7B0C-117F-1FDC-76D8E3CCEF46}"/>
              </a:ext>
            </a:extLst>
          </p:cNvPr>
          <p:cNvPicPr>
            <a:picLocks noChangeAspect="1"/>
          </p:cNvPicPr>
          <p:nvPr/>
        </p:nvPicPr>
        <p:blipFill>
          <a:blip r:embed="rId4"/>
          <a:stretch>
            <a:fillRect/>
          </a:stretch>
        </p:blipFill>
        <p:spPr>
          <a:xfrm>
            <a:off x="4223167" y="3437394"/>
            <a:ext cx="3765763" cy="1651235"/>
          </a:xfrm>
          <a:prstGeom prst="rect">
            <a:avLst/>
          </a:prstGeom>
        </p:spPr>
      </p:pic>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2453586" y="5497187"/>
            <a:ext cx="7295461" cy="590349"/>
          </a:xfrm>
        </p:spPr>
        <p:txBody>
          <a:bodyPr wrap="square" lIns="0" tIns="18000" rIns="0" bIns="18000" anchor="ctr" anchorCtr="0">
            <a:spAutoFit/>
          </a:bodyPr>
          <a:lstStyle/>
          <a:p>
            <a:pPr marL="0" marR="0" lvl="0" indent="0" algn="l" rtl="0">
              <a:spcBef>
                <a:spcPts val="600"/>
              </a:spcBef>
              <a:spcAft>
                <a:spcPts val="0"/>
              </a:spcAft>
              <a:buClr>
                <a:srgbClr val="007FA3"/>
              </a:buClr>
              <a:buSzPts val="2400"/>
              <a:buNone/>
            </a:pPr>
            <a:r>
              <a:rPr lang="en-US" sz="1800" noProof="0" dirty="0"/>
              <a:t>Figure 2.43. Round-robin scheduling. (a) The list of runnable processes. (b) The list of runnable processes after </a:t>
            </a:r>
            <a:r>
              <a:rPr lang="en-US" sz="1800" i="1" noProof="0" dirty="0"/>
              <a:t>B</a:t>
            </a:r>
            <a:r>
              <a:rPr lang="en-US" sz="1800" noProof="0" dirty="0"/>
              <a:t> uses up its quantum.</a:t>
            </a:r>
          </a:p>
        </p:txBody>
      </p:sp>
    </p:spTree>
    <p:extLst>
      <p:ext uri="{BB962C8B-B14F-4D97-AF65-F5344CB8AC3E}">
        <p14:creationId xmlns:p14="http://schemas.microsoft.com/office/powerpoint/2010/main" val="1795025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91209"/>
            <a:ext cx="11114988" cy="559572"/>
          </a:xfrm>
        </p:spPr>
        <p:txBody>
          <a:bodyPr wrap="square" lIns="0" tIns="18000" rIns="0" bIns="18000" anchor="ctr" anchorCtr="0">
            <a:spAutoFit/>
          </a:bodyPr>
          <a:lstStyle/>
          <a:p>
            <a:r>
              <a:rPr lang="en-US" sz="3400" noProof="0" dirty="0"/>
              <a:t>Priority Scheduling </a:t>
            </a:r>
            <a:r>
              <a:rPr lang="en-US" sz="2600" noProof="0" dirty="0"/>
              <a:t>(2 of 2)</a:t>
            </a:r>
          </a:p>
        </p:txBody>
      </p:sp>
      <p:pic>
        <p:nvPicPr>
          <p:cNvPr id="8" name="Picture 7" descr="The figure illustrates a scheduling algorithm with four priority classes.&#10;Long description is available in notes, Press F6.">
            <a:extLst>
              <a:ext uri="{FF2B5EF4-FFF2-40B4-BE49-F238E27FC236}">
                <a16:creationId xmlns:a16="http://schemas.microsoft.com/office/drawing/2014/main" id="{060A3880-EB5D-3BA8-0DCA-90FECCB93C27}"/>
              </a:ext>
            </a:extLst>
          </p:cNvPr>
          <p:cNvPicPr>
            <a:picLocks noChangeAspect="1"/>
          </p:cNvPicPr>
          <p:nvPr/>
        </p:nvPicPr>
        <p:blipFill>
          <a:blip r:embed="rId3"/>
          <a:stretch>
            <a:fillRect/>
          </a:stretch>
        </p:blipFill>
        <p:spPr>
          <a:xfrm>
            <a:off x="2450424" y="1887357"/>
            <a:ext cx="7291152" cy="3083287"/>
          </a:xfrm>
          <a:prstGeom prst="rect">
            <a:avLst/>
          </a:prstGeom>
        </p:spPr>
      </p:pic>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2995316" y="5627060"/>
            <a:ext cx="6212000" cy="313350"/>
          </a:xfrm>
        </p:spPr>
        <p:txBody>
          <a:bodyPr wrap="square" lIns="0" tIns="18000" rIns="0" bIns="18000" anchor="ctr" anchorCtr="0">
            <a:spAutoFit/>
          </a:bodyPr>
          <a:lstStyle/>
          <a:p>
            <a:pPr marL="0" marR="0" lvl="0" indent="0" algn="l" rtl="0">
              <a:spcBef>
                <a:spcPts val="600"/>
              </a:spcBef>
              <a:spcAft>
                <a:spcPts val="0"/>
              </a:spcAft>
              <a:buClr>
                <a:srgbClr val="007FA3"/>
              </a:buClr>
              <a:buSzPts val="2400"/>
              <a:buNone/>
            </a:pPr>
            <a:r>
              <a:rPr lang="en-US" sz="1800" noProof="0" dirty="0"/>
              <a:t>Figure 2.44. A scheduling algorithm with four priority classes.</a:t>
            </a:r>
          </a:p>
        </p:txBody>
      </p:sp>
    </p:spTree>
    <p:extLst>
      <p:ext uri="{BB962C8B-B14F-4D97-AF65-F5344CB8AC3E}">
        <p14:creationId xmlns:p14="http://schemas.microsoft.com/office/powerpoint/2010/main" val="40577721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B9D7-EFF1-C658-D91F-2F8EAB3EB78D}"/>
              </a:ext>
            </a:extLst>
          </p:cNvPr>
          <p:cNvSpPr>
            <a:spLocks noGrp="1"/>
          </p:cNvSpPr>
          <p:nvPr>
            <p:ph type="title"/>
          </p:nvPr>
        </p:nvSpPr>
        <p:spPr>
          <a:xfrm>
            <a:off x="561075" y="291209"/>
            <a:ext cx="11114988" cy="559572"/>
          </a:xfrm>
        </p:spPr>
        <p:txBody>
          <a:bodyPr wrap="square" lIns="0" tIns="18000" rIns="0" bIns="18000" anchor="ctr" anchorCtr="0">
            <a:spAutoFit/>
          </a:bodyPr>
          <a:lstStyle/>
          <a:p>
            <a:r>
              <a:rPr lang="en-US" sz="3400" noProof="0" dirty="0"/>
              <a:t>Scheduling in Real-Time Systems</a:t>
            </a:r>
          </a:p>
        </p:txBody>
      </p:sp>
      <p:sp>
        <p:nvSpPr>
          <p:cNvPr id="3" name="Content Placeholder 2">
            <a:extLst>
              <a:ext uri="{FF2B5EF4-FFF2-40B4-BE49-F238E27FC236}">
                <a16:creationId xmlns:a16="http://schemas.microsoft.com/office/drawing/2014/main" id="{AE35F6DF-BCB2-A597-9ADF-512EBDB63D06}"/>
              </a:ext>
            </a:extLst>
          </p:cNvPr>
          <p:cNvSpPr>
            <a:spLocks noGrp="1"/>
          </p:cNvSpPr>
          <p:nvPr>
            <p:ph sz="quarter" idx="13"/>
          </p:nvPr>
        </p:nvSpPr>
        <p:spPr>
          <a:xfrm>
            <a:off x="559489" y="993881"/>
            <a:ext cx="11116574" cy="3006395"/>
          </a:xfrm>
        </p:spPr>
        <p:txBody>
          <a:bodyPr wrap="square" lIns="0" tIns="18000" rIns="0" bIns="18000" anchor="ctr" anchorCtr="0">
            <a:spAutoFit/>
          </a:bodyPr>
          <a:lstStyle/>
          <a:p>
            <a:pPr marL="342000" indent="-342000">
              <a:spcBef>
                <a:spcPts val="600"/>
              </a:spcBef>
              <a:buSzPts val="2400"/>
            </a:pPr>
            <a:r>
              <a:rPr lang="en-US" sz="2800" noProof="0" dirty="0"/>
              <a:t>Time plays an essential role</a:t>
            </a:r>
          </a:p>
          <a:p>
            <a:pPr marL="342000" indent="-342000">
              <a:spcBef>
                <a:spcPts val="600"/>
              </a:spcBef>
              <a:buSzPts val="2400"/>
            </a:pPr>
            <a:r>
              <a:rPr lang="en-US" sz="2800" noProof="0" dirty="0"/>
              <a:t>Categories</a:t>
            </a:r>
          </a:p>
          <a:p>
            <a:pPr marL="802800" lvl="1" indent="-342000">
              <a:buSzPts val="2400"/>
            </a:pPr>
            <a:r>
              <a:rPr lang="en-US" sz="2800" noProof="0" dirty="0"/>
              <a:t>Hard real time</a:t>
            </a:r>
          </a:p>
          <a:p>
            <a:pPr marL="802800" lvl="1" indent="-342000">
              <a:buSzPts val="2400"/>
            </a:pPr>
            <a:r>
              <a:rPr lang="en-US" sz="2800" noProof="0" dirty="0"/>
              <a:t>Soft real time</a:t>
            </a:r>
          </a:p>
          <a:p>
            <a:pPr marL="802800" lvl="1" indent="-342000">
              <a:buSzPts val="2400"/>
            </a:pPr>
            <a:r>
              <a:rPr lang="en-US" sz="2800" noProof="0" dirty="0"/>
              <a:t>Periodic or aperiodic</a:t>
            </a:r>
          </a:p>
          <a:p>
            <a:pPr marL="342000" indent="-342000">
              <a:spcBef>
                <a:spcPts val="600"/>
              </a:spcBef>
              <a:buSzPts val="2400"/>
            </a:pPr>
            <a:r>
              <a:rPr lang="en-US" sz="2800" noProof="0" dirty="0"/>
              <a:t>Schedulable satisfies</a:t>
            </a:r>
          </a:p>
        </p:txBody>
      </p:sp>
      <p:graphicFrame>
        <p:nvGraphicFramePr>
          <p:cNvPr id="4" name="Object 3" descr="Uppercase sigma from i equals 1 to m for C subscript i over P subscript i is less than or equals to 1.">
            <a:extLst>
              <a:ext uri="{FF2B5EF4-FFF2-40B4-BE49-F238E27FC236}">
                <a16:creationId xmlns:a16="http://schemas.microsoft.com/office/drawing/2014/main" id="{27DDFD1C-F7F2-CA8F-A9B3-4E01F65BD553}"/>
              </a:ext>
            </a:extLst>
          </p:cNvPr>
          <p:cNvGraphicFramePr>
            <a:graphicFrameLocks noChangeAspect="1"/>
          </p:cNvGraphicFramePr>
          <p:nvPr>
            <p:extLst>
              <p:ext uri="{D42A27DB-BD31-4B8C-83A1-F6EECF244321}">
                <p14:modId xmlns:p14="http://schemas.microsoft.com/office/powerpoint/2010/main" val="146010076"/>
              </p:ext>
            </p:extLst>
          </p:nvPr>
        </p:nvGraphicFramePr>
        <p:xfrm>
          <a:off x="5191919" y="4269210"/>
          <a:ext cx="1808162" cy="981075"/>
        </p:xfrm>
        <a:graphic>
          <a:graphicData uri="http://schemas.openxmlformats.org/presentationml/2006/ole">
            <mc:AlternateContent xmlns:mc="http://schemas.openxmlformats.org/markup-compatibility/2006">
              <mc:Choice xmlns:v="urn:schemas-microsoft-com:vml" Requires="v">
                <p:oleObj name="Equation" r:id="rId3" imgW="609480" imgH="444240" progId="Equation.DSMT4">
                  <p:embed/>
                </p:oleObj>
              </mc:Choice>
              <mc:Fallback>
                <p:oleObj name="Equation" r:id="rId3" imgW="609480" imgH="444240" progId="Equation.DSMT4">
                  <p:embed/>
                  <p:pic>
                    <p:nvPicPr>
                      <p:cNvPr id="12" name="Object 11" descr="An equation for T subscript k plus 1.&#10;Long description is available in notes, press F6">
                        <a:extLst>
                          <a:ext uri="{FF2B5EF4-FFF2-40B4-BE49-F238E27FC236}">
                            <a16:creationId xmlns:a16="http://schemas.microsoft.com/office/drawing/2014/main" id="{1AD8FBDA-54F9-56CA-FDF1-8992BD0B0F26}"/>
                          </a:ext>
                        </a:extLst>
                      </p:cNvPr>
                      <p:cNvPicPr/>
                      <p:nvPr/>
                    </p:nvPicPr>
                    <p:blipFill>
                      <a:blip r:embed="rId4"/>
                      <a:stretch>
                        <a:fillRect/>
                      </a:stretch>
                    </p:blipFill>
                    <p:spPr>
                      <a:xfrm>
                        <a:off x="5191919" y="4269210"/>
                        <a:ext cx="1808162" cy="981075"/>
                      </a:xfrm>
                      <a:prstGeom prst="rect">
                        <a:avLst/>
                      </a:prstGeom>
                    </p:spPr>
                  </p:pic>
                </p:oleObj>
              </mc:Fallback>
            </mc:AlternateContent>
          </a:graphicData>
        </a:graphic>
      </p:graphicFrame>
    </p:spTree>
    <p:extLst>
      <p:ext uri="{BB962C8B-B14F-4D97-AF65-F5344CB8AC3E}">
        <p14:creationId xmlns:p14="http://schemas.microsoft.com/office/powerpoint/2010/main" val="27952021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6" y="289115"/>
            <a:ext cx="11114136" cy="559572"/>
          </a:xfrm>
        </p:spPr>
        <p:txBody>
          <a:bodyPr wrap="square" lIns="0" tIns="18000" rIns="0" bIns="18000" anchor="ctr" anchorCtr="0">
            <a:spAutoFit/>
          </a:bodyPr>
          <a:lstStyle/>
          <a:p>
            <a:r>
              <a:rPr lang="en-US" altLang="en-US" sz="3400" noProof="0" dirty="0"/>
              <a:t>Thread Scheduling (1)</a:t>
            </a:r>
            <a:endParaRPr lang="en-US" sz="2600" noProof="0" dirty="0"/>
          </a:p>
        </p:txBody>
      </p:sp>
      <p:pic>
        <p:nvPicPr>
          <p:cNvPr id="8" name="Picture 7" descr="The figure labeled (a) that illustrate Possible scheduling of user-level threads with a 50-msec process quantum and threads that run 5 msec per CPU burst and Possible scheduling of kernel-level threads.&#10;Long description is available in notes, Press F6.">
            <a:extLst>
              <a:ext uri="{FF2B5EF4-FFF2-40B4-BE49-F238E27FC236}">
                <a16:creationId xmlns:a16="http://schemas.microsoft.com/office/drawing/2014/main" id="{6E49E2BB-4A05-C933-0F96-4AFE7450E48A}"/>
              </a:ext>
            </a:extLst>
          </p:cNvPr>
          <p:cNvPicPr>
            <a:picLocks noChangeAspect="1"/>
          </p:cNvPicPr>
          <p:nvPr/>
        </p:nvPicPr>
        <p:blipFill>
          <a:blip r:embed="rId3"/>
          <a:stretch>
            <a:fillRect/>
          </a:stretch>
        </p:blipFill>
        <p:spPr>
          <a:xfrm>
            <a:off x="3914186" y="1302386"/>
            <a:ext cx="4363629" cy="4132650"/>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398228" y="5636341"/>
            <a:ext cx="7384127" cy="590349"/>
          </a:xfrm>
        </p:spPr>
        <p:txBody>
          <a:bodyPr wrap="square" lIns="0" tIns="18000" rIns="0" bIns="18000" anchor="ctr" anchorCtr="0">
            <a:spAutoFit/>
          </a:bodyPr>
          <a:lstStyle/>
          <a:p>
            <a:pPr marL="0" lvl="0" indent="0" algn="l" rtl="0">
              <a:lnSpc>
                <a:spcPct val="100000"/>
              </a:lnSpc>
              <a:spcBef>
                <a:spcPts val="0"/>
              </a:spcBef>
              <a:spcAft>
                <a:spcPts val="0"/>
              </a:spcAft>
              <a:buSzPts val="1600"/>
              <a:buNone/>
            </a:pPr>
            <a:r>
              <a:rPr lang="en-US" sz="1800" noProof="0" dirty="0">
                <a:latin typeface="Arial"/>
                <a:ea typeface="Arial"/>
                <a:cs typeface="Arial"/>
                <a:sym typeface="Arial"/>
              </a:rPr>
              <a:t>Figure 2.45. (a) Possible scheduling of user-level threads with a 50-msec process quantum and threads that run 5 msec per </a:t>
            </a:r>
            <a:r>
              <a:rPr lang="en-US" sz="1800" spc="-250" noProof="0" dirty="0">
                <a:latin typeface="Arial"/>
                <a:ea typeface="Arial"/>
                <a:cs typeface="Arial"/>
                <a:sym typeface="Arial"/>
              </a:rPr>
              <a:t>C P </a:t>
            </a:r>
            <a:r>
              <a:rPr lang="en-US" sz="1800" noProof="0" dirty="0">
                <a:latin typeface="Arial"/>
                <a:ea typeface="Arial"/>
                <a:cs typeface="Arial"/>
                <a:sym typeface="Arial"/>
              </a:rPr>
              <a:t>U burst.</a:t>
            </a:r>
            <a:endParaRPr lang="en-US" sz="1800" noProof="0" dirty="0"/>
          </a:p>
        </p:txBody>
      </p:sp>
    </p:spTree>
    <p:extLst>
      <p:ext uri="{BB962C8B-B14F-4D97-AF65-F5344CB8AC3E}">
        <p14:creationId xmlns:p14="http://schemas.microsoft.com/office/powerpoint/2010/main" val="3602566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34676"/>
            <a:ext cx="11114987" cy="559572"/>
          </a:xfrm>
        </p:spPr>
        <p:txBody>
          <a:bodyPr wrap="square" lIns="0" tIns="18000" rIns="0" bIns="18000" anchor="ctr" anchorCtr="0">
            <a:spAutoFit/>
          </a:bodyPr>
          <a:lstStyle/>
          <a:p>
            <a:r>
              <a:rPr lang="en-US" sz="3400" noProof="0" dirty="0"/>
              <a:t>Process States (3)</a:t>
            </a:r>
            <a:endParaRPr lang="en-US" sz="2600" noProof="0" dirty="0"/>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57480" y="971606"/>
            <a:ext cx="11119844" cy="1990733"/>
          </a:xfrm>
        </p:spPr>
        <p:txBody>
          <a:bodyPr wrap="square" lIns="0" tIns="18000" rIns="0" bIns="18000" anchor="ctr" anchorCtr="0">
            <a:spAutoFit/>
          </a:bodyPr>
          <a:lstStyle/>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Scheduler periodically switches processes</a:t>
            </a:r>
          </a:p>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Sequential processes lay on the layer above</a:t>
            </a:r>
          </a:p>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This leads to a simple process organization</a:t>
            </a:r>
          </a:p>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What are the missing fundamental </a:t>
            </a:r>
            <a:r>
              <a:rPr lang="en-US" altLang="en-NL" sz="2800" spc="-350" noProof="0" dirty="0">
                <a:solidFill>
                  <a:srgbClr val="000000"/>
                </a:solidFill>
                <a:latin typeface="Arial" panose="020B0604020202020204" pitchFamily="34" charset="0"/>
                <a:cs typeface="Arial" panose="020B0604020202020204" pitchFamily="34" charset="0"/>
              </a:rPr>
              <a:t>O </a:t>
            </a:r>
            <a:r>
              <a:rPr lang="en-US" altLang="en-NL" sz="2800" noProof="0" dirty="0">
                <a:solidFill>
                  <a:srgbClr val="000000"/>
                </a:solidFill>
                <a:latin typeface="Arial" panose="020B0604020202020204" pitchFamily="34" charset="0"/>
                <a:cs typeface="Arial" panose="020B0604020202020204" pitchFamily="34" charset="0"/>
              </a:rPr>
              <a:t>S abstractions?</a:t>
            </a:r>
          </a:p>
        </p:txBody>
      </p:sp>
      <p:pic>
        <p:nvPicPr>
          <p:cNvPr id="6" name="Picture 5" descr="The figure illustrates the lowest layer of a process-structured operating system handles, interrupts and scheduling. Above that layer are sequential processes.&#10;Long description is available in notes, press F6">
            <a:extLst>
              <a:ext uri="{FF2B5EF4-FFF2-40B4-BE49-F238E27FC236}">
                <a16:creationId xmlns:a16="http://schemas.microsoft.com/office/drawing/2014/main" id="{D3084D9D-4B89-80E8-3D02-6D6E404492E6}"/>
              </a:ext>
            </a:extLst>
          </p:cNvPr>
          <p:cNvPicPr>
            <a:picLocks noChangeAspect="1"/>
          </p:cNvPicPr>
          <p:nvPr/>
        </p:nvPicPr>
        <p:blipFill>
          <a:blip r:embed="rId3"/>
          <a:stretch>
            <a:fillRect/>
          </a:stretch>
        </p:blipFill>
        <p:spPr>
          <a:xfrm>
            <a:off x="3735836" y="3134340"/>
            <a:ext cx="4720330" cy="2474371"/>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185127" y="5701875"/>
            <a:ext cx="7866882" cy="590349"/>
          </a:xfrm>
        </p:spPr>
        <p:txBody>
          <a:bodyPr wrap="square" lIns="0" tIns="18000" rIns="0" bIns="18000" anchor="ctr" anchorCtr="0">
            <a:spAutoFit/>
          </a:bodyPr>
          <a:lstStyle/>
          <a:p>
            <a:pPr marL="0" indent="0">
              <a:buNone/>
            </a:pPr>
            <a:r>
              <a:rPr lang="en-US" altLang="en-US" sz="1800" noProof="0" dirty="0">
                <a:latin typeface="Arial" panose="020B0604020202020204" pitchFamily="34" charset="0"/>
                <a:cs typeface="Arial" panose="020B0604020202020204" pitchFamily="34" charset="0"/>
              </a:rPr>
              <a:t>Figure 2.3 The lowest layer of a process-structured operating system handles interrupts and scheduling. Above that layer are sequential processes.</a:t>
            </a:r>
          </a:p>
        </p:txBody>
      </p:sp>
    </p:spTree>
    <p:extLst>
      <p:ext uri="{BB962C8B-B14F-4D97-AF65-F5344CB8AC3E}">
        <p14:creationId xmlns:p14="http://schemas.microsoft.com/office/powerpoint/2010/main" val="41829262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6" y="289115"/>
            <a:ext cx="11114136" cy="559572"/>
          </a:xfrm>
        </p:spPr>
        <p:txBody>
          <a:bodyPr wrap="square" lIns="0" tIns="18000" rIns="0" bIns="18000" anchor="ctr" anchorCtr="0">
            <a:spAutoFit/>
          </a:bodyPr>
          <a:lstStyle/>
          <a:p>
            <a:r>
              <a:rPr lang="en-US" altLang="en-US" sz="3400" noProof="0" dirty="0"/>
              <a:t>Thread Scheduling (2)</a:t>
            </a:r>
            <a:endParaRPr lang="en-US" sz="2600" noProof="0" dirty="0"/>
          </a:p>
        </p:txBody>
      </p:sp>
      <p:pic>
        <p:nvPicPr>
          <p:cNvPr id="8" name="Picture 7" descr="The figure labeled (b) that illustrate Possible scheduling of user-level threads with a 50-msec process quantum and threads that run 5 msec per CPU burst and Possible scheduling of kernel-level threads.&#10;Long description is available in notes, Press F6.">
            <a:extLst>
              <a:ext uri="{FF2B5EF4-FFF2-40B4-BE49-F238E27FC236}">
                <a16:creationId xmlns:a16="http://schemas.microsoft.com/office/drawing/2014/main" id="{F93D4855-CEF1-11A0-054E-4A619BF16F81}"/>
              </a:ext>
            </a:extLst>
          </p:cNvPr>
          <p:cNvPicPr>
            <a:picLocks noChangeAspect="1"/>
          </p:cNvPicPr>
          <p:nvPr/>
        </p:nvPicPr>
        <p:blipFill>
          <a:blip r:embed="rId3"/>
          <a:stretch>
            <a:fillRect/>
          </a:stretch>
        </p:blipFill>
        <p:spPr>
          <a:xfrm>
            <a:off x="4407049" y="1216118"/>
            <a:ext cx="3377903" cy="4325283"/>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1295050" y="5774840"/>
            <a:ext cx="9613382" cy="313352"/>
          </a:xfrm>
        </p:spPr>
        <p:txBody>
          <a:bodyPr wrap="square" lIns="0" tIns="18000" rIns="0" bIns="18000" anchor="ctr" anchorCtr="0">
            <a:spAutoFit/>
          </a:bodyPr>
          <a:lstStyle/>
          <a:p>
            <a:pPr marL="0" indent="0">
              <a:spcBef>
                <a:spcPts val="600"/>
              </a:spcBef>
              <a:buNone/>
            </a:pPr>
            <a:r>
              <a:rPr lang="en-US" sz="1800" noProof="0" dirty="0"/>
              <a:t>Figure 2.45 (b) Possible scheduling of kernel-level threads with the same characteristics as (a).</a:t>
            </a:r>
          </a:p>
        </p:txBody>
      </p:sp>
    </p:spTree>
    <p:extLst>
      <p:ext uri="{BB962C8B-B14F-4D97-AF65-F5344CB8AC3E}">
        <p14:creationId xmlns:p14="http://schemas.microsoft.com/office/powerpoint/2010/main" val="2009637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91030"/>
            <a:ext cx="11114987" cy="559572"/>
          </a:xfrm>
        </p:spPr>
        <p:txBody>
          <a:bodyPr wrap="square" lIns="0" tIns="18000" rIns="0" bIns="18000" anchor="ctr" anchorCtr="0">
            <a:spAutoFit/>
          </a:bodyPr>
          <a:lstStyle/>
          <a:p>
            <a:r>
              <a:rPr lang="en-US" altLang="en-US" sz="3400" noProof="0" dirty="0"/>
              <a:t>Chapter 2 Processes and Threads -- Summary</a:t>
            </a:r>
            <a:endParaRPr lang="en-US" sz="34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076" y="1140488"/>
            <a:ext cx="3972969" cy="2652452"/>
          </a:xfrm>
        </p:spPr>
        <p:txBody>
          <a:bodyPr wrap="square" lIns="0" tIns="18000" rIns="0" bIns="18000" anchor="ctr" anchorCtr="0">
            <a:spAutoFit/>
          </a:bodyPr>
          <a:lstStyle/>
          <a:p>
            <a:pPr marL="0" indent="0">
              <a:spcBef>
                <a:spcPts val="600"/>
              </a:spcBef>
              <a:buNone/>
            </a:pPr>
            <a:r>
              <a:rPr lang="en-US" sz="2000" b="1" noProof="0" dirty="0"/>
              <a:t>PROCESSES </a:t>
            </a:r>
          </a:p>
          <a:p>
            <a:pPr marL="0" indent="0">
              <a:spcBef>
                <a:spcPts val="600"/>
              </a:spcBef>
              <a:buNone/>
            </a:pPr>
            <a:r>
              <a:rPr lang="en-US" sz="2000" noProof="0" dirty="0"/>
              <a:t>The Process Model</a:t>
            </a:r>
          </a:p>
          <a:p>
            <a:pPr marL="0" indent="0">
              <a:spcBef>
                <a:spcPts val="600"/>
              </a:spcBef>
              <a:buNone/>
            </a:pPr>
            <a:r>
              <a:rPr lang="en-US" sz="2000" noProof="0" dirty="0"/>
              <a:t>Process Creation &amp; Termination </a:t>
            </a:r>
          </a:p>
          <a:p>
            <a:pPr marL="0" indent="0">
              <a:spcBef>
                <a:spcPts val="600"/>
              </a:spcBef>
              <a:buNone/>
            </a:pPr>
            <a:r>
              <a:rPr lang="en-US" sz="2000" noProof="0" dirty="0"/>
              <a:t>Process Hierarchies </a:t>
            </a:r>
          </a:p>
          <a:p>
            <a:pPr marL="0" indent="0">
              <a:spcBef>
                <a:spcPts val="600"/>
              </a:spcBef>
              <a:buNone/>
            </a:pPr>
            <a:r>
              <a:rPr lang="en-US" sz="2000" noProof="0" dirty="0"/>
              <a:t>Process States </a:t>
            </a:r>
          </a:p>
          <a:p>
            <a:pPr marL="0" indent="0">
              <a:spcBef>
                <a:spcPts val="600"/>
              </a:spcBef>
              <a:buNone/>
            </a:pPr>
            <a:r>
              <a:rPr lang="en-US" sz="2000" noProof="0" dirty="0"/>
              <a:t>Implementation of Processes </a:t>
            </a:r>
          </a:p>
          <a:p>
            <a:pPr marL="0" indent="0">
              <a:spcBef>
                <a:spcPts val="600"/>
              </a:spcBef>
              <a:buNone/>
            </a:pPr>
            <a:r>
              <a:rPr lang="en-US" sz="2000" noProof="0" dirty="0"/>
              <a:t>Modeling Multiprogramming</a:t>
            </a:r>
          </a:p>
        </p:txBody>
      </p:sp>
      <p:sp>
        <p:nvSpPr>
          <p:cNvPr id="9" name="Content Placeholder 8">
            <a:extLst>
              <a:ext uri="{FF2B5EF4-FFF2-40B4-BE49-F238E27FC236}">
                <a16:creationId xmlns:a16="http://schemas.microsoft.com/office/drawing/2014/main" id="{87CBB9DD-52B8-4DC1-B4F9-1CDD636B8DAC}"/>
              </a:ext>
            </a:extLst>
          </p:cNvPr>
          <p:cNvSpPr>
            <a:spLocks noGrp="1"/>
          </p:cNvSpPr>
          <p:nvPr>
            <p:ph sz="quarter" idx="14"/>
          </p:nvPr>
        </p:nvSpPr>
        <p:spPr>
          <a:xfrm>
            <a:off x="561077" y="4086265"/>
            <a:ext cx="3972969" cy="1498290"/>
          </a:xfrm>
        </p:spPr>
        <p:txBody>
          <a:bodyPr wrap="square" lIns="0" tIns="18000" rIns="0" bIns="18000" anchor="ctr" anchorCtr="0">
            <a:spAutoFit/>
          </a:bodyPr>
          <a:lstStyle/>
          <a:p>
            <a:pPr marL="0" indent="0">
              <a:spcBef>
                <a:spcPts val="600"/>
              </a:spcBef>
              <a:buNone/>
            </a:pPr>
            <a:r>
              <a:rPr lang="en-US" sz="2000" b="1" noProof="0" dirty="0"/>
              <a:t>THREADS</a:t>
            </a:r>
          </a:p>
          <a:p>
            <a:pPr marL="0" indent="0">
              <a:spcBef>
                <a:spcPts val="600"/>
              </a:spcBef>
              <a:buNone/>
            </a:pPr>
            <a:r>
              <a:rPr lang="en-US" sz="2000" noProof="0" dirty="0"/>
              <a:t>The Classical Thread Model</a:t>
            </a:r>
          </a:p>
          <a:p>
            <a:pPr marL="0" indent="0">
              <a:spcBef>
                <a:spcPts val="600"/>
              </a:spcBef>
              <a:buNone/>
            </a:pPr>
            <a:r>
              <a:rPr lang="en-US" sz="2000" noProof="0" dirty="0"/>
              <a:t>POSIX Threads </a:t>
            </a:r>
          </a:p>
          <a:p>
            <a:pPr marL="0" indent="0">
              <a:spcBef>
                <a:spcPts val="600"/>
              </a:spcBef>
              <a:buNone/>
            </a:pPr>
            <a:r>
              <a:rPr lang="en-US" sz="2000" noProof="0" dirty="0"/>
              <a:t>User / Kernel Threads</a:t>
            </a:r>
          </a:p>
        </p:txBody>
      </p:sp>
      <p:sp>
        <p:nvSpPr>
          <p:cNvPr id="10" name="Content Placeholder 9">
            <a:extLst>
              <a:ext uri="{FF2B5EF4-FFF2-40B4-BE49-F238E27FC236}">
                <a16:creationId xmlns:a16="http://schemas.microsoft.com/office/drawing/2014/main" id="{0E7911DA-8D50-4785-9994-D73F500574BB}"/>
              </a:ext>
            </a:extLst>
          </p:cNvPr>
          <p:cNvSpPr>
            <a:spLocks noGrp="1"/>
          </p:cNvSpPr>
          <p:nvPr>
            <p:ph sz="quarter" idx="15"/>
          </p:nvPr>
        </p:nvSpPr>
        <p:spPr>
          <a:xfrm>
            <a:off x="543824" y="5780221"/>
            <a:ext cx="3984618" cy="344128"/>
          </a:xfrm>
        </p:spPr>
        <p:txBody>
          <a:bodyPr wrap="square" lIns="0" tIns="18000" rIns="0" bIns="18000" anchor="ctr" anchorCtr="0">
            <a:spAutoFit/>
          </a:bodyPr>
          <a:lstStyle/>
          <a:p>
            <a:pPr marL="0" indent="0">
              <a:spcBef>
                <a:spcPts val="600"/>
              </a:spcBef>
              <a:buNone/>
            </a:pPr>
            <a:r>
              <a:rPr lang="en-US" sz="2000" b="1" noProof="0" dirty="0"/>
              <a:t>EVENT-DRIVEN SERVERS</a:t>
            </a:r>
          </a:p>
        </p:txBody>
      </p:sp>
      <p:sp>
        <p:nvSpPr>
          <p:cNvPr id="11" name="Content Placeholder 10">
            <a:extLst>
              <a:ext uri="{FF2B5EF4-FFF2-40B4-BE49-F238E27FC236}">
                <a16:creationId xmlns:a16="http://schemas.microsoft.com/office/drawing/2014/main" id="{9149E683-0B0A-465C-9738-E6A2524792D4}"/>
              </a:ext>
            </a:extLst>
          </p:cNvPr>
          <p:cNvSpPr>
            <a:spLocks noGrp="1"/>
          </p:cNvSpPr>
          <p:nvPr>
            <p:ph sz="quarter" idx="16"/>
          </p:nvPr>
        </p:nvSpPr>
        <p:spPr>
          <a:xfrm>
            <a:off x="5261217" y="1226467"/>
            <a:ext cx="6419663" cy="2575508"/>
          </a:xfrm>
        </p:spPr>
        <p:txBody>
          <a:bodyPr wrap="square" lIns="0" tIns="18000" rIns="0" bIns="18000" anchor="ctr" anchorCtr="0">
            <a:spAutoFit/>
          </a:bodyPr>
          <a:lstStyle/>
          <a:p>
            <a:pPr marL="0" indent="0">
              <a:spcBef>
                <a:spcPts val="600"/>
              </a:spcBef>
              <a:buNone/>
            </a:pPr>
            <a:r>
              <a:rPr lang="en-US" sz="2000" b="1" noProof="0" dirty="0"/>
              <a:t>SYNCHRONIZATION AND </a:t>
            </a:r>
            <a:r>
              <a:rPr lang="en-US" sz="2000" b="1" spc="-200" noProof="0" dirty="0"/>
              <a:t>I P </a:t>
            </a:r>
            <a:r>
              <a:rPr lang="en-US" sz="2000" b="1" noProof="0" dirty="0"/>
              <a:t>C</a:t>
            </a:r>
          </a:p>
          <a:p>
            <a:pPr marL="0" indent="0">
              <a:spcBef>
                <a:spcPts val="600"/>
              </a:spcBef>
              <a:buNone/>
            </a:pPr>
            <a:r>
              <a:rPr lang="en-US" sz="2000" noProof="0" dirty="0"/>
              <a:t>Race Conditions, Critical Regions, Mutual Exclusion with Busy Waiting, Sleep and Wakeup</a:t>
            </a:r>
          </a:p>
          <a:p>
            <a:pPr marL="0" indent="0">
              <a:spcBef>
                <a:spcPts val="600"/>
              </a:spcBef>
              <a:buNone/>
            </a:pPr>
            <a:r>
              <a:rPr lang="en-US" sz="2000" noProof="0" dirty="0"/>
              <a:t>Semaphores, Mutexes, Monitors, Message Passing</a:t>
            </a:r>
          </a:p>
          <a:p>
            <a:pPr marL="0" indent="0">
              <a:spcBef>
                <a:spcPts val="600"/>
              </a:spcBef>
              <a:buNone/>
            </a:pPr>
            <a:r>
              <a:rPr lang="en-US" sz="2000" noProof="0" dirty="0"/>
              <a:t>9 Barriers</a:t>
            </a:r>
          </a:p>
          <a:p>
            <a:pPr marL="0" indent="0">
              <a:spcBef>
                <a:spcPts val="600"/>
              </a:spcBef>
              <a:buNone/>
            </a:pPr>
            <a:r>
              <a:rPr lang="en-US" sz="2000" noProof="0" dirty="0"/>
              <a:t>Priority Inversion</a:t>
            </a:r>
          </a:p>
          <a:p>
            <a:pPr marL="0" indent="0">
              <a:spcBef>
                <a:spcPts val="600"/>
              </a:spcBef>
              <a:buNone/>
            </a:pPr>
            <a:r>
              <a:rPr lang="en-US" sz="2000" noProof="0" dirty="0"/>
              <a:t>Read-Copy-Update</a:t>
            </a:r>
          </a:p>
        </p:txBody>
      </p:sp>
      <p:sp>
        <p:nvSpPr>
          <p:cNvPr id="12" name="Content Placeholder 11">
            <a:extLst>
              <a:ext uri="{FF2B5EF4-FFF2-40B4-BE49-F238E27FC236}">
                <a16:creationId xmlns:a16="http://schemas.microsoft.com/office/drawing/2014/main" id="{AABAD9E6-30B5-43DA-880B-15D203A76B32}"/>
              </a:ext>
            </a:extLst>
          </p:cNvPr>
          <p:cNvSpPr>
            <a:spLocks noGrp="1"/>
          </p:cNvSpPr>
          <p:nvPr>
            <p:ph sz="quarter" idx="17"/>
          </p:nvPr>
        </p:nvSpPr>
        <p:spPr>
          <a:xfrm>
            <a:off x="5308841" y="3891359"/>
            <a:ext cx="3984618" cy="2267732"/>
          </a:xfrm>
        </p:spPr>
        <p:txBody>
          <a:bodyPr wrap="square" lIns="0" tIns="18000" rIns="0" bIns="18000" anchor="ctr" anchorCtr="0">
            <a:spAutoFit/>
          </a:bodyPr>
          <a:lstStyle/>
          <a:p>
            <a:pPr marL="0" indent="0">
              <a:spcBef>
                <a:spcPts val="600"/>
              </a:spcBef>
              <a:buNone/>
            </a:pPr>
            <a:r>
              <a:rPr lang="en-US" sz="2000" b="1" noProof="0" dirty="0"/>
              <a:t>SCHEDULING</a:t>
            </a:r>
          </a:p>
          <a:p>
            <a:pPr marL="0" indent="0">
              <a:spcBef>
                <a:spcPts val="600"/>
              </a:spcBef>
              <a:buNone/>
            </a:pPr>
            <a:r>
              <a:rPr lang="en-US" sz="2000" noProof="0" dirty="0"/>
              <a:t>Batch Systems </a:t>
            </a:r>
          </a:p>
          <a:p>
            <a:pPr marL="0" indent="0">
              <a:spcBef>
                <a:spcPts val="600"/>
              </a:spcBef>
              <a:buNone/>
            </a:pPr>
            <a:r>
              <a:rPr lang="en-US" sz="2000" noProof="0" dirty="0"/>
              <a:t>Interactive Systems </a:t>
            </a:r>
          </a:p>
          <a:p>
            <a:pPr marL="0" indent="0">
              <a:spcBef>
                <a:spcPts val="600"/>
              </a:spcBef>
              <a:buNone/>
            </a:pPr>
            <a:r>
              <a:rPr lang="en-US" sz="2000" noProof="0" dirty="0"/>
              <a:t>Real-Time Systems </a:t>
            </a:r>
          </a:p>
          <a:p>
            <a:pPr marL="0" indent="0">
              <a:spcBef>
                <a:spcPts val="600"/>
              </a:spcBef>
              <a:buNone/>
            </a:pPr>
            <a:r>
              <a:rPr lang="en-US" sz="2000" noProof="0" dirty="0"/>
              <a:t>Policy Versus Mechanism</a:t>
            </a:r>
          </a:p>
          <a:p>
            <a:pPr marL="0" indent="0">
              <a:spcBef>
                <a:spcPts val="600"/>
              </a:spcBef>
              <a:buNone/>
            </a:pPr>
            <a:r>
              <a:rPr lang="en-US" sz="2000" noProof="0" dirty="0"/>
              <a:t>Thread Scheduling</a:t>
            </a:r>
          </a:p>
        </p:txBody>
      </p:sp>
    </p:spTree>
    <p:extLst>
      <p:ext uri="{BB962C8B-B14F-4D97-AF65-F5344CB8AC3E}">
        <p14:creationId xmlns:p14="http://schemas.microsoft.com/office/powerpoint/2010/main" val="24432783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7D58C-9F1B-4866-A98E-52818AA14994}"/>
              </a:ext>
            </a:extLst>
          </p:cNvPr>
          <p:cNvSpPr>
            <a:spLocks noGrp="1"/>
          </p:cNvSpPr>
          <p:nvPr>
            <p:ph type="title"/>
          </p:nvPr>
        </p:nvSpPr>
        <p:spPr>
          <a:xfrm>
            <a:off x="560559" y="279566"/>
            <a:ext cx="11115504" cy="559572"/>
          </a:xfrm>
        </p:spPr>
        <p:txBody>
          <a:bodyPr wrap="square" lIns="0" tIns="18000" rIns="0" bIns="18000" rtlCol="0" anchor="ctr" anchorCtr="0">
            <a:spAutoFit/>
          </a:bodyPr>
          <a:lstStyle/>
          <a:p>
            <a:pPr>
              <a:defRPr/>
            </a:pPr>
            <a:r>
              <a:rPr lang="en-US" noProof="0" dirty="0">
                <a:latin typeface="+mj-lt"/>
              </a:rPr>
              <a:t>Copyright</a:t>
            </a:r>
            <a:endParaRPr lang="en-US" b="0" noProof="0" dirty="0">
              <a:latin typeface="+mj-lt"/>
            </a:endParaRPr>
          </a:p>
        </p:txBody>
      </p:sp>
      <p:pic>
        <p:nvPicPr>
          <p:cNvPr id="12" name="Picture Placeholder 9" descr="Warning">
            <a:extLst>
              <a:ext uri="{FF2B5EF4-FFF2-40B4-BE49-F238E27FC236}">
                <a16:creationId xmlns:a16="http://schemas.microsoft.com/office/drawing/2014/main" id="{1B1CAC16-BCFE-4355-B27D-376F262B0F16}"/>
              </a:ext>
            </a:extLst>
          </p:cNvPr>
          <p:cNvPicPr>
            <a:picLocks noGrp="1" noChangeAspect="1" noChangeArrowheads="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bwMode="auto">
          <a:xfrm>
            <a:off x="569772" y="2704861"/>
            <a:ext cx="1271909" cy="1271909"/>
          </a:xfrm>
          <a:prstGeom prst="rect">
            <a:avLst/>
          </a:prstGeom>
        </p:spPr>
      </p:pic>
      <p:sp>
        <p:nvSpPr>
          <p:cNvPr id="47108" name="Content Placeholder 2">
            <a:extLst>
              <a:ext uri="{FF2B5EF4-FFF2-40B4-BE49-F238E27FC236}">
                <a16:creationId xmlns:a16="http://schemas.microsoft.com/office/drawing/2014/main" id="{D426AB61-8455-4298-A667-9E3A95FC73C1}"/>
              </a:ext>
            </a:extLst>
          </p:cNvPr>
          <p:cNvSpPr>
            <a:spLocks noGrp="1"/>
          </p:cNvSpPr>
          <p:nvPr>
            <p:ph idx="1"/>
          </p:nvPr>
        </p:nvSpPr>
        <p:spPr bwMode="auto">
          <a:xfrm>
            <a:off x="2268375" y="2329173"/>
            <a:ext cx="8454805" cy="2336921"/>
          </a:xfrm>
          <a:ln w="28575">
            <a:solidFill>
              <a:schemeClr val="tx1"/>
            </a:solidFill>
            <a:miter lim="800000"/>
            <a:headEnd/>
            <a:tailEnd/>
          </a:ln>
        </p:spPr>
        <p:txBody>
          <a:bodyPr wrap="square" lIns="183600" tIns="183600" rIns="183600" bIns="183600" numCol="1" anchor="ctr" anchorCtr="0" compatLnSpc="1">
            <a:prstTxWarp prst="textNoShape">
              <a:avLst/>
            </a:prstTxWarp>
            <a:spAutoFit/>
          </a:bodyPr>
          <a:lstStyle/>
          <a:p>
            <a:pPr marL="0" indent="0">
              <a:buNone/>
            </a:pPr>
            <a:r>
              <a:rPr lang="en-US" altLang="en-US" b="1" noProof="0" dirty="0">
                <a:latin typeface="Arial" panose="020B0604020202020204" pitchFamily="34" charset="0"/>
                <a:cs typeface="Arial" panose="020B0604020202020204" pitchFamily="34"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117443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028"/>
            <a:ext cx="11114987" cy="559572"/>
          </a:xfrm>
        </p:spPr>
        <p:txBody>
          <a:bodyPr wrap="square" lIns="0" tIns="18000" rIns="0" bIns="18000" anchor="ctr" anchorCtr="0">
            <a:spAutoFit/>
          </a:bodyPr>
          <a:lstStyle/>
          <a:p>
            <a:r>
              <a:rPr lang="en-US" sz="3400" noProof="0" dirty="0"/>
              <a:t>Information Associated with a Process</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61075" y="1092887"/>
            <a:ext cx="11114987" cy="2498564"/>
          </a:xfrm>
        </p:spPr>
        <p:txBody>
          <a:bodyPr wrap="square" lIns="0" tIns="18000" rIns="0" bIns="18000" anchor="ctr" anchorCtr="0">
            <a:spAutoFit/>
          </a:bodyPr>
          <a:lstStyle/>
          <a:p>
            <a:pPr marL="342900" indent="-342900" eaLnBrk="0" fontAlgn="base" hangingPunct="0">
              <a:spcBef>
                <a:spcPts val="600"/>
              </a:spcBef>
              <a:spcAft>
                <a:spcPct val="0"/>
              </a:spcAft>
              <a:buSzTx/>
            </a:pPr>
            <a:r>
              <a:rPr lang="en-US" altLang="en-NL" sz="2800" spc="-350" noProof="0" dirty="0">
                <a:solidFill>
                  <a:srgbClr val="000000"/>
                </a:solidFill>
                <a:latin typeface="Arial" panose="020B0604020202020204" pitchFamily="34" charset="0"/>
                <a:cs typeface="Arial" panose="020B0604020202020204" pitchFamily="34" charset="0"/>
              </a:rPr>
              <a:t>I </a:t>
            </a:r>
            <a:r>
              <a:rPr lang="en-US" altLang="en-NL" sz="2800" noProof="0" dirty="0">
                <a:solidFill>
                  <a:srgbClr val="000000"/>
                </a:solidFill>
                <a:latin typeface="Arial" panose="020B0604020202020204" pitchFamily="34" charset="0"/>
                <a:cs typeface="Arial" panose="020B0604020202020204" pitchFamily="34" charset="0"/>
              </a:rPr>
              <a:t>D (</a:t>
            </a:r>
            <a:r>
              <a:rPr lang="en-US" altLang="en-NL" sz="2800" spc="-350" noProof="0" dirty="0">
                <a:solidFill>
                  <a:srgbClr val="000000"/>
                </a:solidFill>
                <a:latin typeface="Arial" panose="020B0604020202020204" pitchFamily="34" charset="0"/>
                <a:cs typeface="Arial" panose="020B0604020202020204" pitchFamily="34" charset="0"/>
              </a:rPr>
              <a:t>P I </a:t>
            </a:r>
            <a:r>
              <a:rPr lang="en-US" altLang="en-NL" sz="2800" noProof="0" dirty="0">
                <a:solidFill>
                  <a:srgbClr val="000000"/>
                </a:solidFill>
                <a:latin typeface="Arial" panose="020B0604020202020204" pitchFamily="34" charset="0"/>
                <a:cs typeface="Arial" panose="020B0604020202020204" pitchFamily="34" charset="0"/>
              </a:rPr>
              <a:t>D), User (</a:t>
            </a:r>
            <a:r>
              <a:rPr lang="en-US" altLang="en-NL" sz="2800" spc="-350" noProof="0" dirty="0">
                <a:solidFill>
                  <a:srgbClr val="000000"/>
                </a:solidFill>
                <a:latin typeface="Arial" panose="020B0604020202020204" pitchFamily="34" charset="0"/>
                <a:cs typeface="Arial" panose="020B0604020202020204" pitchFamily="34" charset="0"/>
              </a:rPr>
              <a:t>U I </a:t>
            </a:r>
            <a:r>
              <a:rPr lang="en-US" altLang="en-NL" sz="2800" noProof="0" dirty="0">
                <a:solidFill>
                  <a:srgbClr val="000000"/>
                </a:solidFill>
                <a:latin typeface="Arial" panose="020B0604020202020204" pitchFamily="34" charset="0"/>
                <a:cs typeface="Arial" panose="020B0604020202020204" pitchFamily="34" charset="0"/>
              </a:rPr>
              <a:t>D), Group (</a:t>
            </a:r>
            <a:r>
              <a:rPr lang="en-US" altLang="en-NL" sz="2800" spc="-350" noProof="0" dirty="0">
                <a:solidFill>
                  <a:srgbClr val="000000"/>
                </a:solidFill>
                <a:latin typeface="Arial" panose="020B0604020202020204" pitchFamily="34" charset="0"/>
                <a:cs typeface="Arial" panose="020B0604020202020204" pitchFamily="34" charset="0"/>
              </a:rPr>
              <a:t>G I </a:t>
            </a:r>
            <a:r>
              <a:rPr lang="en-US" altLang="en-NL" sz="2800" noProof="0" dirty="0">
                <a:solidFill>
                  <a:srgbClr val="000000"/>
                </a:solidFill>
                <a:latin typeface="Arial" panose="020B0604020202020204" pitchFamily="34" charset="0"/>
                <a:cs typeface="Arial" panose="020B0604020202020204" pitchFamily="34" charset="0"/>
              </a:rPr>
              <a:t>D)</a:t>
            </a:r>
          </a:p>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Memory address space</a:t>
            </a:r>
          </a:p>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Hardware registers (e.g., program counter)</a:t>
            </a:r>
          </a:p>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Open files</a:t>
            </a:r>
          </a:p>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Signals</a:t>
            </a:r>
          </a:p>
        </p:txBody>
      </p:sp>
      <p:sp>
        <p:nvSpPr>
          <p:cNvPr id="8" name="Content Placeholder 7">
            <a:extLst>
              <a:ext uri="{FF2B5EF4-FFF2-40B4-BE49-F238E27FC236}">
                <a16:creationId xmlns:a16="http://schemas.microsoft.com/office/drawing/2014/main" id="{713A14D4-FF49-BCF7-9E0B-9BB899D0F1EF}"/>
              </a:ext>
            </a:extLst>
          </p:cNvPr>
          <p:cNvSpPr>
            <a:spLocks noGrp="1"/>
          </p:cNvSpPr>
          <p:nvPr>
            <p:ph sz="quarter" idx="15"/>
          </p:nvPr>
        </p:nvSpPr>
        <p:spPr>
          <a:xfrm>
            <a:off x="561076" y="3637533"/>
            <a:ext cx="228600" cy="467239"/>
          </a:xfrm>
        </p:spPr>
        <p:txBody>
          <a:bodyPr wrap="square" lIns="0" tIns="18000" rIns="0" bIns="18000" anchor="ctr" anchorCtr="0">
            <a:spAutoFit/>
          </a:bodyPr>
          <a:lstStyle/>
          <a:p>
            <a:pPr marL="0" indent="0"/>
            <a:r>
              <a:rPr lang="en-US" sz="2800" noProof="0" dirty="0"/>
              <a:t>  </a:t>
            </a:r>
          </a:p>
        </p:txBody>
      </p:sp>
      <p:graphicFrame>
        <p:nvGraphicFramePr>
          <p:cNvPr id="14" name="Object 13" descr="ellipsis">
            <a:extLst>
              <a:ext uri="{FF2B5EF4-FFF2-40B4-BE49-F238E27FC236}">
                <a16:creationId xmlns:a16="http://schemas.microsoft.com/office/drawing/2014/main" id="{6D290CAD-3A20-6D2A-6EBA-94BDC83D3939}"/>
              </a:ext>
            </a:extLst>
          </p:cNvPr>
          <p:cNvGraphicFramePr>
            <a:graphicFrameLocks noChangeAspect="1"/>
          </p:cNvGraphicFramePr>
          <p:nvPr>
            <p:extLst>
              <p:ext uri="{D42A27DB-BD31-4B8C-83A1-F6EECF244321}">
                <p14:modId xmlns:p14="http://schemas.microsoft.com/office/powerpoint/2010/main" val="3945976175"/>
              </p:ext>
            </p:extLst>
          </p:nvPr>
        </p:nvGraphicFramePr>
        <p:xfrm>
          <a:off x="836734" y="3782533"/>
          <a:ext cx="481937" cy="275722"/>
        </p:xfrm>
        <a:graphic>
          <a:graphicData uri="http://schemas.openxmlformats.org/presentationml/2006/ole">
            <mc:AlternateContent xmlns:mc="http://schemas.openxmlformats.org/markup-compatibility/2006">
              <mc:Choice xmlns:v="urn:schemas-microsoft-com:vml" Requires="v">
                <p:oleObj name="Equation" r:id="rId3" imgW="177480" imgH="101520" progId="Equation.DSMT4">
                  <p:embed/>
                </p:oleObj>
              </mc:Choice>
              <mc:Fallback>
                <p:oleObj name="Equation" r:id="rId3" imgW="177480" imgH="101520" progId="Equation.DSMT4">
                  <p:embed/>
                  <p:pic>
                    <p:nvPicPr>
                      <p:cNvPr id="14" name="Object 13" descr="ellipsis">
                        <a:extLst>
                          <a:ext uri="{FF2B5EF4-FFF2-40B4-BE49-F238E27FC236}">
                            <a16:creationId xmlns:a16="http://schemas.microsoft.com/office/drawing/2014/main" id="{6D290CAD-3A20-6D2A-6EBA-94BDC83D3939}"/>
                          </a:ext>
                        </a:extLst>
                      </p:cNvPr>
                      <p:cNvPicPr/>
                      <p:nvPr/>
                    </p:nvPicPr>
                    <p:blipFill>
                      <a:blip r:embed="rId4"/>
                      <a:stretch>
                        <a:fillRect/>
                      </a:stretch>
                    </p:blipFill>
                    <p:spPr>
                      <a:xfrm>
                        <a:off x="836734" y="3782533"/>
                        <a:ext cx="481937" cy="275722"/>
                      </a:xfrm>
                      <a:prstGeom prst="rect">
                        <a:avLst/>
                      </a:prstGeom>
                    </p:spPr>
                  </p:pic>
                </p:oleObj>
              </mc:Fallback>
            </mc:AlternateContent>
          </a:graphicData>
        </a:graphic>
      </p:graphicFrame>
      <p:sp>
        <p:nvSpPr>
          <p:cNvPr id="11" name="Content Placeholder 10">
            <a:extLst>
              <a:ext uri="{FF2B5EF4-FFF2-40B4-BE49-F238E27FC236}">
                <a16:creationId xmlns:a16="http://schemas.microsoft.com/office/drawing/2014/main" id="{0E069E6C-928C-6C06-6DCA-305ADF7CB10D}"/>
              </a:ext>
            </a:extLst>
          </p:cNvPr>
          <p:cNvSpPr>
            <a:spLocks noGrp="1"/>
          </p:cNvSpPr>
          <p:nvPr>
            <p:ph sz="quarter" idx="18"/>
          </p:nvPr>
        </p:nvSpPr>
        <p:spPr>
          <a:xfrm>
            <a:off x="561075" y="4350507"/>
            <a:ext cx="11114987" cy="467239"/>
          </a:xfrm>
        </p:spPr>
        <p:txBody>
          <a:bodyPr wrap="square" lIns="0" tIns="18000" rIns="0" bIns="18000" anchor="ctr" anchorCtr="0">
            <a:spAutoFit/>
          </a:bodyPr>
          <a:lstStyle/>
          <a:p>
            <a:pPr marL="0" indent="0">
              <a:buNone/>
            </a:pPr>
            <a:r>
              <a:rPr lang="en-US" altLang="en-NL" sz="2800" noProof="0" dirty="0">
                <a:solidFill>
                  <a:srgbClr val="000000"/>
                </a:solidFill>
                <a:latin typeface="Arial" panose="020B0604020202020204" pitchFamily="34" charset="0"/>
                <a:cs typeface="Arial" panose="020B0604020202020204" pitchFamily="34" charset="0"/>
              </a:rPr>
              <a:t>This information is stored in the operating system’s </a:t>
            </a:r>
            <a:r>
              <a:rPr lang="en-US" altLang="en-NL" sz="2800" b="1" noProof="0" dirty="0">
                <a:solidFill>
                  <a:srgbClr val="000000"/>
                </a:solidFill>
                <a:latin typeface="Arial" panose="020B0604020202020204" pitchFamily="34" charset="0"/>
                <a:cs typeface="Arial" panose="020B0604020202020204" pitchFamily="34" charset="0"/>
              </a:rPr>
              <a:t>Process Table</a:t>
            </a:r>
          </a:p>
        </p:txBody>
      </p:sp>
    </p:spTree>
    <p:extLst>
      <p:ext uri="{BB962C8B-B14F-4D97-AF65-F5344CB8AC3E}">
        <p14:creationId xmlns:p14="http://schemas.microsoft.com/office/powerpoint/2010/main" val="2398755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8"/>
            <a:ext cx="11114987" cy="559572"/>
          </a:xfrm>
        </p:spPr>
        <p:txBody>
          <a:bodyPr wrap="square" lIns="0" tIns="18000" rIns="0" bIns="18000" anchor="ctr" anchorCtr="0">
            <a:spAutoFit/>
          </a:bodyPr>
          <a:lstStyle/>
          <a:p>
            <a:r>
              <a:rPr lang="en-US" sz="3400" noProof="0" dirty="0"/>
              <a:t>Process Control Blocks</a:t>
            </a:r>
          </a:p>
        </p:txBody>
      </p:sp>
      <p:graphicFrame>
        <p:nvGraphicFramePr>
          <p:cNvPr id="4" name="Table 5">
            <a:extLst>
              <a:ext uri="{FF2B5EF4-FFF2-40B4-BE49-F238E27FC236}">
                <a16:creationId xmlns:a16="http://schemas.microsoft.com/office/drawing/2014/main" id="{94109351-CE89-B968-7034-8BAD0595EE55}"/>
              </a:ext>
            </a:extLst>
          </p:cNvPr>
          <p:cNvGraphicFramePr>
            <a:graphicFrameLocks noGrp="1"/>
          </p:cNvGraphicFramePr>
          <p:nvPr>
            <p:extLst>
              <p:ext uri="{D42A27DB-BD31-4B8C-83A1-F6EECF244321}">
                <p14:modId xmlns:p14="http://schemas.microsoft.com/office/powerpoint/2010/main" val="733978498"/>
              </p:ext>
            </p:extLst>
          </p:nvPr>
        </p:nvGraphicFramePr>
        <p:xfrm>
          <a:off x="1821712" y="1088970"/>
          <a:ext cx="8732874" cy="4632795"/>
        </p:xfrm>
        <a:graphic>
          <a:graphicData uri="http://schemas.openxmlformats.org/drawingml/2006/table">
            <a:tbl>
              <a:tblPr firstRow="1" bandRow="1">
                <a:tableStyleId>{40F9630F-82C1-40B7-BC3A-925EFCFF5E92}</a:tableStyleId>
              </a:tblPr>
              <a:tblGrid>
                <a:gridCol w="2910958">
                  <a:extLst>
                    <a:ext uri="{9D8B030D-6E8A-4147-A177-3AD203B41FA5}">
                      <a16:colId xmlns:a16="http://schemas.microsoft.com/office/drawing/2014/main" val="2052039383"/>
                    </a:ext>
                  </a:extLst>
                </a:gridCol>
                <a:gridCol w="2910958">
                  <a:extLst>
                    <a:ext uri="{9D8B030D-6E8A-4147-A177-3AD203B41FA5}">
                      <a16:colId xmlns:a16="http://schemas.microsoft.com/office/drawing/2014/main" val="1679491319"/>
                    </a:ext>
                  </a:extLst>
                </a:gridCol>
                <a:gridCol w="2910958">
                  <a:extLst>
                    <a:ext uri="{9D8B030D-6E8A-4147-A177-3AD203B41FA5}">
                      <a16:colId xmlns:a16="http://schemas.microsoft.com/office/drawing/2014/main" val="3973361627"/>
                    </a:ext>
                  </a:extLst>
                </a:gridCol>
              </a:tblGrid>
              <a:tr h="469063">
                <a:tc>
                  <a:txBody>
                    <a:bodyPr/>
                    <a:lstStyle/>
                    <a:p>
                      <a:r>
                        <a:rPr lang="en-US" sz="1400" b="1" i="0" u="none" strike="noStrike" cap="none" baseline="0" dirty="0">
                          <a:solidFill>
                            <a:schemeClr val="tx1"/>
                          </a:solidFill>
                          <a:latin typeface="Arial"/>
                          <a:ea typeface="Arial"/>
                          <a:cs typeface="Arial"/>
                          <a:sym typeface="Arial"/>
                        </a:rPr>
                        <a:t>Process management</a:t>
                      </a:r>
                      <a:endParaRPr lang="en-US" dirty="0">
                        <a:solidFill>
                          <a:schemeClr val="tx1"/>
                        </a:solidFill>
                      </a:endParaRPr>
                    </a:p>
                  </a:txBody>
                  <a:tcPr marL="93278" marR="932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u="none" strike="noStrike" cap="none" baseline="0" dirty="0">
                          <a:solidFill>
                            <a:schemeClr val="tx1"/>
                          </a:solidFill>
                          <a:latin typeface="Arial"/>
                          <a:ea typeface="Arial"/>
                          <a:cs typeface="Arial"/>
                          <a:sym typeface="Arial"/>
                        </a:rPr>
                        <a:t>Memory management</a:t>
                      </a:r>
                      <a:endParaRPr lang="en-US" dirty="0">
                        <a:solidFill>
                          <a:schemeClr val="tx1"/>
                        </a:solidFill>
                      </a:endParaRPr>
                    </a:p>
                  </a:txBody>
                  <a:tcPr marL="93278" marR="932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u="none" strike="noStrike" cap="none" baseline="0" dirty="0">
                          <a:solidFill>
                            <a:schemeClr val="tx1"/>
                          </a:solidFill>
                          <a:latin typeface="Arial"/>
                          <a:ea typeface="Arial"/>
                          <a:cs typeface="Arial"/>
                          <a:sym typeface="Arial"/>
                        </a:rPr>
                        <a:t>File management</a:t>
                      </a:r>
                      <a:endParaRPr lang="en-US" dirty="0">
                        <a:solidFill>
                          <a:schemeClr val="tx1"/>
                        </a:solidFill>
                      </a:endParaRPr>
                    </a:p>
                  </a:txBody>
                  <a:tcPr marL="93278" marR="932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6017688"/>
                  </a:ext>
                </a:extLst>
              </a:tr>
              <a:tr h="4163732">
                <a:tc>
                  <a:txBody>
                    <a:bodyPr/>
                    <a:lstStyle/>
                    <a:p>
                      <a:r>
                        <a:rPr lang="en-US" sz="1400" b="0" i="0" u="none" strike="noStrike" cap="none" baseline="0" dirty="0">
                          <a:solidFill>
                            <a:schemeClr val="dk1"/>
                          </a:solidFill>
                          <a:latin typeface="Arial"/>
                          <a:ea typeface="Arial"/>
                          <a:cs typeface="Arial"/>
                          <a:sym typeface="Arial"/>
                        </a:rPr>
                        <a:t>Registers</a:t>
                      </a:r>
                    </a:p>
                    <a:p>
                      <a:r>
                        <a:rPr lang="en-US" sz="1400" b="0" i="0" u="none" strike="noStrike" cap="none" baseline="0" dirty="0">
                          <a:solidFill>
                            <a:schemeClr val="dk1"/>
                          </a:solidFill>
                          <a:latin typeface="Arial"/>
                          <a:ea typeface="Arial"/>
                          <a:cs typeface="Arial"/>
                          <a:sym typeface="Arial"/>
                        </a:rPr>
                        <a:t>Program counter</a:t>
                      </a:r>
                    </a:p>
                    <a:p>
                      <a:r>
                        <a:rPr lang="en-US" sz="1400" b="0" i="0" u="none" strike="noStrike" cap="none" baseline="0" dirty="0">
                          <a:solidFill>
                            <a:schemeClr val="dk1"/>
                          </a:solidFill>
                          <a:latin typeface="Arial"/>
                          <a:ea typeface="Arial"/>
                          <a:cs typeface="Arial"/>
                          <a:sym typeface="Arial"/>
                        </a:rPr>
                        <a:t>Program status word</a:t>
                      </a:r>
                    </a:p>
                    <a:p>
                      <a:r>
                        <a:rPr lang="en-US" sz="1400" b="0" i="0" u="none" strike="noStrike" cap="none" baseline="0" dirty="0">
                          <a:solidFill>
                            <a:schemeClr val="dk1"/>
                          </a:solidFill>
                          <a:latin typeface="Arial"/>
                          <a:ea typeface="Arial"/>
                          <a:cs typeface="Arial"/>
                          <a:sym typeface="Arial"/>
                        </a:rPr>
                        <a:t>Stack pointer</a:t>
                      </a:r>
                    </a:p>
                    <a:p>
                      <a:r>
                        <a:rPr lang="en-US" sz="1400" b="0" i="0" u="none" strike="noStrike" cap="none" baseline="0" dirty="0">
                          <a:solidFill>
                            <a:schemeClr val="dk1"/>
                          </a:solidFill>
                          <a:latin typeface="Arial"/>
                          <a:ea typeface="Arial"/>
                          <a:cs typeface="Arial"/>
                          <a:sym typeface="Arial"/>
                        </a:rPr>
                        <a:t>Process state</a:t>
                      </a:r>
                    </a:p>
                    <a:p>
                      <a:r>
                        <a:rPr lang="en-US" sz="1400" b="0" i="0" u="none" strike="noStrike" cap="none" baseline="0" dirty="0">
                          <a:solidFill>
                            <a:schemeClr val="dk1"/>
                          </a:solidFill>
                          <a:latin typeface="Arial"/>
                          <a:ea typeface="Arial"/>
                          <a:cs typeface="Arial"/>
                          <a:sym typeface="Arial"/>
                        </a:rPr>
                        <a:t>Priority</a:t>
                      </a:r>
                    </a:p>
                    <a:p>
                      <a:r>
                        <a:rPr lang="en-US" sz="1400" b="0" i="0" u="none" strike="noStrike" cap="none" baseline="0" dirty="0">
                          <a:solidFill>
                            <a:schemeClr val="dk1"/>
                          </a:solidFill>
                          <a:latin typeface="Arial"/>
                          <a:ea typeface="Arial"/>
                          <a:cs typeface="Arial"/>
                          <a:sym typeface="Arial"/>
                        </a:rPr>
                        <a:t>Scheduling parameters</a:t>
                      </a:r>
                    </a:p>
                    <a:p>
                      <a:r>
                        <a:rPr lang="en-US" sz="1400" b="0" i="0" u="none" strike="noStrike" cap="none" baseline="0" dirty="0">
                          <a:solidFill>
                            <a:schemeClr val="dk1"/>
                          </a:solidFill>
                          <a:latin typeface="Arial"/>
                          <a:ea typeface="Arial"/>
                          <a:cs typeface="Arial"/>
                          <a:sym typeface="Arial"/>
                        </a:rPr>
                        <a:t>Process </a:t>
                      </a:r>
                      <a:r>
                        <a:rPr lang="en-US" sz="1400" b="0" i="0" u="none" strike="noStrike" cap="none" spc="-200" baseline="0" dirty="0">
                          <a:solidFill>
                            <a:schemeClr val="dk1"/>
                          </a:solidFill>
                          <a:latin typeface="Arial"/>
                          <a:ea typeface="Arial"/>
                          <a:cs typeface="Arial"/>
                          <a:sym typeface="Arial"/>
                        </a:rPr>
                        <a:t>I </a:t>
                      </a:r>
                      <a:r>
                        <a:rPr lang="en-US" sz="1400" b="0" i="0" u="none" strike="noStrike" cap="none" baseline="0" dirty="0">
                          <a:solidFill>
                            <a:schemeClr val="dk1"/>
                          </a:solidFill>
                          <a:latin typeface="Arial"/>
                          <a:ea typeface="Arial"/>
                          <a:cs typeface="Arial"/>
                          <a:sym typeface="Arial"/>
                        </a:rPr>
                        <a:t>D</a:t>
                      </a:r>
                    </a:p>
                    <a:p>
                      <a:r>
                        <a:rPr lang="en-US" sz="1400" b="0" i="0" u="none" strike="noStrike" cap="none" baseline="0" dirty="0">
                          <a:solidFill>
                            <a:schemeClr val="dk1"/>
                          </a:solidFill>
                          <a:latin typeface="Arial"/>
                          <a:ea typeface="Arial"/>
                          <a:cs typeface="Arial"/>
                          <a:sym typeface="Arial"/>
                        </a:rPr>
                        <a:t>Parent process</a:t>
                      </a:r>
                    </a:p>
                    <a:p>
                      <a:r>
                        <a:rPr lang="en-US" sz="1400" b="0" i="0" u="none" strike="noStrike" cap="none" baseline="0" dirty="0">
                          <a:solidFill>
                            <a:schemeClr val="dk1"/>
                          </a:solidFill>
                          <a:latin typeface="Arial"/>
                          <a:ea typeface="Arial"/>
                          <a:cs typeface="Arial"/>
                          <a:sym typeface="Arial"/>
                        </a:rPr>
                        <a:t>Process group</a:t>
                      </a:r>
                    </a:p>
                    <a:p>
                      <a:r>
                        <a:rPr lang="en-US" sz="1400" b="0" i="0" u="none" strike="noStrike" cap="none" baseline="0" dirty="0">
                          <a:solidFill>
                            <a:schemeClr val="dk1"/>
                          </a:solidFill>
                          <a:latin typeface="Arial"/>
                          <a:ea typeface="Arial"/>
                          <a:cs typeface="Arial"/>
                          <a:sym typeface="Arial"/>
                        </a:rPr>
                        <a:t>Signals</a:t>
                      </a:r>
                    </a:p>
                    <a:p>
                      <a:r>
                        <a:rPr lang="en-US" sz="1400" b="0" i="0" u="none" strike="noStrike" cap="none" baseline="0" dirty="0">
                          <a:solidFill>
                            <a:schemeClr val="dk1"/>
                          </a:solidFill>
                          <a:latin typeface="Arial"/>
                          <a:ea typeface="Arial"/>
                          <a:cs typeface="Arial"/>
                          <a:sym typeface="Arial"/>
                        </a:rPr>
                        <a:t>Time when process started</a:t>
                      </a:r>
                    </a:p>
                    <a:p>
                      <a:r>
                        <a:rPr lang="en-US" sz="1400" b="0" i="0" u="none" strike="noStrike" cap="none" spc="-200" baseline="0" dirty="0">
                          <a:solidFill>
                            <a:schemeClr val="dk1"/>
                          </a:solidFill>
                          <a:latin typeface="Arial"/>
                          <a:ea typeface="Arial"/>
                          <a:cs typeface="Arial"/>
                          <a:sym typeface="Arial"/>
                        </a:rPr>
                        <a:t>C P </a:t>
                      </a:r>
                      <a:r>
                        <a:rPr lang="en-US" sz="1400" b="0" i="0" u="none" strike="noStrike" cap="none" baseline="0" dirty="0">
                          <a:solidFill>
                            <a:schemeClr val="dk1"/>
                          </a:solidFill>
                          <a:latin typeface="Arial"/>
                          <a:ea typeface="Arial"/>
                          <a:cs typeface="Arial"/>
                          <a:sym typeface="Arial"/>
                        </a:rPr>
                        <a:t>U time used</a:t>
                      </a:r>
                    </a:p>
                    <a:p>
                      <a:r>
                        <a:rPr lang="en-US" sz="1400" b="0" i="0" u="none" strike="noStrike" cap="none" baseline="0" dirty="0">
                          <a:solidFill>
                            <a:schemeClr val="dk1"/>
                          </a:solidFill>
                          <a:latin typeface="Arial"/>
                          <a:ea typeface="Arial"/>
                          <a:cs typeface="Arial"/>
                          <a:sym typeface="Arial"/>
                        </a:rPr>
                        <a:t>Children’s </a:t>
                      </a:r>
                      <a:r>
                        <a:rPr lang="en-US" sz="1400" b="0" i="0" u="none" strike="noStrike" cap="none" spc="-200" baseline="0" dirty="0">
                          <a:solidFill>
                            <a:schemeClr val="dk1"/>
                          </a:solidFill>
                          <a:latin typeface="Arial"/>
                          <a:ea typeface="Arial"/>
                          <a:cs typeface="Arial"/>
                          <a:sym typeface="Arial"/>
                        </a:rPr>
                        <a:t>C P </a:t>
                      </a:r>
                      <a:r>
                        <a:rPr lang="en-US" sz="1400" b="0" i="0" u="none" strike="noStrike" cap="none" baseline="0" dirty="0">
                          <a:solidFill>
                            <a:schemeClr val="dk1"/>
                          </a:solidFill>
                          <a:latin typeface="Arial"/>
                          <a:ea typeface="Arial"/>
                          <a:cs typeface="Arial"/>
                          <a:sym typeface="Arial"/>
                        </a:rPr>
                        <a:t>U time</a:t>
                      </a:r>
                    </a:p>
                    <a:p>
                      <a:r>
                        <a:rPr lang="en-US" sz="1400" b="0" i="0" u="none" strike="noStrike" cap="none" baseline="0" dirty="0">
                          <a:solidFill>
                            <a:schemeClr val="dk1"/>
                          </a:solidFill>
                          <a:latin typeface="Arial"/>
                          <a:ea typeface="Arial"/>
                          <a:cs typeface="Arial"/>
                          <a:sym typeface="Arial"/>
                        </a:rPr>
                        <a:t>Time of next alarm</a:t>
                      </a:r>
                      <a:endParaRPr lang="en-US" dirty="0"/>
                    </a:p>
                  </a:txBody>
                  <a:tcPr marL="93278" marR="932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a:solidFill>
                            <a:schemeClr val="dk1"/>
                          </a:solidFill>
                          <a:latin typeface="Arial"/>
                          <a:ea typeface="Arial"/>
                          <a:cs typeface="Arial"/>
                          <a:sym typeface="Arial"/>
                        </a:rPr>
                        <a:t>Pointer to text segment info</a:t>
                      </a:r>
                    </a:p>
                    <a:p>
                      <a:r>
                        <a:rPr lang="en-US" sz="1400" b="0" i="0" u="none" strike="noStrike" cap="none" baseline="0" dirty="0">
                          <a:solidFill>
                            <a:schemeClr val="dk1"/>
                          </a:solidFill>
                          <a:latin typeface="Arial"/>
                          <a:ea typeface="Arial"/>
                          <a:cs typeface="Arial"/>
                          <a:sym typeface="Arial"/>
                        </a:rPr>
                        <a:t>Pointer to data segment info</a:t>
                      </a:r>
                    </a:p>
                    <a:p>
                      <a:r>
                        <a:rPr lang="en-US" sz="1400" b="0" i="0" u="none" strike="noStrike" cap="none" baseline="0" dirty="0">
                          <a:solidFill>
                            <a:schemeClr val="dk1"/>
                          </a:solidFill>
                          <a:latin typeface="Arial"/>
                          <a:ea typeface="Arial"/>
                          <a:cs typeface="Arial"/>
                          <a:sym typeface="Arial"/>
                        </a:rPr>
                        <a:t>Pointer to stack segment info</a:t>
                      </a:r>
                      <a:endParaRPr lang="en-US" dirty="0"/>
                    </a:p>
                  </a:txBody>
                  <a:tcPr marL="93278" marR="932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a:solidFill>
                            <a:schemeClr val="dk1"/>
                          </a:solidFill>
                          <a:latin typeface="Arial"/>
                          <a:ea typeface="Arial"/>
                          <a:cs typeface="Arial"/>
                          <a:sym typeface="Arial"/>
                        </a:rPr>
                        <a:t>Root directory</a:t>
                      </a:r>
                    </a:p>
                    <a:p>
                      <a:r>
                        <a:rPr lang="en-US" sz="1400" b="0" i="0" u="none" strike="noStrike" cap="none" baseline="0" dirty="0">
                          <a:solidFill>
                            <a:schemeClr val="dk1"/>
                          </a:solidFill>
                          <a:latin typeface="Arial"/>
                          <a:ea typeface="Arial"/>
                          <a:cs typeface="Arial"/>
                          <a:sym typeface="Arial"/>
                        </a:rPr>
                        <a:t>Working directory</a:t>
                      </a:r>
                    </a:p>
                    <a:p>
                      <a:r>
                        <a:rPr lang="en-US" sz="1400" b="0" i="0" u="none" strike="noStrike" cap="none" baseline="0" dirty="0">
                          <a:solidFill>
                            <a:schemeClr val="dk1"/>
                          </a:solidFill>
                          <a:latin typeface="Arial"/>
                          <a:ea typeface="Arial"/>
                          <a:cs typeface="Arial"/>
                          <a:sym typeface="Arial"/>
                        </a:rPr>
                        <a:t>File descriptors</a:t>
                      </a:r>
                    </a:p>
                    <a:p>
                      <a:r>
                        <a:rPr lang="en-US" sz="1400" b="0" i="0" u="none" strike="noStrike" cap="none" baseline="0" dirty="0">
                          <a:solidFill>
                            <a:schemeClr val="dk1"/>
                          </a:solidFill>
                          <a:latin typeface="Arial"/>
                          <a:ea typeface="Arial"/>
                          <a:cs typeface="Arial"/>
                          <a:sym typeface="Arial"/>
                        </a:rPr>
                        <a:t>User </a:t>
                      </a:r>
                      <a:r>
                        <a:rPr lang="en-US" sz="1400" b="0" i="0" u="none" strike="noStrike" cap="none" spc="-200" baseline="0" dirty="0">
                          <a:solidFill>
                            <a:schemeClr val="dk1"/>
                          </a:solidFill>
                          <a:latin typeface="Arial"/>
                          <a:ea typeface="Arial"/>
                          <a:cs typeface="Arial"/>
                          <a:sym typeface="Arial"/>
                        </a:rPr>
                        <a:t>I </a:t>
                      </a:r>
                      <a:r>
                        <a:rPr lang="en-US" sz="1400" b="0" i="0" u="none" strike="noStrike" cap="none" baseline="0" dirty="0">
                          <a:solidFill>
                            <a:schemeClr val="dk1"/>
                          </a:solidFill>
                          <a:latin typeface="Arial"/>
                          <a:ea typeface="Arial"/>
                          <a:cs typeface="Arial"/>
                          <a:sym typeface="Arial"/>
                        </a:rPr>
                        <a:t>D</a:t>
                      </a:r>
                    </a:p>
                    <a:p>
                      <a:r>
                        <a:rPr lang="en-US" sz="1400" b="0" i="0" u="none" strike="noStrike" cap="none" baseline="0" dirty="0">
                          <a:solidFill>
                            <a:schemeClr val="dk1"/>
                          </a:solidFill>
                          <a:latin typeface="Arial"/>
                          <a:ea typeface="Arial"/>
                          <a:cs typeface="Arial"/>
                          <a:sym typeface="Arial"/>
                        </a:rPr>
                        <a:t>Group </a:t>
                      </a:r>
                      <a:r>
                        <a:rPr lang="en-US" sz="1400" b="0" i="0" u="none" strike="noStrike" cap="none" spc="-200" baseline="0" dirty="0">
                          <a:solidFill>
                            <a:schemeClr val="dk1"/>
                          </a:solidFill>
                          <a:latin typeface="Arial"/>
                          <a:ea typeface="Arial"/>
                          <a:cs typeface="Arial"/>
                          <a:sym typeface="Arial"/>
                        </a:rPr>
                        <a:t>I </a:t>
                      </a:r>
                      <a:r>
                        <a:rPr lang="en-US" sz="1400" b="0" i="0" u="none" strike="noStrike" cap="none" baseline="0" dirty="0">
                          <a:solidFill>
                            <a:schemeClr val="dk1"/>
                          </a:solidFill>
                          <a:latin typeface="Arial"/>
                          <a:ea typeface="Arial"/>
                          <a:cs typeface="Arial"/>
                          <a:sym typeface="Arial"/>
                        </a:rPr>
                        <a:t>D</a:t>
                      </a:r>
                      <a:endParaRPr lang="en-US" dirty="0"/>
                    </a:p>
                  </a:txBody>
                  <a:tcPr marL="93278" marR="9327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859894"/>
                  </a:ext>
                </a:extLst>
              </a:tr>
            </a:tbl>
          </a:graphicData>
        </a:graphic>
      </p:graphicFrame>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3053735" y="5925580"/>
            <a:ext cx="6091570" cy="313350"/>
          </a:xfrm>
        </p:spPr>
        <p:txBody>
          <a:bodyPr wrap="square" lIns="0" tIns="18000" rIns="0" bIns="18000" anchor="ctr" anchorCtr="0">
            <a:spAutoFit/>
          </a:bodyPr>
          <a:lstStyle/>
          <a:p>
            <a:pPr marL="0" indent="0" eaLnBrk="0" fontAlgn="base" hangingPunct="0">
              <a:spcBef>
                <a:spcPts val="600"/>
              </a:spcBef>
              <a:spcAft>
                <a:spcPct val="0"/>
              </a:spcAft>
              <a:buSzTx/>
              <a:buNone/>
            </a:pPr>
            <a:r>
              <a:rPr lang="en-US" altLang="en-NL" sz="1800" noProof="0" dirty="0">
                <a:solidFill>
                  <a:srgbClr val="000000"/>
                </a:solidFill>
                <a:latin typeface="Arial" panose="020B0604020202020204" pitchFamily="34" charset="0"/>
                <a:cs typeface="Arial" panose="020B0604020202020204" pitchFamily="34" charset="0"/>
              </a:rPr>
              <a:t>Figure 2.4 Some of the fields of a typical process-table entry </a:t>
            </a:r>
          </a:p>
        </p:txBody>
      </p:sp>
    </p:spTree>
    <p:extLst>
      <p:ext uri="{BB962C8B-B14F-4D97-AF65-F5344CB8AC3E}">
        <p14:creationId xmlns:p14="http://schemas.microsoft.com/office/powerpoint/2010/main" val="2777396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8"/>
            <a:ext cx="11114987" cy="559572"/>
          </a:xfrm>
        </p:spPr>
        <p:txBody>
          <a:bodyPr wrap="square" lIns="0" tIns="18000" rIns="0" bIns="18000" anchor="ctr" anchorCtr="0">
            <a:spAutoFit/>
          </a:bodyPr>
          <a:lstStyle/>
          <a:p>
            <a:r>
              <a:rPr lang="en-US" sz="3400" noProof="0" dirty="0"/>
              <a:t>Interrupts</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57480" y="988726"/>
            <a:ext cx="11118584" cy="5314720"/>
          </a:xfrm>
        </p:spPr>
        <p:txBody>
          <a:bodyPr wrap="square" lIns="0" tIns="18000" rIns="0" bIns="18000" anchor="ctr" anchorCtr="0">
            <a:spAutoFit/>
          </a:bodyPr>
          <a:lstStyle/>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Idea: to deallocate the </a:t>
            </a:r>
            <a:r>
              <a:rPr lang="en-US" altLang="en-NL" sz="2800" spc="-350" noProof="0" dirty="0">
                <a:solidFill>
                  <a:srgbClr val="000000"/>
                </a:solidFill>
                <a:latin typeface="Arial" panose="020B0604020202020204" pitchFamily="34" charset="0"/>
                <a:cs typeface="Arial" panose="020B0604020202020204" pitchFamily="34" charset="0"/>
              </a:rPr>
              <a:t>C P </a:t>
            </a:r>
            <a:r>
              <a:rPr lang="en-US" altLang="en-NL" sz="2800" noProof="0" dirty="0">
                <a:solidFill>
                  <a:srgbClr val="000000"/>
                </a:solidFill>
                <a:latin typeface="Arial" panose="020B0604020202020204" pitchFamily="34" charset="0"/>
                <a:cs typeface="Arial" panose="020B0604020202020204" pitchFamily="34" charset="0"/>
              </a:rPr>
              <a:t>U in favor of the scheduler, we rely on hardware-provided interrupt handling support</a:t>
            </a:r>
          </a:p>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Allows the scheduler to periodically get control, i.e., whenever the hardware generates an interrupt</a:t>
            </a:r>
          </a:p>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Interrupt vector:</a:t>
            </a:r>
          </a:p>
          <a:p>
            <a:pPr marL="829818" lvl="1" indent="-342900" eaLnBrk="0" fontAlgn="base" hangingPunct="0">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Associated with each I/O device and interrupt line</a:t>
            </a:r>
          </a:p>
          <a:p>
            <a:pPr marL="829818" lvl="1" indent="-342900" eaLnBrk="0" fontAlgn="base" hangingPunct="0">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Part of the interrupt descriptor table (</a:t>
            </a:r>
            <a:r>
              <a:rPr lang="en-US" altLang="en-NL" sz="2800" spc="-350" noProof="0" dirty="0">
                <a:solidFill>
                  <a:srgbClr val="000000"/>
                </a:solidFill>
                <a:latin typeface="Arial" panose="020B0604020202020204" pitchFamily="34" charset="0"/>
                <a:cs typeface="Arial" panose="020B0604020202020204" pitchFamily="34" charset="0"/>
              </a:rPr>
              <a:t>I D </a:t>
            </a:r>
            <a:r>
              <a:rPr lang="en-US" altLang="en-NL" sz="2800" noProof="0" dirty="0">
                <a:solidFill>
                  <a:srgbClr val="000000"/>
                </a:solidFill>
                <a:latin typeface="Arial" panose="020B0604020202020204" pitchFamily="34" charset="0"/>
                <a:cs typeface="Arial" panose="020B0604020202020204" pitchFamily="34" charset="0"/>
              </a:rPr>
              <a:t>T)</a:t>
            </a:r>
          </a:p>
          <a:p>
            <a:pPr marL="829818" lvl="1" indent="-342900" eaLnBrk="0" fontAlgn="base" hangingPunct="0">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Contains the start address of an </a:t>
            </a:r>
            <a:r>
              <a:rPr lang="en-US" altLang="en-NL" sz="2800" spc="-350" noProof="0" dirty="0">
                <a:solidFill>
                  <a:srgbClr val="000000"/>
                </a:solidFill>
                <a:latin typeface="Arial" panose="020B0604020202020204" pitchFamily="34" charset="0"/>
                <a:cs typeface="Arial" panose="020B0604020202020204" pitchFamily="34" charset="0"/>
              </a:rPr>
              <a:t>O </a:t>
            </a:r>
            <a:r>
              <a:rPr lang="en-US" altLang="en-NL" sz="2800" noProof="0" dirty="0">
                <a:solidFill>
                  <a:srgbClr val="000000"/>
                </a:solidFill>
                <a:latin typeface="Arial" panose="020B0604020202020204" pitchFamily="34" charset="0"/>
                <a:cs typeface="Arial" panose="020B0604020202020204" pitchFamily="34" charset="0"/>
              </a:rPr>
              <a:t>S-provided internal procedure (interrupt handler)</a:t>
            </a:r>
          </a:p>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The interrupt handler continues the execution</a:t>
            </a:r>
          </a:p>
          <a:p>
            <a:pPr marL="342900" indent="-342900" eaLnBrk="0" fontAlgn="base" hangingPunct="0">
              <a:spcBef>
                <a:spcPts val="60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Interrupt types: </a:t>
            </a:r>
            <a:r>
              <a:rPr lang="en-US" altLang="en-NL" sz="2800" noProof="0" dirty="0" err="1">
                <a:solidFill>
                  <a:srgbClr val="000000"/>
                </a:solidFill>
                <a:latin typeface="Arial" panose="020B0604020202020204" pitchFamily="34" charset="0"/>
                <a:cs typeface="Arial" panose="020B0604020202020204" pitchFamily="34" charset="0"/>
              </a:rPr>
              <a:t>sw</a:t>
            </a:r>
            <a:r>
              <a:rPr lang="en-US" altLang="en-NL" sz="2800" noProof="0" dirty="0">
                <a:solidFill>
                  <a:srgbClr val="000000"/>
                </a:solidFill>
                <a:latin typeface="Arial" panose="020B0604020202020204" pitchFamily="34" charset="0"/>
                <a:cs typeface="Arial" panose="020B0604020202020204" pitchFamily="34" charset="0"/>
              </a:rPr>
              <a:t>, </a:t>
            </a:r>
            <a:r>
              <a:rPr lang="en-US" altLang="en-NL" sz="2800" noProof="0" dirty="0" err="1">
                <a:solidFill>
                  <a:srgbClr val="000000"/>
                </a:solidFill>
                <a:latin typeface="Arial" panose="020B0604020202020204" pitchFamily="34" charset="0"/>
                <a:cs typeface="Arial" panose="020B0604020202020204" pitchFamily="34" charset="0"/>
              </a:rPr>
              <a:t>hw</a:t>
            </a:r>
            <a:r>
              <a:rPr lang="en-US" altLang="en-NL" sz="2800" noProof="0" dirty="0">
                <a:solidFill>
                  <a:srgbClr val="000000"/>
                </a:solidFill>
                <a:latin typeface="Arial" panose="020B0604020202020204" pitchFamily="34" charset="0"/>
                <a:cs typeface="Arial" panose="020B0604020202020204" pitchFamily="34" charset="0"/>
              </a:rPr>
              <a:t> device (async), exceptions</a:t>
            </a:r>
          </a:p>
        </p:txBody>
      </p:sp>
    </p:spTree>
    <p:extLst>
      <p:ext uri="{BB962C8B-B14F-4D97-AF65-F5344CB8AC3E}">
        <p14:creationId xmlns:p14="http://schemas.microsoft.com/office/powerpoint/2010/main" val="1677198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860C6-9D1D-3F3C-B87B-F9BDC6D60391}"/>
              </a:ext>
            </a:extLst>
          </p:cNvPr>
          <p:cNvSpPr>
            <a:spLocks noGrp="1"/>
          </p:cNvSpPr>
          <p:nvPr>
            <p:ph type="title"/>
          </p:nvPr>
        </p:nvSpPr>
        <p:spPr>
          <a:xfrm>
            <a:off x="561075" y="294246"/>
            <a:ext cx="11114987" cy="559572"/>
          </a:xfrm>
        </p:spPr>
        <p:txBody>
          <a:bodyPr wrap="square" lIns="0" tIns="18000" rIns="0" bIns="18000" anchor="ctr" anchorCtr="0">
            <a:spAutoFit/>
          </a:bodyPr>
          <a:lstStyle/>
          <a:p>
            <a:r>
              <a:rPr lang="en-US" sz="3400" noProof="0" dirty="0"/>
              <a:t>Implementation of Processes </a:t>
            </a:r>
            <a:r>
              <a:rPr lang="en-US" sz="2600" noProof="0" dirty="0"/>
              <a:t>(2 of 2)</a:t>
            </a:r>
          </a:p>
        </p:txBody>
      </p:sp>
      <p:sp>
        <p:nvSpPr>
          <p:cNvPr id="3" name="Content Placeholder 2">
            <a:extLst>
              <a:ext uri="{FF2B5EF4-FFF2-40B4-BE49-F238E27FC236}">
                <a16:creationId xmlns:a16="http://schemas.microsoft.com/office/drawing/2014/main" id="{6DB29AEB-8278-5F57-BA14-2740D9223FBA}"/>
              </a:ext>
            </a:extLst>
          </p:cNvPr>
          <p:cNvSpPr>
            <a:spLocks noGrp="1"/>
          </p:cNvSpPr>
          <p:nvPr>
            <p:ph sz="quarter" idx="13"/>
          </p:nvPr>
        </p:nvSpPr>
        <p:spPr>
          <a:xfrm>
            <a:off x="561075" y="994408"/>
            <a:ext cx="11114987" cy="344128"/>
          </a:xfrm>
        </p:spPr>
        <p:txBody>
          <a:bodyPr wrap="square" lIns="0" tIns="18000" rIns="0" bIns="18000" anchor="ctr" anchorCtr="0">
            <a:spAutoFit/>
          </a:bodyPr>
          <a:lstStyle/>
          <a:p>
            <a:pPr marL="0" indent="0">
              <a:buNone/>
            </a:pPr>
            <a:r>
              <a:rPr lang="en-US" sz="2000" noProof="0" dirty="0"/>
              <a:t>Skeleton of what the lowest level of the operating system does when an interrupt occurs.</a:t>
            </a:r>
          </a:p>
        </p:txBody>
      </p:sp>
      <p:sp>
        <p:nvSpPr>
          <p:cNvPr id="4" name="Content Placeholder 3">
            <a:extLst>
              <a:ext uri="{FF2B5EF4-FFF2-40B4-BE49-F238E27FC236}">
                <a16:creationId xmlns:a16="http://schemas.microsoft.com/office/drawing/2014/main" id="{580EC691-CD8F-FA94-57DC-3B220F32A3B1}"/>
              </a:ext>
            </a:extLst>
          </p:cNvPr>
          <p:cNvSpPr>
            <a:spLocks noGrp="1"/>
          </p:cNvSpPr>
          <p:nvPr>
            <p:ph sz="quarter" idx="14"/>
          </p:nvPr>
        </p:nvSpPr>
        <p:spPr>
          <a:xfrm>
            <a:off x="561075" y="1526943"/>
            <a:ext cx="11114987" cy="3037173"/>
          </a:xfrm>
        </p:spPr>
        <p:txBody>
          <a:bodyPr wrap="square" lIns="0" tIns="18000" rIns="0" bIns="18000" anchor="ctr" anchorCtr="0">
            <a:spAutoFit/>
          </a:bodyPr>
          <a:lstStyle/>
          <a:p>
            <a:pPr marL="944118" lvl="1" indent="-457200">
              <a:buFont typeface="+mj-lt"/>
              <a:buAutoNum type="arabicPeriod"/>
            </a:pPr>
            <a:r>
              <a:rPr lang="en-US" sz="2000" noProof="0" dirty="0"/>
              <a:t>Hardware stacks program counter, etc. </a:t>
            </a:r>
          </a:p>
          <a:p>
            <a:pPr marL="944118" lvl="1" indent="-457200">
              <a:buFont typeface="+mj-lt"/>
              <a:buAutoNum type="arabicPeriod"/>
            </a:pPr>
            <a:r>
              <a:rPr lang="en-US" sz="2000" noProof="0" dirty="0"/>
              <a:t>Hardware loads new program counter from interrupt vector. </a:t>
            </a:r>
          </a:p>
          <a:p>
            <a:pPr marL="944118" lvl="1" indent="-457200">
              <a:buFont typeface="+mj-lt"/>
              <a:buAutoNum type="arabicPeriod"/>
            </a:pPr>
            <a:r>
              <a:rPr lang="en-US" sz="2000" noProof="0" dirty="0"/>
              <a:t>Assembly language procedure saves registers. </a:t>
            </a:r>
          </a:p>
          <a:p>
            <a:pPr marL="944118" lvl="1" indent="-457200">
              <a:buFont typeface="+mj-lt"/>
              <a:buAutoNum type="arabicPeriod"/>
            </a:pPr>
            <a:r>
              <a:rPr lang="en-US" sz="2000" noProof="0" dirty="0"/>
              <a:t>Assembly language procedure sets up new stack. </a:t>
            </a:r>
          </a:p>
          <a:p>
            <a:pPr marL="944118" lvl="1" indent="-457200">
              <a:buFont typeface="+mj-lt"/>
              <a:buAutoNum type="arabicPeriod"/>
            </a:pPr>
            <a:r>
              <a:rPr lang="en-US" sz="2000" noProof="0" dirty="0"/>
              <a:t>C interrupt service runs (typically reads and buffers input). </a:t>
            </a:r>
          </a:p>
          <a:p>
            <a:pPr marL="944118" lvl="1" indent="-457200">
              <a:buFont typeface="+mj-lt"/>
              <a:buAutoNum type="arabicPeriod"/>
            </a:pPr>
            <a:r>
              <a:rPr lang="en-US" sz="2000" noProof="0" dirty="0"/>
              <a:t>Scheduler decides which process is to run next. </a:t>
            </a:r>
          </a:p>
          <a:p>
            <a:pPr marL="944118" lvl="1" indent="-457200">
              <a:buFont typeface="+mj-lt"/>
              <a:buAutoNum type="arabicPeriod"/>
            </a:pPr>
            <a:r>
              <a:rPr lang="en-US" sz="2000" noProof="0" dirty="0"/>
              <a:t>C procedure returns to the assembly code. </a:t>
            </a:r>
          </a:p>
          <a:p>
            <a:pPr marL="944118" lvl="1" indent="-457200">
              <a:buFont typeface="+mj-lt"/>
              <a:buAutoNum type="arabicPeriod"/>
            </a:pPr>
            <a:r>
              <a:rPr lang="en-US" sz="2000" noProof="0" dirty="0"/>
              <a:t>Assembly language procedure starts up new current process. </a:t>
            </a:r>
          </a:p>
        </p:txBody>
      </p:sp>
      <p:sp>
        <p:nvSpPr>
          <p:cNvPr id="5" name="Content Placeholder 4">
            <a:extLst>
              <a:ext uri="{FF2B5EF4-FFF2-40B4-BE49-F238E27FC236}">
                <a16:creationId xmlns:a16="http://schemas.microsoft.com/office/drawing/2014/main" id="{74816569-A70E-759B-0044-1CDA034D8AD6}"/>
              </a:ext>
            </a:extLst>
          </p:cNvPr>
          <p:cNvSpPr>
            <a:spLocks noGrp="1"/>
          </p:cNvSpPr>
          <p:nvPr>
            <p:ph sz="quarter" idx="15"/>
          </p:nvPr>
        </p:nvSpPr>
        <p:spPr>
          <a:xfrm>
            <a:off x="561082" y="4699365"/>
            <a:ext cx="6779997" cy="344128"/>
          </a:xfrm>
        </p:spPr>
        <p:txBody>
          <a:bodyPr wrap="square" lIns="0" tIns="18000" rIns="0" bIns="18000" anchor="ctr" anchorCtr="0">
            <a:spAutoFit/>
          </a:bodyPr>
          <a:lstStyle/>
          <a:p>
            <a:pPr marL="342900" indent="-342900"/>
            <a:r>
              <a:rPr lang="en-US" sz="2000" noProof="0" dirty="0"/>
              <a:t>Every time an interrupt occurs, the scheduler gets control</a:t>
            </a:r>
          </a:p>
        </p:txBody>
      </p:sp>
      <p:graphicFrame>
        <p:nvGraphicFramePr>
          <p:cNvPr id="9" name="Object 8" descr="right arrow">
            <a:extLst>
              <a:ext uri="{FF2B5EF4-FFF2-40B4-BE49-F238E27FC236}">
                <a16:creationId xmlns:a16="http://schemas.microsoft.com/office/drawing/2014/main" id="{A94A5B64-C6AE-ED2C-1DBF-C2165BE4AEDF}"/>
              </a:ext>
            </a:extLst>
          </p:cNvPr>
          <p:cNvGraphicFramePr>
            <a:graphicFrameLocks noChangeAspect="1"/>
          </p:cNvGraphicFramePr>
          <p:nvPr>
            <p:extLst>
              <p:ext uri="{D42A27DB-BD31-4B8C-83A1-F6EECF244321}">
                <p14:modId xmlns:p14="http://schemas.microsoft.com/office/powerpoint/2010/main" val="3350080587"/>
              </p:ext>
            </p:extLst>
          </p:nvPr>
        </p:nvGraphicFramePr>
        <p:xfrm>
          <a:off x="7382174" y="4770882"/>
          <a:ext cx="321993" cy="236758"/>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9" name="Object 8" descr="right arrow">
                        <a:extLst>
                          <a:ext uri="{FF2B5EF4-FFF2-40B4-BE49-F238E27FC236}">
                            <a16:creationId xmlns:a16="http://schemas.microsoft.com/office/drawing/2014/main" id="{A94A5B64-C6AE-ED2C-1DBF-C2165BE4AEDF}"/>
                          </a:ext>
                        </a:extLst>
                      </p:cNvPr>
                      <p:cNvPicPr/>
                      <p:nvPr/>
                    </p:nvPicPr>
                    <p:blipFill>
                      <a:blip r:embed="rId3"/>
                      <a:stretch>
                        <a:fillRect/>
                      </a:stretch>
                    </p:blipFill>
                    <p:spPr>
                      <a:xfrm>
                        <a:off x="7382174" y="4770882"/>
                        <a:ext cx="321993" cy="236758"/>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EC3D478F-CEEE-C384-9186-5FC1D6F0217D}"/>
              </a:ext>
            </a:extLst>
          </p:cNvPr>
          <p:cNvSpPr>
            <a:spLocks noGrp="1"/>
          </p:cNvSpPr>
          <p:nvPr>
            <p:ph sz="quarter" idx="16"/>
          </p:nvPr>
        </p:nvSpPr>
        <p:spPr>
          <a:xfrm>
            <a:off x="7878429" y="4706411"/>
            <a:ext cx="3219061" cy="313350"/>
          </a:xfrm>
        </p:spPr>
        <p:txBody>
          <a:bodyPr wrap="square" lIns="0" tIns="18000" rIns="0" bIns="18000" anchor="ctr" anchorCtr="0">
            <a:spAutoFit/>
          </a:bodyPr>
          <a:lstStyle/>
          <a:p>
            <a:pPr marL="0" indent="0">
              <a:buNone/>
            </a:pPr>
            <a:r>
              <a:rPr lang="en-US" sz="1800" noProof="0" dirty="0"/>
              <a:t>acts as a mediator</a:t>
            </a:r>
          </a:p>
        </p:txBody>
      </p:sp>
      <p:sp>
        <p:nvSpPr>
          <p:cNvPr id="8" name="Content Placeholder 7">
            <a:extLst>
              <a:ext uri="{FF2B5EF4-FFF2-40B4-BE49-F238E27FC236}">
                <a16:creationId xmlns:a16="http://schemas.microsoft.com/office/drawing/2014/main" id="{B0342F64-5E95-7800-F3E1-78DA69AEB11B}"/>
              </a:ext>
            </a:extLst>
          </p:cNvPr>
          <p:cNvSpPr>
            <a:spLocks noGrp="1"/>
          </p:cNvSpPr>
          <p:nvPr>
            <p:ph sz="quarter" idx="18"/>
          </p:nvPr>
        </p:nvSpPr>
        <p:spPr>
          <a:xfrm>
            <a:off x="561075" y="5272591"/>
            <a:ext cx="11114987" cy="651905"/>
          </a:xfrm>
        </p:spPr>
        <p:txBody>
          <a:bodyPr wrap="square" lIns="0" tIns="18000" rIns="0" bIns="18000" anchor="ctr" anchorCtr="0">
            <a:spAutoFit/>
          </a:bodyPr>
          <a:lstStyle/>
          <a:p>
            <a:pPr marL="342900" indent="-342900"/>
            <a:r>
              <a:rPr lang="en-US" sz="2000" noProof="0" dirty="0"/>
              <a:t>A process cannot give the </a:t>
            </a:r>
            <a:r>
              <a:rPr lang="en-US" sz="2000" spc="-300" noProof="0" dirty="0"/>
              <a:t>C P </a:t>
            </a:r>
            <a:r>
              <a:rPr lang="en-US" sz="2000" noProof="0" dirty="0"/>
              <a:t>U to another process (context switch) without going through the scheduler</a:t>
            </a:r>
          </a:p>
        </p:txBody>
      </p:sp>
    </p:spTree>
    <p:extLst>
      <p:ext uri="{BB962C8B-B14F-4D97-AF65-F5344CB8AC3E}">
        <p14:creationId xmlns:p14="http://schemas.microsoft.com/office/powerpoint/2010/main" val="2636667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974" y="291826"/>
            <a:ext cx="11114087" cy="559572"/>
          </a:xfrm>
        </p:spPr>
        <p:txBody>
          <a:bodyPr wrap="square" lIns="0" tIns="18000" rIns="0" bIns="18000" anchor="ctr" anchorCtr="0">
            <a:spAutoFit/>
          </a:bodyPr>
          <a:lstStyle/>
          <a:p>
            <a:r>
              <a:rPr lang="en-US" altLang="en-US" sz="3400" noProof="0" dirty="0"/>
              <a:t>Modeling Multiprogramming</a:t>
            </a:r>
            <a:endParaRPr lang="en-US" sz="3400" noProof="0" dirty="0"/>
          </a:p>
        </p:txBody>
      </p:sp>
      <p:pic>
        <p:nvPicPr>
          <p:cNvPr id="5" name="Picture 4" descr="The figure illustrates the C P U utilization as a function of the number of processes in memory.&#10;Long description is available in notes, Press F6">
            <a:extLst>
              <a:ext uri="{FF2B5EF4-FFF2-40B4-BE49-F238E27FC236}">
                <a16:creationId xmlns:a16="http://schemas.microsoft.com/office/drawing/2014/main" id="{C9B6FA40-9BE0-0AD4-6BA8-B27A494D1908}"/>
              </a:ext>
            </a:extLst>
          </p:cNvPr>
          <p:cNvPicPr>
            <a:picLocks noChangeAspect="1"/>
          </p:cNvPicPr>
          <p:nvPr/>
        </p:nvPicPr>
        <p:blipFill>
          <a:blip r:embed="rId3"/>
          <a:stretch>
            <a:fillRect/>
          </a:stretch>
        </p:blipFill>
        <p:spPr>
          <a:xfrm>
            <a:off x="2674236" y="1134243"/>
            <a:ext cx="6843528" cy="4084040"/>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106065" y="5773777"/>
            <a:ext cx="8025007" cy="313350"/>
          </a:xfrm>
        </p:spPr>
        <p:txBody>
          <a:bodyPr wrap="square" lIns="0" tIns="18000" rIns="0" bIns="18000" anchor="ctr" anchorCtr="0">
            <a:spAutoFit/>
          </a:bodyPr>
          <a:lstStyle/>
          <a:p>
            <a:pPr marL="0" indent="0">
              <a:buNone/>
            </a:pPr>
            <a:r>
              <a:rPr lang="en-US" altLang="en-US" sz="1800" noProof="0" dirty="0">
                <a:latin typeface="Arial" panose="020B0604020202020204" pitchFamily="34" charset="0"/>
                <a:cs typeface="Arial" panose="020B0604020202020204" pitchFamily="34" charset="0"/>
              </a:rPr>
              <a:t>Figure 2.6 </a:t>
            </a:r>
            <a:r>
              <a:rPr lang="en-US" altLang="en-US" sz="1800" spc="-250" noProof="0" dirty="0">
                <a:latin typeface="Arial" panose="020B0604020202020204" pitchFamily="34" charset="0"/>
                <a:cs typeface="Arial" panose="020B0604020202020204" pitchFamily="34" charset="0"/>
              </a:rPr>
              <a:t>C P </a:t>
            </a:r>
            <a:r>
              <a:rPr lang="en-US" altLang="en-US" sz="1800" noProof="0" dirty="0">
                <a:latin typeface="Arial" panose="020B0604020202020204" pitchFamily="34" charset="0"/>
                <a:cs typeface="Arial" panose="020B0604020202020204" pitchFamily="34" charset="0"/>
              </a:rPr>
              <a:t>U utilization as a function of the number of processes in memory.</a:t>
            </a:r>
          </a:p>
        </p:txBody>
      </p:sp>
    </p:spTree>
    <p:extLst>
      <p:ext uri="{BB962C8B-B14F-4D97-AF65-F5344CB8AC3E}">
        <p14:creationId xmlns:p14="http://schemas.microsoft.com/office/powerpoint/2010/main" val="2640659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61077" y="286197"/>
            <a:ext cx="11114986" cy="559572"/>
          </a:xfrm>
        </p:spPr>
        <p:txBody>
          <a:bodyPr wrap="square" lIns="0" tIns="18000" rIns="0" bIns="18000" anchor="ctr" anchorCtr="0">
            <a:spAutoFit/>
          </a:bodyPr>
          <a:lstStyle/>
          <a:p>
            <a:r>
              <a:rPr lang="en-US" sz="3400" noProof="0" dirty="0"/>
              <a:t>Processes and threads</a:t>
            </a:r>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4"/>
          </p:nvPr>
        </p:nvSpPr>
        <p:spPr>
          <a:xfrm>
            <a:off x="581697" y="1096901"/>
            <a:ext cx="11038804" cy="5037721"/>
          </a:xfrm>
        </p:spPr>
        <p:txBody>
          <a:bodyPr wrap="square" lIns="0" tIns="18000" rIns="0" bIns="18000" anchor="ctr" anchorCtr="0">
            <a:spAutoFit/>
          </a:bodyPr>
          <a:lstStyle/>
          <a:p>
            <a:pPr marL="342900" indent="-342900">
              <a:spcBef>
                <a:spcPts val="600"/>
              </a:spcBef>
            </a:pPr>
            <a:r>
              <a:rPr lang="en-US" sz="2800" noProof="0" dirty="0"/>
              <a:t>Introduction to Processes</a:t>
            </a:r>
          </a:p>
          <a:p>
            <a:pPr marL="829818" lvl="1" indent="-342900"/>
            <a:r>
              <a:rPr lang="en-US" sz="2800" noProof="0" dirty="0"/>
              <a:t>The Process Model</a:t>
            </a:r>
          </a:p>
          <a:p>
            <a:pPr marL="829818" lvl="1" indent="-342900"/>
            <a:r>
              <a:rPr lang="en-US" sz="2800" noProof="0" dirty="0"/>
              <a:t>Process Management</a:t>
            </a:r>
          </a:p>
          <a:p>
            <a:pPr marL="829818" lvl="1" indent="-342900"/>
            <a:r>
              <a:rPr lang="en-US" sz="2800" noProof="0" dirty="0"/>
              <a:t>Process States</a:t>
            </a:r>
          </a:p>
          <a:p>
            <a:pPr marL="829818" lvl="1" indent="-342900"/>
            <a:r>
              <a:rPr lang="en-US" sz="2800" noProof="0" dirty="0"/>
              <a:t>Threads</a:t>
            </a:r>
          </a:p>
          <a:p>
            <a:pPr marL="829818" lvl="1" indent="-342900"/>
            <a:r>
              <a:rPr lang="en-US" sz="2800" noProof="0" dirty="0"/>
              <a:t>Signal Handling</a:t>
            </a:r>
          </a:p>
          <a:p>
            <a:pPr marL="342900" indent="-342900">
              <a:spcBef>
                <a:spcPts val="600"/>
              </a:spcBef>
            </a:pPr>
            <a:r>
              <a:rPr lang="en-US" sz="2800" noProof="0" dirty="0"/>
              <a:t>Inter-Process Communication</a:t>
            </a:r>
          </a:p>
          <a:p>
            <a:pPr marL="829818" lvl="1" indent="-342900"/>
            <a:r>
              <a:rPr lang="en-US" sz="2800" spc="-350" noProof="0" dirty="0"/>
              <a:t>I P </a:t>
            </a:r>
            <a:r>
              <a:rPr lang="en-US" sz="2800" noProof="0" dirty="0"/>
              <a:t>C Mechanisms</a:t>
            </a:r>
          </a:p>
          <a:p>
            <a:pPr marL="829818" lvl="1" indent="-342900"/>
            <a:r>
              <a:rPr lang="en-US" sz="2800" noProof="0" dirty="0"/>
              <a:t>Classical </a:t>
            </a:r>
            <a:r>
              <a:rPr lang="en-US" sz="2800" spc="-350" noProof="0" dirty="0"/>
              <a:t>I P </a:t>
            </a:r>
            <a:r>
              <a:rPr lang="en-US" sz="2800" noProof="0" dirty="0"/>
              <a:t>C Problems</a:t>
            </a:r>
          </a:p>
          <a:p>
            <a:pPr marL="342900" indent="-342900">
              <a:spcBef>
                <a:spcPts val="600"/>
              </a:spcBef>
            </a:pPr>
            <a:r>
              <a:rPr lang="en-US" sz="2800" noProof="0" dirty="0"/>
              <a:t>Scheduling</a:t>
            </a:r>
          </a:p>
        </p:txBody>
      </p:sp>
    </p:spTree>
    <p:extLst>
      <p:ext uri="{BB962C8B-B14F-4D97-AF65-F5344CB8AC3E}">
        <p14:creationId xmlns:p14="http://schemas.microsoft.com/office/powerpoint/2010/main" val="1176315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561075" y="282298"/>
            <a:ext cx="11114987" cy="559572"/>
          </a:xfrm>
        </p:spPr>
        <p:txBody>
          <a:bodyPr wrap="square" lIns="0" tIns="18000" rIns="0" bIns="18000" anchor="ctr" anchorCtr="0">
            <a:spAutoFit/>
          </a:bodyPr>
          <a:lstStyle/>
          <a:p>
            <a:r>
              <a:rPr lang="en-US" sz="3400" noProof="0" dirty="0"/>
              <a:t>Signal Handling </a:t>
            </a:r>
            <a:r>
              <a:rPr lang="en-US" sz="2600" noProof="0" dirty="0"/>
              <a:t>(1 of 2)</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551519" y="1017036"/>
            <a:ext cx="11106455" cy="5206998"/>
          </a:xfrm>
        </p:spPr>
        <p:txBody>
          <a:bodyPr wrap="square" lIns="0" tIns="18000" rIns="0" bIns="18000" anchor="ctr" anchorCtr="0">
            <a:spAutoFit/>
          </a:bodyPr>
          <a:lstStyle/>
          <a:p>
            <a:pPr marL="342900" indent="-342900">
              <a:spcBef>
                <a:spcPts val="600"/>
              </a:spcBef>
            </a:pPr>
            <a:r>
              <a:rPr lang="en-US" sz="2600" noProof="0" dirty="0"/>
              <a:t>Signal types:</a:t>
            </a:r>
          </a:p>
          <a:p>
            <a:pPr marL="829818" lvl="1" indent="-342900"/>
            <a:r>
              <a:rPr lang="en-US" sz="2600" noProof="0" dirty="0"/>
              <a:t>Hardware-induced (e.g., </a:t>
            </a:r>
            <a:r>
              <a:rPr lang="en-US" sz="2600" spc="-800" noProof="0" dirty="0">
                <a:latin typeface="Consolas" panose="020B0609020204030204" pitchFamily="49" charset="0"/>
              </a:rPr>
              <a:t>S I G I L </a:t>
            </a:r>
            <a:r>
              <a:rPr lang="en-US" sz="2600" noProof="0" dirty="0">
                <a:latin typeface="Consolas" panose="020B0609020204030204" pitchFamily="49" charset="0"/>
              </a:rPr>
              <a:t>L</a:t>
            </a:r>
            <a:r>
              <a:rPr lang="en-US" sz="2600" noProof="0" dirty="0"/>
              <a:t>)</a:t>
            </a:r>
          </a:p>
          <a:p>
            <a:pPr marL="829818" lvl="1" indent="-342900"/>
            <a:r>
              <a:rPr lang="en-US" sz="2600" noProof="0" dirty="0"/>
              <a:t>Software-induced (e.g., </a:t>
            </a:r>
            <a:r>
              <a:rPr lang="en-US" sz="2600" spc="-800" noProof="0" dirty="0">
                <a:latin typeface="Consolas" panose="020B0609020204030204" pitchFamily="49" charset="0"/>
              </a:rPr>
              <a:t>S I G Q U I </a:t>
            </a:r>
            <a:r>
              <a:rPr lang="en-US" sz="2600" noProof="0" dirty="0">
                <a:latin typeface="Consolas" panose="020B0609020204030204" pitchFamily="49" charset="0"/>
              </a:rPr>
              <a:t>T</a:t>
            </a:r>
            <a:r>
              <a:rPr lang="en-US" sz="2600" noProof="0" dirty="0"/>
              <a:t> or </a:t>
            </a:r>
            <a:r>
              <a:rPr lang="en-US" sz="2600" spc="-800" noProof="0" dirty="0">
                <a:latin typeface="Consolas" panose="020B0609020204030204" pitchFamily="49" charset="0"/>
              </a:rPr>
              <a:t>S I G P I P </a:t>
            </a:r>
            <a:r>
              <a:rPr lang="en-US" sz="2600" noProof="0" dirty="0">
                <a:latin typeface="Consolas" panose="020B0609020204030204" pitchFamily="49" charset="0"/>
              </a:rPr>
              <a:t>E</a:t>
            </a:r>
            <a:r>
              <a:rPr lang="en-US" sz="2600" noProof="0" dirty="0"/>
              <a:t>)</a:t>
            </a:r>
          </a:p>
          <a:p>
            <a:pPr marL="342900" indent="-342900">
              <a:spcBef>
                <a:spcPts val="600"/>
              </a:spcBef>
            </a:pPr>
            <a:r>
              <a:rPr lang="en-US" sz="2600" noProof="0" dirty="0"/>
              <a:t>Actions:</a:t>
            </a:r>
          </a:p>
          <a:p>
            <a:pPr marL="829818" lvl="1" indent="-342900"/>
            <a:r>
              <a:rPr lang="en-US" sz="2600" b="1" noProof="0" dirty="0"/>
              <a:t>Term, </a:t>
            </a:r>
            <a:r>
              <a:rPr lang="en-US" sz="2600" b="1" spc="-400" noProof="0" dirty="0"/>
              <a:t>I g </a:t>
            </a:r>
            <a:r>
              <a:rPr lang="en-US" sz="2600" b="1" noProof="0" dirty="0"/>
              <a:t>n, Core, Stop, </a:t>
            </a:r>
            <a:r>
              <a:rPr lang="en-US" sz="2600" b="1" noProof="0" dirty="0" err="1"/>
              <a:t>Cont</a:t>
            </a:r>
            <a:endParaRPr lang="en-US" sz="2600" b="1" noProof="0" dirty="0"/>
          </a:p>
          <a:p>
            <a:pPr marL="829818" lvl="1" indent="-342900"/>
            <a:r>
              <a:rPr lang="en-US" sz="2600" noProof="0" dirty="0"/>
              <a:t>Default action on per-signal basis, typically overridable</a:t>
            </a:r>
          </a:p>
          <a:p>
            <a:pPr marL="829818" lvl="1" indent="-342900"/>
            <a:r>
              <a:rPr lang="en-US" sz="2600" noProof="0" dirty="0"/>
              <a:t>Signals can be typically blocked and actions delayed</a:t>
            </a:r>
          </a:p>
          <a:p>
            <a:pPr marL="342900" indent="-342900">
              <a:spcBef>
                <a:spcPts val="600"/>
              </a:spcBef>
            </a:pPr>
            <a:r>
              <a:rPr lang="en-US" sz="2600" noProof="0" dirty="0"/>
              <a:t>Catching signals:</a:t>
            </a:r>
          </a:p>
          <a:p>
            <a:pPr marL="829818" lvl="1" indent="-342900"/>
            <a:r>
              <a:rPr lang="en-US" sz="2600" noProof="0" dirty="0"/>
              <a:t>Process registers signal handler</a:t>
            </a:r>
          </a:p>
          <a:p>
            <a:pPr marL="829818" lvl="1" indent="-342900"/>
            <a:r>
              <a:rPr lang="en-US" sz="2600" noProof="0" dirty="0"/>
              <a:t>OS delivers signal and allows process to run handler</a:t>
            </a:r>
          </a:p>
          <a:p>
            <a:pPr marL="829818" lvl="1" indent="-342900"/>
            <a:r>
              <a:rPr lang="en-US" sz="2600" noProof="0" dirty="0"/>
              <a:t>Current execution context needs to be saved/restored</a:t>
            </a:r>
          </a:p>
        </p:txBody>
      </p:sp>
    </p:spTree>
    <p:extLst>
      <p:ext uri="{BB962C8B-B14F-4D97-AF65-F5344CB8AC3E}">
        <p14:creationId xmlns:p14="http://schemas.microsoft.com/office/powerpoint/2010/main" val="3773712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6"/>
            <a:ext cx="11114987" cy="559572"/>
          </a:xfrm>
        </p:spPr>
        <p:txBody>
          <a:bodyPr wrap="square" lIns="0" tIns="18000" rIns="0" bIns="18000" anchor="ctr" anchorCtr="0">
            <a:spAutoFit/>
          </a:bodyPr>
          <a:lstStyle/>
          <a:p>
            <a:r>
              <a:rPr lang="en-US" altLang="en-US" sz="3400" noProof="0" dirty="0"/>
              <a:t>Catching Ctrl-C</a:t>
            </a:r>
            <a:endParaRPr lang="en-US" sz="3400" noProof="0" dirty="0"/>
          </a:p>
        </p:txBody>
      </p:sp>
      <p:pic>
        <p:nvPicPr>
          <p:cNvPr id="4" name="Picture 3" descr="A code to catch C t r l C.&#10;Long description is available in notes, press F6">
            <a:extLst>
              <a:ext uri="{FF2B5EF4-FFF2-40B4-BE49-F238E27FC236}">
                <a16:creationId xmlns:a16="http://schemas.microsoft.com/office/drawing/2014/main" id="{CA28C40F-8415-7889-ED80-D675519368A6}"/>
              </a:ext>
            </a:extLst>
          </p:cNvPr>
          <p:cNvPicPr>
            <a:picLocks noChangeAspect="1"/>
          </p:cNvPicPr>
          <p:nvPr/>
        </p:nvPicPr>
        <p:blipFill>
          <a:blip r:embed="rId3"/>
          <a:stretch>
            <a:fillRect/>
          </a:stretch>
        </p:blipFill>
        <p:spPr>
          <a:xfrm>
            <a:off x="2117033" y="1150856"/>
            <a:ext cx="7975187" cy="4636961"/>
          </a:xfrm>
          <a:prstGeom prst="rect">
            <a:avLst/>
          </a:prstGeom>
        </p:spPr>
      </p:pic>
    </p:spTree>
    <p:extLst>
      <p:ext uri="{BB962C8B-B14F-4D97-AF65-F5344CB8AC3E}">
        <p14:creationId xmlns:p14="http://schemas.microsoft.com/office/powerpoint/2010/main" val="101208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title"/>
          </p:nvPr>
        </p:nvSpPr>
        <p:spPr>
          <a:xfrm>
            <a:off x="561075" y="234673"/>
            <a:ext cx="11114987" cy="559572"/>
          </a:xfrm>
        </p:spPr>
        <p:txBody>
          <a:bodyPr wrap="square" lIns="0" tIns="18000" rIns="0" bIns="18000" anchor="ctr" anchorCtr="0">
            <a:spAutoFit/>
          </a:bodyPr>
          <a:lstStyle/>
          <a:p>
            <a:r>
              <a:rPr lang="en-US" sz="3400" noProof="0" dirty="0"/>
              <a:t>Signal Handling </a:t>
            </a:r>
            <a:r>
              <a:rPr lang="en-US" sz="2600" noProof="0" dirty="0"/>
              <a:t>(2 of 2)</a:t>
            </a:r>
          </a:p>
        </p:txBody>
      </p:sp>
      <p:sp>
        <p:nvSpPr>
          <p:cNvPr id="3" name="Content Placeholder 2">
            <a:extLst>
              <a:ext uri="{FF2B5EF4-FFF2-40B4-BE49-F238E27FC236}">
                <a16:creationId xmlns:a16="http://schemas.microsoft.com/office/drawing/2014/main" id="{DAC274EE-6534-1C42-E0EB-E193E8E9145D}"/>
              </a:ext>
            </a:extLst>
          </p:cNvPr>
          <p:cNvSpPr>
            <a:spLocks noGrp="1"/>
          </p:cNvSpPr>
          <p:nvPr>
            <p:ph sz="quarter" idx="13"/>
          </p:nvPr>
        </p:nvSpPr>
        <p:spPr>
          <a:xfrm>
            <a:off x="560145" y="993597"/>
            <a:ext cx="11106455" cy="2498564"/>
          </a:xfrm>
        </p:spPr>
        <p:txBody>
          <a:bodyPr wrap="square" lIns="0" tIns="18000" rIns="0" bIns="18000" anchor="ctr" anchorCtr="0">
            <a:spAutoFit/>
          </a:bodyPr>
          <a:lstStyle/>
          <a:p>
            <a:pPr marL="342900" indent="-342900">
              <a:spcBef>
                <a:spcPts val="600"/>
              </a:spcBef>
            </a:pPr>
            <a:r>
              <a:rPr lang="en-US" sz="2800" noProof="0" dirty="0"/>
              <a:t>Kernel delivers signal</a:t>
            </a:r>
          </a:p>
          <a:p>
            <a:pPr marL="342900" indent="-342900">
              <a:spcBef>
                <a:spcPts val="600"/>
              </a:spcBef>
            </a:pPr>
            <a:r>
              <a:rPr lang="en-US" sz="2800" noProof="0" dirty="0"/>
              <a:t>Stops code currently executing</a:t>
            </a:r>
          </a:p>
          <a:p>
            <a:pPr marL="342900" indent="-342900">
              <a:spcBef>
                <a:spcPts val="600"/>
              </a:spcBef>
            </a:pPr>
            <a:r>
              <a:rPr lang="en-US" sz="2800" noProof="0" dirty="0"/>
              <a:t>Saves context</a:t>
            </a:r>
          </a:p>
          <a:p>
            <a:pPr marL="342900" indent="-342900">
              <a:spcBef>
                <a:spcPts val="600"/>
              </a:spcBef>
            </a:pPr>
            <a:r>
              <a:rPr lang="en-US" sz="2800" noProof="0" dirty="0"/>
              <a:t>Executes signal handling code</a:t>
            </a:r>
          </a:p>
          <a:p>
            <a:pPr marL="342900" indent="-342900">
              <a:spcBef>
                <a:spcPts val="600"/>
              </a:spcBef>
            </a:pPr>
            <a:r>
              <a:rPr lang="en-US" sz="2800" noProof="0" dirty="0"/>
              <a:t>Restores original context</a:t>
            </a:r>
          </a:p>
        </p:txBody>
      </p:sp>
    </p:spTree>
    <p:extLst>
      <p:ext uri="{BB962C8B-B14F-4D97-AF65-F5344CB8AC3E}">
        <p14:creationId xmlns:p14="http://schemas.microsoft.com/office/powerpoint/2010/main" val="274643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81FF-7FA0-1EB9-72A4-C939A8C0C4F5}"/>
              </a:ext>
            </a:extLst>
          </p:cNvPr>
          <p:cNvSpPr>
            <a:spLocks noGrp="1"/>
          </p:cNvSpPr>
          <p:nvPr>
            <p:ph type="ctrTitle"/>
          </p:nvPr>
        </p:nvSpPr>
        <p:spPr>
          <a:xfrm>
            <a:off x="2209800" y="3072272"/>
            <a:ext cx="7772400" cy="713460"/>
          </a:xfrm>
        </p:spPr>
        <p:txBody>
          <a:bodyPr lIns="0" tIns="18000" rIns="0" bIns="18000" anchor="ctr" anchorCtr="0">
            <a:spAutoFit/>
          </a:bodyPr>
          <a:lstStyle/>
          <a:p>
            <a:pPr algn="ctr"/>
            <a:r>
              <a:rPr lang="en-US" sz="4400" noProof="0" dirty="0">
                <a:solidFill>
                  <a:srgbClr val="007FA3"/>
                </a:solidFill>
              </a:rPr>
              <a:t>Threads</a:t>
            </a:r>
          </a:p>
        </p:txBody>
      </p:sp>
    </p:spTree>
    <p:extLst>
      <p:ext uri="{BB962C8B-B14F-4D97-AF65-F5344CB8AC3E}">
        <p14:creationId xmlns:p14="http://schemas.microsoft.com/office/powerpoint/2010/main" val="2118693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9E302F-2C37-15A0-543A-2F3760665698}"/>
              </a:ext>
            </a:extLst>
          </p:cNvPr>
          <p:cNvSpPr>
            <a:spLocks noGrp="1"/>
          </p:cNvSpPr>
          <p:nvPr>
            <p:ph type="title"/>
          </p:nvPr>
        </p:nvSpPr>
        <p:spPr>
          <a:xfrm>
            <a:off x="561075" y="291818"/>
            <a:ext cx="11114987" cy="559572"/>
          </a:xfrm>
        </p:spPr>
        <p:txBody>
          <a:bodyPr wrap="square" lIns="0" tIns="18000" rIns="0" bIns="18000" anchor="ctr" anchorCtr="0">
            <a:spAutoFit/>
          </a:bodyPr>
          <a:lstStyle/>
          <a:p>
            <a:r>
              <a:rPr lang="en-US" sz="3400" noProof="0" dirty="0"/>
              <a:t>Threads </a:t>
            </a:r>
          </a:p>
        </p:txBody>
      </p:sp>
      <p:sp>
        <p:nvSpPr>
          <p:cNvPr id="11" name="Content Placeholder 10">
            <a:extLst>
              <a:ext uri="{FF2B5EF4-FFF2-40B4-BE49-F238E27FC236}">
                <a16:creationId xmlns:a16="http://schemas.microsoft.com/office/drawing/2014/main" id="{BF2DC2BB-6A77-BAF1-062B-EDCD3CE8E8A3}"/>
              </a:ext>
            </a:extLst>
          </p:cNvPr>
          <p:cNvSpPr>
            <a:spLocks noGrp="1"/>
          </p:cNvSpPr>
          <p:nvPr>
            <p:ph sz="quarter" idx="13"/>
          </p:nvPr>
        </p:nvSpPr>
        <p:spPr>
          <a:xfrm>
            <a:off x="561075" y="1028498"/>
            <a:ext cx="11114987" cy="467239"/>
          </a:xfrm>
        </p:spPr>
        <p:txBody>
          <a:bodyPr wrap="square" lIns="0" tIns="18000" rIns="0" bIns="18000" anchor="ctr" anchorCtr="0">
            <a:spAutoFit/>
          </a:bodyPr>
          <a:lstStyle/>
          <a:p>
            <a:pPr marL="342900" indent="-342900"/>
            <a:r>
              <a:rPr lang="en-US" sz="2800" noProof="0" dirty="0"/>
              <a:t>Implicit assumption so far:</a:t>
            </a:r>
          </a:p>
        </p:txBody>
      </p:sp>
      <p:sp>
        <p:nvSpPr>
          <p:cNvPr id="12" name="Content Placeholder 11">
            <a:extLst>
              <a:ext uri="{FF2B5EF4-FFF2-40B4-BE49-F238E27FC236}">
                <a16:creationId xmlns:a16="http://schemas.microsoft.com/office/drawing/2014/main" id="{A7F7AD3F-E01D-E223-A1E6-DED7FA398539}"/>
              </a:ext>
            </a:extLst>
          </p:cNvPr>
          <p:cNvSpPr>
            <a:spLocks noGrp="1"/>
          </p:cNvSpPr>
          <p:nvPr>
            <p:ph sz="quarter" idx="14"/>
          </p:nvPr>
        </p:nvSpPr>
        <p:spPr>
          <a:xfrm>
            <a:off x="552449" y="1578462"/>
            <a:ext cx="2446303" cy="467239"/>
          </a:xfrm>
        </p:spPr>
        <p:txBody>
          <a:bodyPr wrap="square" lIns="0" tIns="18000" rIns="0" bIns="18000" anchor="ctr" anchorCtr="0">
            <a:spAutoFit/>
          </a:bodyPr>
          <a:lstStyle/>
          <a:p>
            <a:pPr marL="829818" lvl="1" indent="-342900"/>
            <a:r>
              <a:rPr lang="en-US" sz="2800" noProof="0" dirty="0"/>
              <a:t>1 process </a:t>
            </a:r>
          </a:p>
        </p:txBody>
      </p:sp>
      <p:graphicFrame>
        <p:nvGraphicFramePr>
          <p:cNvPr id="19" name="Object 18" descr="A right headed arrow.">
            <a:extLst>
              <a:ext uri="{FF2B5EF4-FFF2-40B4-BE49-F238E27FC236}">
                <a16:creationId xmlns:a16="http://schemas.microsoft.com/office/drawing/2014/main" id="{24D43086-C00D-55C1-8C77-3EC3C9C415DC}"/>
              </a:ext>
            </a:extLst>
          </p:cNvPr>
          <p:cNvGraphicFramePr>
            <a:graphicFrameLocks noChangeAspect="1"/>
          </p:cNvGraphicFramePr>
          <p:nvPr>
            <p:extLst>
              <p:ext uri="{D42A27DB-BD31-4B8C-83A1-F6EECF244321}">
                <p14:modId xmlns:p14="http://schemas.microsoft.com/office/powerpoint/2010/main" val="3372338228"/>
              </p:ext>
            </p:extLst>
          </p:nvPr>
        </p:nvGraphicFramePr>
        <p:xfrm>
          <a:off x="3104759" y="1749450"/>
          <a:ext cx="478376" cy="260434"/>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19" name="Object 18" descr="A right headed arrow.">
                        <a:extLst>
                          <a:ext uri="{FF2B5EF4-FFF2-40B4-BE49-F238E27FC236}">
                            <a16:creationId xmlns:a16="http://schemas.microsoft.com/office/drawing/2014/main" id="{24D43086-C00D-55C1-8C77-3EC3C9C415DC}"/>
                          </a:ext>
                        </a:extLst>
                      </p:cNvPr>
                      <p:cNvPicPr/>
                      <p:nvPr/>
                    </p:nvPicPr>
                    <p:blipFill>
                      <a:blip r:embed="rId3"/>
                      <a:stretch>
                        <a:fillRect/>
                      </a:stretch>
                    </p:blipFill>
                    <p:spPr>
                      <a:xfrm>
                        <a:off x="3104759" y="1749450"/>
                        <a:ext cx="478376" cy="260434"/>
                      </a:xfrm>
                      <a:prstGeom prst="rect">
                        <a:avLst/>
                      </a:prstGeom>
                    </p:spPr>
                  </p:pic>
                </p:oleObj>
              </mc:Fallback>
            </mc:AlternateContent>
          </a:graphicData>
        </a:graphic>
      </p:graphicFrame>
      <p:sp>
        <p:nvSpPr>
          <p:cNvPr id="13" name="Content Placeholder 12">
            <a:extLst>
              <a:ext uri="{FF2B5EF4-FFF2-40B4-BE49-F238E27FC236}">
                <a16:creationId xmlns:a16="http://schemas.microsoft.com/office/drawing/2014/main" id="{C4D695A8-7D83-AABA-34EF-CDF12D48148D}"/>
              </a:ext>
            </a:extLst>
          </p:cNvPr>
          <p:cNvSpPr>
            <a:spLocks noGrp="1"/>
          </p:cNvSpPr>
          <p:nvPr>
            <p:ph sz="quarter" idx="15"/>
          </p:nvPr>
        </p:nvSpPr>
        <p:spPr>
          <a:xfrm>
            <a:off x="3670092" y="1595289"/>
            <a:ext cx="3904397" cy="467239"/>
          </a:xfrm>
        </p:spPr>
        <p:txBody>
          <a:bodyPr wrap="square" lIns="0" tIns="18000" rIns="0" bIns="18000" anchor="ctr" anchorCtr="0">
            <a:spAutoFit/>
          </a:bodyPr>
          <a:lstStyle/>
          <a:p>
            <a:pPr marL="587375" lvl="1" indent="-587375">
              <a:buNone/>
            </a:pPr>
            <a:r>
              <a:rPr lang="en-US" sz="2800" noProof="0" dirty="0"/>
              <a:t>1 thread of execution</a:t>
            </a:r>
          </a:p>
        </p:txBody>
      </p:sp>
      <p:sp>
        <p:nvSpPr>
          <p:cNvPr id="14" name="Content Placeholder 13">
            <a:extLst>
              <a:ext uri="{FF2B5EF4-FFF2-40B4-BE49-F238E27FC236}">
                <a16:creationId xmlns:a16="http://schemas.microsoft.com/office/drawing/2014/main" id="{092D1A41-8D98-C1FE-4FF4-1911F9E1148E}"/>
              </a:ext>
            </a:extLst>
          </p:cNvPr>
          <p:cNvSpPr>
            <a:spLocks noGrp="1"/>
          </p:cNvSpPr>
          <p:nvPr>
            <p:ph sz="quarter" idx="16"/>
          </p:nvPr>
        </p:nvSpPr>
        <p:spPr>
          <a:xfrm>
            <a:off x="552449" y="2177402"/>
            <a:ext cx="11114987" cy="467239"/>
          </a:xfrm>
        </p:spPr>
        <p:txBody>
          <a:bodyPr wrap="square" lIns="0" tIns="18000" rIns="0" bIns="18000" anchor="ctr" anchorCtr="0">
            <a:spAutoFit/>
          </a:bodyPr>
          <a:lstStyle/>
          <a:p>
            <a:pPr marL="342900" indent="-342900"/>
            <a:r>
              <a:rPr lang="en-US" sz="2800" noProof="0" dirty="0"/>
              <a:t>Multithreaded execution:</a:t>
            </a:r>
          </a:p>
        </p:txBody>
      </p:sp>
      <p:sp>
        <p:nvSpPr>
          <p:cNvPr id="15" name="Content Placeholder 14">
            <a:extLst>
              <a:ext uri="{FF2B5EF4-FFF2-40B4-BE49-F238E27FC236}">
                <a16:creationId xmlns:a16="http://schemas.microsoft.com/office/drawing/2014/main" id="{BA09BF3C-E4C4-37F7-3114-D1E02A7B17AA}"/>
              </a:ext>
            </a:extLst>
          </p:cNvPr>
          <p:cNvSpPr>
            <a:spLocks noGrp="1"/>
          </p:cNvSpPr>
          <p:nvPr>
            <p:ph sz="quarter" idx="17"/>
          </p:nvPr>
        </p:nvSpPr>
        <p:spPr>
          <a:xfrm>
            <a:off x="561076" y="2712351"/>
            <a:ext cx="2457060" cy="467239"/>
          </a:xfrm>
        </p:spPr>
        <p:txBody>
          <a:bodyPr wrap="square" lIns="0" tIns="18000" rIns="0" bIns="18000" anchor="ctr" anchorCtr="0">
            <a:spAutoFit/>
          </a:bodyPr>
          <a:lstStyle/>
          <a:p>
            <a:pPr marL="829818" lvl="1" indent="-342900"/>
            <a:r>
              <a:rPr lang="en-US" sz="2800" noProof="0" dirty="0"/>
              <a:t>1 process </a:t>
            </a:r>
          </a:p>
        </p:txBody>
      </p:sp>
      <p:graphicFrame>
        <p:nvGraphicFramePr>
          <p:cNvPr id="20" name="Object 19" descr="A right headed arrow.">
            <a:extLst>
              <a:ext uri="{FF2B5EF4-FFF2-40B4-BE49-F238E27FC236}">
                <a16:creationId xmlns:a16="http://schemas.microsoft.com/office/drawing/2014/main" id="{787E6BCB-DDFE-6C7E-5BF8-9359492A7AED}"/>
              </a:ext>
            </a:extLst>
          </p:cNvPr>
          <p:cNvGraphicFramePr>
            <a:graphicFrameLocks noChangeAspect="1"/>
          </p:cNvGraphicFramePr>
          <p:nvPr>
            <p:extLst>
              <p:ext uri="{D42A27DB-BD31-4B8C-83A1-F6EECF244321}">
                <p14:modId xmlns:p14="http://schemas.microsoft.com/office/powerpoint/2010/main" val="1686980870"/>
              </p:ext>
            </p:extLst>
          </p:nvPr>
        </p:nvGraphicFramePr>
        <p:xfrm>
          <a:off x="3141960" y="2809843"/>
          <a:ext cx="478376" cy="260434"/>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20" name="Object 19" descr="A right headed arrow.">
                        <a:extLst>
                          <a:ext uri="{FF2B5EF4-FFF2-40B4-BE49-F238E27FC236}">
                            <a16:creationId xmlns:a16="http://schemas.microsoft.com/office/drawing/2014/main" id="{787E6BCB-DDFE-6C7E-5BF8-9359492A7AED}"/>
                          </a:ext>
                        </a:extLst>
                      </p:cNvPr>
                      <p:cNvPicPr/>
                      <p:nvPr/>
                    </p:nvPicPr>
                    <p:blipFill>
                      <a:blip r:embed="rId3"/>
                      <a:stretch>
                        <a:fillRect/>
                      </a:stretch>
                    </p:blipFill>
                    <p:spPr>
                      <a:xfrm>
                        <a:off x="3141960" y="2809843"/>
                        <a:ext cx="478376" cy="260434"/>
                      </a:xfrm>
                      <a:prstGeom prst="rect">
                        <a:avLst/>
                      </a:prstGeom>
                    </p:spPr>
                  </p:pic>
                </p:oleObj>
              </mc:Fallback>
            </mc:AlternateContent>
          </a:graphicData>
        </a:graphic>
      </p:graphicFrame>
      <p:sp>
        <p:nvSpPr>
          <p:cNvPr id="16" name="Content Placeholder 15">
            <a:extLst>
              <a:ext uri="{FF2B5EF4-FFF2-40B4-BE49-F238E27FC236}">
                <a16:creationId xmlns:a16="http://schemas.microsoft.com/office/drawing/2014/main" id="{FB4D0188-49BB-AD79-F5D3-33DA887A1384}"/>
              </a:ext>
            </a:extLst>
          </p:cNvPr>
          <p:cNvSpPr>
            <a:spLocks noGrp="1"/>
          </p:cNvSpPr>
          <p:nvPr>
            <p:ph sz="quarter" idx="18"/>
          </p:nvPr>
        </p:nvSpPr>
        <p:spPr>
          <a:xfrm>
            <a:off x="3732587" y="2716393"/>
            <a:ext cx="4152151" cy="467239"/>
          </a:xfrm>
        </p:spPr>
        <p:txBody>
          <a:bodyPr wrap="square" lIns="0" tIns="18000" rIns="0" bIns="18000" anchor="ctr" anchorCtr="0">
            <a:spAutoFit/>
          </a:bodyPr>
          <a:lstStyle/>
          <a:p>
            <a:pPr marL="485775" lvl="1" indent="-485775">
              <a:buNone/>
            </a:pPr>
            <a:r>
              <a:rPr lang="en-US" sz="2800" noProof="0" dirty="0"/>
              <a:t>N threads of execution</a:t>
            </a:r>
          </a:p>
        </p:txBody>
      </p:sp>
      <p:sp>
        <p:nvSpPr>
          <p:cNvPr id="18" name="Content Placeholder 17">
            <a:extLst>
              <a:ext uri="{FF2B5EF4-FFF2-40B4-BE49-F238E27FC236}">
                <a16:creationId xmlns:a16="http://schemas.microsoft.com/office/drawing/2014/main" id="{F1AD032D-71F6-ACBE-E371-080E9731DCD5}"/>
              </a:ext>
            </a:extLst>
          </p:cNvPr>
          <p:cNvSpPr>
            <a:spLocks noGrp="1"/>
          </p:cNvSpPr>
          <p:nvPr>
            <p:ph sz="quarter" idx="20"/>
          </p:nvPr>
        </p:nvSpPr>
        <p:spPr>
          <a:xfrm>
            <a:off x="552450" y="3326175"/>
            <a:ext cx="11114987" cy="2498564"/>
          </a:xfrm>
        </p:spPr>
        <p:txBody>
          <a:bodyPr wrap="square" lIns="0" tIns="18000" rIns="0" bIns="18000" anchor="ctr" anchorCtr="0">
            <a:spAutoFit/>
          </a:bodyPr>
          <a:lstStyle/>
          <a:p>
            <a:pPr marL="342900" indent="-342900">
              <a:spcBef>
                <a:spcPts val="600"/>
              </a:spcBef>
            </a:pPr>
            <a:r>
              <a:rPr lang="en-US" sz="2800" noProof="0" dirty="0"/>
              <a:t>Why allow multiple</a:t>
            </a:r>
            <a:r>
              <a:rPr lang="en-US" sz="2800" b="1" noProof="0" dirty="0"/>
              <a:t> threads</a:t>
            </a:r>
            <a:r>
              <a:rPr lang="en-US" sz="2800" noProof="0" dirty="0"/>
              <a:t> per process?</a:t>
            </a:r>
          </a:p>
          <a:p>
            <a:pPr marL="829818" lvl="1" indent="-342900"/>
            <a:r>
              <a:rPr lang="en-US" sz="2800" noProof="0" dirty="0"/>
              <a:t>Lightweight processes</a:t>
            </a:r>
          </a:p>
          <a:p>
            <a:pPr marL="1229868" lvl="2" indent="-342900"/>
            <a:r>
              <a:rPr lang="en-US" sz="2800" noProof="0" dirty="0"/>
              <a:t>Allow space- and time- efficient parallelism</a:t>
            </a:r>
          </a:p>
          <a:p>
            <a:pPr marL="829818" lvl="1" indent="-342900"/>
            <a:r>
              <a:rPr lang="en-US" sz="2800" noProof="0" dirty="0"/>
              <a:t>Organized in thread groups</a:t>
            </a:r>
          </a:p>
          <a:p>
            <a:pPr marL="1229868" lvl="2" indent="-342900"/>
            <a:r>
              <a:rPr lang="en-US" sz="2800" noProof="0" dirty="0"/>
              <a:t>Allow simple communication and synchronization</a:t>
            </a:r>
          </a:p>
        </p:txBody>
      </p:sp>
    </p:spTree>
    <p:extLst>
      <p:ext uri="{BB962C8B-B14F-4D97-AF65-F5344CB8AC3E}">
        <p14:creationId xmlns:p14="http://schemas.microsoft.com/office/powerpoint/2010/main" val="2882543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6"/>
            <a:ext cx="11114987" cy="559572"/>
          </a:xfrm>
        </p:spPr>
        <p:txBody>
          <a:bodyPr wrap="square" lIns="0" tIns="18000" rIns="0" bIns="18000" anchor="ctr" anchorCtr="0">
            <a:spAutoFit/>
          </a:bodyPr>
          <a:lstStyle/>
          <a:p>
            <a:r>
              <a:rPr lang="en-US" altLang="en-US" sz="3400" noProof="0" dirty="0"/>
              <a:t>Thread Usage (1)</a:t>
            </a:r>
            <a:endParaRPr lang="en-US" sz="2600" noProof="0" dirty="0"/>
          </a:p>
        </p:txBody>
      </p:sp>
      <p:pic>
        <p:nvPicPr>
          <p:cNvPr id="5" name="Picture 4" descr="A figure illustrates a word processor with three threads.&#10;Long description is description in notes, press F6">
            <a:extLst>
              <a:ext uri="{FF2B5EF4-FFF2-40B4-BE49-F238E27FC236}">
                <a16:creationId xmlns:a16="http://schemas.microsoft.com/office/drawing/2014/main" id="{E891779B-2512-4E07-2B3A-58BB88E382BD}"/>
              </a:ext>
            </a:extLst>
          </p:cNvPr>
          <p:cNvPicPr>
            <a:picLocks noChangeAspect="1"/>
          </p:cNvPicPr>
          <p:nvPr/>
        </p:nvPicPr>
        <p:blipFill>
          <a:blip r:embed="rId3"/>
          <a:stretch>
            <a:fillRect/>
          </a:stretch>
        </p:blipFill>
        <p:spPr>
          <a:xfrm>
            <a:off x="1360083" y="1015736"/>
            <a:ext cx="9471836" cy="4613031"/>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3698857" y="5993715"/>
            <a:ext cx="4815413" cy="313350"/>
          </a:xfrm>
        </p:spPr>
        <p:txBody>
          <a:bodyPr wrap="square" lIns="0" tIns="18000" rIns="0" bIns="18000" anchor="ctr" anchorCtr="0">
            <a:spAutoFit/>
          </a:bodyPr>
          <a:lstStyle/>
          <a:p>
            <a:pPr marL="0" indent="0">
              <a:buNone/>
            </a:pPr>
            <a:r>
              <a:rPr lang="en-US" altLang="en-US" sz="1800" noProof="0" dirty="0">
                <a:latin typeface="Arial" panose="020B0604020202020204" pitchFamily="34" charset="0"/>
                <a:cs typeface="Arial" panose="020B0604020202020204" pitchFamily="34" charset="0"/>
              </a:rPr>
              <a:t>Figure 2.7 A word processor with three threads.</a:t>
            </a:r>
          </a:p>
        </p:txBody>
      </p:sp>
    </p:spTree>
    <p:extLst>
      <p:ext uri="{BB962C8B-B14F-4D97-AF65-F5344CB8AC3E}">
        <p14:creationId xmlns:p14="http://schemas.microsoft.com/office/powerpoint/2010/main" val="479416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6" y="291826"/>
            <a:ext cx="11114986" cy="559572"/>
          </a:xfrm>
        </p:spPr>
        <p:txBody>
          <a:bodyPr wrap="square" lIns="0" tIns="18000" rIns="0" bIns="18000" anchor="ctr" anchorCtr="0">
            <a:spAutoFit/>
          </a:bodyPr>
          <a:lstStyle/>
          <a:p>
            <a:r>
              <a:rPr lang="en-US" altLang="en-US" sz="3400" noProof="0" dirty="0"/>
              <a:t>Thread Usage (2)</a:t>
            </a:r>
            <a:endParaRPr lang="en-US" sz="2600" noProof="0" dirty="0"/>
          </a:p>
        </p:txBody>
      </p:sp>
      <p:pic>
        <p:nvPicPr>
          <p:cNvPr id="5" name="Picture 4" descr="The figure illustrates a multithreaded Web server.&#10;Long description is available in notes, press F6">
            <a:extLst>
              <a:ext uri="{FF2B5EF4-FFF2-40B4-BE49-F238E27FC236}">
                <a16:creationId xmlns:a16="http://schemas.microsoft.com/office/drawing/2014/main" id="{53A02FBD-155E-3D8D-BF78-753C5D278C0D}"/>
              </a:ext>
            </a:extLst>
          </p:cNvPr>
          <p:cNvPicPr>
            <a:picLocks noChangeAspect="1"/>
          </p:cNvPicPr>
          <p:nvPr/>
        </p:nvPicPr>
        <p:blipFill>
          <a:blip r:embed="rId3"/>
          <a:stretch>
            <a:fillRect/>
          </a:stretch>
        </p:blipFill>
        <p:spPr>
          <a:xfrm>
            <a:off x="2466209" y="1000014"/>
            <a:ext cx="7259582" cy="4771714"/>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4101690" y="6002341"/>
            <a:ext cx="3998514" cy="313350"/>
          </a:xfrm>
        </p:spPr>
        <p:txBody>
          <a:bodyPr wrap="square" lIns="0" tIns="18000" rIns="0" bIns="18000" anchor="ctr" anchorCtr="0">
            <a:spAutoFit/>
          </a:bodyPr>
          <a:lstStyle/>
          <a:p>
            <a:pPr marL="0" indent="0">
              <a:buNone/>
            </a:pPr>
            <a:r>
              <a:rPr lang="en-US" altLang="en-US" sz="1800" noProof="0" dirty="0">
                <a:latin typeface="Arial" panose="020B0604020202020204" pitchFamily="34" charset="0"/>
                <a:cs typeface="Arial" panose="020B0604020202020204" pitchFamily="34" charset="0"/>
              </a:rPr>
              <a:t>Figure 2.8 A multithreaded Web server.</a:t>
            </a:r>
          </a:p>
        </p:txBody>
      </p:sp>
    </p:spTree>
    <p:extLst>
      <p:ext uri="{BB962C8B-B14F-4D97-AF65-F5344CB8AC3E}">
        <p14:creationId xmlns:p14="http://schemas.microsoft.com/office/powerpoint/2010/main" val="3975438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6" y="291826"/>
            <a:ext cx="11114986" cy="559572"/>
          </a:xfrm>
        </p:spPr>
        <p:txBody>
          <a:bodyPr wrap="square" lIns="0" tIns="18000" rIns="0" bIns="18000" anchor="ctr" anchorCtr="0">
            <a:spAutoFit/>
          </a:bodyPr>
          <a:lstStyle/>
          <a:p>
            <a:r>
              <a:rPr lang="en-US" altLang="en-US" sz="3400" noProof="0" dirty="0"/>
              <a:t>Thread Usage (3)</a:t>
            </a:r>
            <a:endParaRPr lang="en-US" sz="2600" noProof="0" dirty="0"/>
          </a:p>
        </p:txBody>
      </p:sp>
      <p:pic>
        <p:nvPicPr>
          <p:cNvPr id="5" name="Picture 4" descr="The figure illustrates the rough outline code for a dispatcher thread and worker thread.&#10;Long description is available in notes, press F6">
            <a:extLst>
              <a:ext uri="{FF2B5EF4-FFF2-40B4-BE49-F238E27FC236}">
                <a16:creationId xmlns:a16="http://schemas.microsoft.com/office/drawing/2014/main" id="{6F91094E-D421-609E-1CCB-388B4AA26EC9}"/>
              </a:ext>
            </a:extLst>
          </p:cNvPr>
          <p:cNvPicPr>
            <a:picLocks noChangeAspect="1"/>
          </p:cNvPicPr>
          <p:nvPr/>
        </p:nvPicPr>
        <p:blipFill>
          <a:blip r:embed="rId3"/>
          <a:stretch>
            <a:fillRect/>
          </a:stretch>
        </p:blipFill>
        <p:spPr>
          <a:xfrm>
            <a:off x="1001355" y="1789646"/>
            <a:ext cx="10196087" cy="2560878"/>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1481827" y="5635243"/>
            <a:ext cx="9238978" cy="590349"/>
          </a:xfrm>
        </p:spPr>
        <p:txBody>
          <a:bodyPr wrap="square" lIns="0" tIns="18000" rIns="0" bIns="18000" anchor="ctr" anchorCtr="0">
            <a:spAutoFit/>
          </a:bodyPr>
          <a:lstStyle/>
          <a:p>
            <a:pPr marL="0" indent="0">
              <a:buNone/>
            </a:pPr>
            <a:r>
              <a:rPr lang="en-US" altLang="en-US" sz="1800" noProof="0" dirty="0">
                <a:latin typeface="Arial" panose="020B0604020202020204" pitchFamily="34" charset="0"/>
                <a:cs typeface="Arial" panose="020B0604020202020204" pitchFamily="34" charset="0"/>
              </a:rPr>
              <a:t>Figure 2.9 A rough outline of the code for Figure 2.8. (a) Dispatcher thread. (b) Worker thread.</a:t>
            </a:r>
          </a:p>
        </p:txBody>
      </p:sp>
    </p:spTree>
    <p:extLst>
      <p:ext uri="{BB962C8B-B14F-4D97-AF65-F5344CB8AC3E}">
        <p14:creationId xmlns:p14="http://schemas.microsoft.com/office/powerpoint/2010/main" val="4124319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87073"/>
            <a:ext cx="11114987" cy="559572"/>
          </a:xfrm>
        </p:spPr>
        <p:txBody>
          <a:bodyPr wrap="square" lIns="0" tIns="18000" rIns="0" bIns="18000" anchor="ctr" anchorCtr="0">
            <a:spAutoFit/>
          </a:bodyPr>
          <a:lstStyle/>
          <a:p>
            <a:r>
              <a:rPr lang="en-US" sz="3400" noProof="0" dirty="0"/>
              <a:t>Threads, Process, Finite State Machine </a:t>
            </a:r>
          </a:p>
        </p:txBody>
      </p:sp>
      <p:graphicFrame>
        <p:nvGraphicFramePr>
          <p:cNvPr id="6" name="Table 20">
            <a:extLst>
              <a:ext uri="{FF2B5EF4-FFF2-40B4-BE49-F238E27FC236}">
                <a16:creationId xmlns:a16="http://schemas.microsoft.com/office/drawing/2014/main" id="{5A723205-D065-1157-B7DF-598A18EB092C}"/>
              </a:ext>
            </a:extLst>
          </p:cNvPr>
          <p:cNvGraphicFramePr>
            <a:graphicFrameLocks noGrp="1"/>
          </p:cNvGraphicFramePr>
          <p:nvPr>
            <p:extLst>
              <p:ext uri="{D42A27DB-BD31-4B8C-83A1-F6EECF244321}">
                <p14:modId xmlns:p14="http://schemas.microsoft.com/office/powerpoint/2010/main" val="458618258"/>
              </p:ext>
            </p:extLst>
          </p:nvPr>
        </p:nvGraphicFramePr>
        <p:xfrm>
          <a:off x="1251929" y="1844521"/>
          <a:ext cx="9688143" cy="1584960"/>
        </p:xfrm>
        <a:graphic>
          <a:graphicData uri="http://schemas.openxmlformats.org/drawingml/2006/table">
            <a:tbl>
              <a:tblPr firstRow="1" bandRow="1">
                <a:tableStyleId>{40F9630F-82C1-40B7-BC3A-925EFCFF5E92}</a:tableStyleId>
              </a:tblPr>
              <a:tblGrid>
                <a:gridCol w="4044881">
                  <a:extLst>
                    <a:ext uri="{9D8B030D-6E8A-4147-A177-3AD203B41FA5}">
                      <a16:colId xmlns:a16="http://schemas.microsoft.com/office/drawing/2014/main" val="1073301082"/>
                    </a:ext>
                  </a:extLst>
                </a:gridCol>
                <a:gridCol w="5643262">
                  <a:extLst>
                    <a:ext uri="{9D8B030D-6E8A-4147-A177-3AD203B41FA5}">
                      <a16:colId xmlns:a16="http://schemas.microsoft.com/office/drawing/2014/main" val="1365887344"/>
                    </a:ext>
                  </a:extLst>
                </a:gridCol>
              </a:tblGrid>
              <a:tr h="388269">
                <a:tc>
                  <a:txBody>
                    <a:bodyPr/>
                    <a:lstStyle/>
                    <a:p>
                      <a:pPr algn="l"/>
                      <a:r>
                        <a:rPr lang="en-US" sz="2000" b="1" i="0" u="none" strike="noStrike" cap="none" baseline="0" dirty="0">
                          <a:solidFill>
                            <a:schemeClr val="tx1"/>
                          </a:solidFill>
                          <a:latin typeface="Arial"/>
                          <a:ea typeface="Arial"/>
                          <a:cs typeface="Arial"/>
                          <a:sym typeface="Arial"/>
                        </a:rPr>
                        <a:t>Model</a:t>
                      </a:r>
                      <a:endParaRPr lang="en-US" sz="2000" dirty="0">
                        <a:solidFill>
                          <a:schemeClr val="tx1"/>
                        </a:solidFill>
                      </a:endParaRPr>
                    </a:p>
                  </a:txBody>
                  <a:tcPr marL="100007" marR="100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1" i="0" u="none" strike="noStrike" cap="none" baseline="0" dirty="0">
                          <a:solidFill>
                            <a:schemeClr val="tx1"/>
                          </a:solidFill>
                          <a:latin typeface="Arial"/>
                          <a:ea typeface="Arial"/>
                          <a:cs typeface="Arial"/>
                          <a:sym typeface="Arial"/>
                        </a:rPr>
                        <a:t>Characteristics</a:t>
                      </a:r>
                      <a:endParaRPr lang="en-US" sz="2000" dirty="0">
                        <a:solidFill>
                          <a:schemeClr val="tx1"/>
                        </a:solidFill>
                      </a:endParaRPr>
                    </a:p>
                  </a:txBody>
                  <a:tcPr marL="100007" marR="1000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6576599"/>
                  </a:ext>
                </a:extLst>
              </a:tr>
              <a:tr h="388269">
                <a:tc>
                  <a:txBody>
                    <a:bodyPr/>
                    <a:lstStyle/>
                    <a:p>
                      <a:r>
                        <a:rPr lang="en-US" sz="2000" dirty="0"/>
                        <a:t>Threads</a:t>
                      </a:r>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a:solidFill>
                            <a:schemeClr val="dk1"/>
                          </a:solidFill>
                          <a:latin typeface="Arial"/>
                          <a:ea typeface="Arial"/>
                          <a:cs typeface="Arial"/>
                          <a:sym typeface="Arial"/>
                        </a:rPr>
                        <a:t>Parallelism, blocking system calls</a:t>
                      </a:r>
                      <a:endParaRPr lang="en-US" sz="2000" dirty="0"/>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441311"/>
                  </a:ext>
                </a:extLst>
              </a:tr>
              <a:tr h="388269">
                <a:tc>
                  <a:txBody>
                    <a:bodyPr/>
                    <a:lstStyle/>
                    <a:p>
                      <a:r>
                        <a:rPr lang="en-US" sz="2000" dirty="0"/>
                        <a:t>Single-threaded process</a:t>
                      </a:r>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a:solidFill>
                            <a:schemeClr val="dk1"/>
                          </a:solidFill>
                          <a:latin typeface="Arial"/>
                          <a:ea typeface="Arial"/>
                          <a:cs typeface="Arial"/>
                          <a:sym typeface="Arial"/>
                        </a:rPr>
                        <a:t>No parallelism, blocking system calls</a:t>
                      </a:r>
                      <a:endParaRPr lang="en-US" sz="2000" dirty="0"/>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1835964"/>
                  </a:ext>
                </a:extLst>
              </a:tr>
              <a:tr h="388269">
                <a:tc>
                  <a:txBody>
                    <a:bodyPr/>
                    <a:lstStyle/>
                    <a:p>
                      <a:r>
                        <a:rPr lang="en-US" sz="2000" dirty="0"/>
                        <a:t>Finite-state machine</a:t>
                      </a:r>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a:solidFill>
                            <a:schemeClr val="dk1"/>
                          </a:solidFill>
                          <a:latin typeface="Arial"/>
                          <a:ea typeface="Arial"/>
                          <a:cs typeface="Arial"/>
                          <a:sym typeface="Arial"/>
                        </a:rPr>
                        <a:t>Parallelism, nonblocking system calls, interrupts</a:t>
                      </a:r>
                      <a:endParaRPr lang="en-US" sz="2000" dirty="0"/>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6931656"/>
                  </a:ext>
                </a:extLst>
              </a:tr>
            </a:tbl>
          </a:graphicData>
        </a:graphic>
      </p:graphicFrame>
    </p:spTree>
    <p:extLst>
      <p:ext uri="{BB962C8B-B14F-4D97-AF65-F5344CB8AC3E}">
        <p14:creationId xmlns:p14="http://schemas.microsoft.com/office/powerpoint/2010/main" val="2641164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6"/>
            <a:ext cx="11114987" cy="559572"/>
          </a:xfrm>
        </p:spPr>
        <p:txBody>
          <a:bodyPr wrap="square" lIns="0" tIns="18000" rIns="0" bIns="18000" anchor="ctr" anchorCtr="0">
            <a:spAutoFit/>
          </a:bodyPr>
          <a:lstStyle/>
          <a:p>
            <a:r>
              <a:rPr lang="en-US" sz="3400" noProof="0" dirty="0"/>
              <a:t>Threads and Processes</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61077" y="993272"/>
            <a:ext cx="6710992" cy="5222387"/>
          </a:xfrm>
        </p:spPr>
        <p:txBody>
          <a:bodyPr wrap="square" lIns="0" tIns="18000" rIns="0" bIns="18000" anchor="ctr" anchorCtr="0">
            <a:spAutoFit/>
          </a:bodyPr>
          <a:lstStyle/>
          <a:p>
            <a:pPr marL="342900" indent="-342900">
              <a:spcBef>
                <a:spcPts val="600"/>
              </a:spcBef>
            </a:pPr>
            <a:r>
              <a:rPr lang="en-US" altLang="en-US" sz="2600" noProof="0" dirty="0">
                <a:latin typeface="Arial" panose="020B0604020202020204" pitchFamily="34" charset="0"/>
                <a:cs typeface="Arial" panose="020B0604020202020204" pitchFamily="34" charset="0"/>
              </a:rPr>
              <a:t>Threads reside in the same address space of a single process</a:t>
            </a:r>
          </a:p>
          <a:p>
            <a:pPr marL="342900" indent="-342900">
              <a:spcBef>
                <a:spcPts val="600"/>
              </a:spcBef>
            </a:pPr>
            <a:r>
              <a:rPr lang="en-US" altLang="en-US" sz="2600" noProof="0" dirty="0">
                <a:latin typeface="Arial" panose="020B0604020202020204" pitchFamily="34" charset="0"/>
                <a:cs typeface="Arial" panose="020B0604020202020204" pitchFamily="34" charset="0"/>
              </a:rPr>
              <a:t>All information exchange is via data shared between the threads</a:t>
            </a:r>
          </a:p>
          <a:p>
            <a:pPr marL="342900" indent="-342900">
              <a:spcBef>
                <a:spcPts val="600"/>
              </a:spcBef>
            </a:pPr>
            <a:r>
              <a:rPr lang="en-US" altLang="en-US" sz="2600" noProof="0" dirty="0">
                <a:latin typeface="Arial" panose="020B0604020202020204" pitchFamily="34" charset="0"/>
                <a:cs typeface="Arial" panose="020B0604020202020204" pitchFamily="34" charset="0"/>
              </a:rPr>
              <a:t>Threads synchronize via simple primitives</a:t>
            </a:r>
          </a:p>
          <a:p>
            <a:pPr marL="342900" indent="-342900">
              <a:spcBef>
                <a:spcPts val="600"/>
              </a:spcBef>
            </a:pPr>
            <a:r>
              <a:rPr lang="en-US" altLang="en-US" sz="2600" noProof="0" dirty="0">
                <a:latin typeface="Arial" panose="020B0604020202020204" pitchFamily="34" charset="0"/>
                <a:cs typeface="Arial" panose="020B0604020202020204" pitchFamily="34" charset="0"/>
              </a:rPr>
              <a:t>Each thread has its own stack, hardware registers, and state</a:t>
            </a:r>
          </a:p>
          <a:p>
            <a:pPr marL="342900" indent="-342900">
              <a:spcBef>
                <a:spcPts val="600"/>
              </a:spcBef>
            </a:pPr>
            <a:r>
              <a:rPr lang="en-US" altLang="en-US" sz="2600" noProof="0" dirty="0">
                <a:latin typeface="Arial" panose="020B0604020202020204" pitchFamily="34" charset="0"/>
                <a:cs typeface="Arial" panose="020B0604020202020204" pitchFamily="34" charset="0"/>
              </a:rPr>
              <a:t>Thread table/switch: a lighter process table/switch</a:t>
            </a:r>
          </a:p>
          <a:p>
            <a:pPr marL="342900" indent="-342900">
              <a:spcBef>
                <a:spcPts val="600"/>
              </a:spcBef>
            </a:pPr>
            <a:r>
              <a:rPr lang="en-US" altLang="en-US" sz="2600" noProof="0" dirty="0">
                <a:latin typeface="Arial" panose="020B0604020202020204" pitchFamily="34" charset="0"/>
                <a:cs typeface="Arial" panose="020B0604020202020204" pitchFamily="34" charset="0"/>
              </a:rPr>
              <a:t>Each thread may call any </a:t>
            </a:r>
            <a:r>
              <a:rPr lang="en-US" altLang="en-US" sz="2600" spc="-300" noProof="0" dirty="0">
                <a:latin typeface="Arial" panose="020B0604020202020204" pitchFamily="34" charset="0"/>
                <a:cs typeface="Arial" panose="020B0604020202020204" pitchFamily="34" charset="0"/>
              </a:rPr>
              <a:t>O </a:t>
            </a:r>
            <a:r>
              <a:rPr lang="en-US" altLang="en-US" sz="2600" noProof="0" dirty="0">
                <a:latin typeface="Arial" panose="020B0604020202020204" pitchFamily="34" charset="0"/>
                <a:cs typeface="Arial" panose="020B0604020202020204" pitchFamily="34" charset="0"/>
              </a:rPr>
              <a:t>S-supported system call on behalf of the process to which it belongs</a:t>
            </a:r>
          </a:p>
        </p:txBody>
      </p:sp>
      <p:pic>
        <p:nvPicPr>
          <p:cNvPr id="5" name="Picture 4" descr="A rectangular block with three circles on top and a circle inside it.&#10;Long description is available in notes, press F6">
            <a:extLst>
              <a:ext uri="{FF2B5EF4-FFF2-40B4-BE49-F238E27FC236}">
                <a16:creationId xmlns:a16="http://schemas.microsoft.com/office/drawing/2014/main" id="{A8EAF61C-8C40-AAC1-DAD5-170F6B0D8C43}"/>
              </a:ext>
            </a:extLst>
          </p:cNvPr>
          <p:cNvPicPr>
            <a:picLocks noChangeAspect="1"/>
          </p:cNvPicPr>
          <p:nvPr/>
        </p:nvPicPr>
        <p:blipFill>
          <a:blip r:embed="rId3"/>
          <a:stretch>
            <a:fillRect/>
          </a:stretch>
        </p:blipFill>
        <p:spPr>
          <a:xfrm>
            <a:off x="7596351" y="1165228"/>
            <a:ext cx="4082464" cy="4111906"/>
          </a:xfrm>
          <a:prstGeom prst="rect">
            <a:avLst/>
          </a:prstGeom>
        </p:spPr>
      </p:pic>
    </p:spTree>
    <p:extLst>
      <p:ext uri="{BB962C8B-B14F-4D97-AF65-F5344CB8AC3E}">
        <p14:creationId xmlns:p14="http://schemas.microsoft.com/office/powerpoint/2010/main" val="3406786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159C-08D1-142C-177D-B382CFD12285}"/>
              </a:ext>
            </a:extLst>
          </p:cNvPr>
          <p:cNvSpPr>
            <a:spLocks noGrp="1"/>
          </p:cNvSpPr>
          <p:nvPr>
            <p:ph type="title"/>
          </p:nvPr>
        </p:nvSpPr>
        <p:spPr>
          <a:xfrm>
            <a:off x="561075" y="293840"/>
            <a:ext cx="11114987" cy="559572"/>
          </a:xfrm>
        </p:spPr>
        <p:txBody>
          <a:bodyPr wrap="square" lIns="0" tIns="18000" rIns="0" bIns="18000" anchor="ctr" anchorCtr="0">
            <a:spAutoFit/>
          </a:bodyPr>
          <a:lstStyle/>
          <a:p>
            <a:r>
              <a:rPr lang="en-US" sz="3400" noProof="0" dirty="0"/>
              <a:t>The Process Model</a:t>
            </a:r>
            <a:endParaRPr lang="en-US" sz="2600" noProof="0" dirty="0"/>
          </a:p>
        </p:txBody>
      </p:sp>
      <p:sp>
        <p:nvSpPr>
          <p:cNvPr id="11" name="Content Placeholder 10">
            <a:extLst>
              <a:ext uri="{FF2B5EF4-FFF2-40B4-BE49-F238E27FC236}">
                <a16:creationId xmlns:a16="http://schemas.microsoft.com/office/drawing/2014/main" id="{839C689C-3C1C-C5A5-3BC0-FD0A46352BE5}"/>
              </a:ext>
            </a:extLst>
          </p:cNvPr>
          <p:cNvSpPr>
            <a:spLocks noGrp="1"/>
          </p:cNvSpPr>
          <p:nvPr>
            <p:ph sz="quarter" idx="13"/>
          </p:nvPr>
        </p:nvSpPr>
        <p:spPr>
          <a:xfrm>
            <a:off x="561075" y="1093324"/>
            <a:ext cx="11114987" cy="467239"/>
          </a:xfrm>
        </p:spPr>
        <p:txBody>
          <a:bodyPr wrap="square" lIns="0" tIns="18000" rIns="0" bIns="18000" anchor="ctr" anchorCtr="0">
            <a:spAutoFit/>
          </a:bodyPr>
          <a:lstStyle/>
          <a:p>
            <a:pPr marL="0" indent="0" algn="ctr">
              <a:spcBef>
                <a:spcPts val="600"/>
              </a:spcBef>
              <a:buNone/>
            </a:pPr>
            <a:r>
              <a:rPr lang="en-US" sz="2800" b="1" noProof="0" dirty="0"/>
              <a:t>Process = Program in execution</a:t>
            </a:r>
          </a:p>
        </p:txBody>
      </p:sp>
      <p:sp>
        <p:nvSpPr>
          <p:cNvPr id="3" name="Content Placeholder 2">
            <a:extLst>
              <a:ext uri="{FF2B5EF4-FFF2-40B4-BE49-F238E27FC236}">
                <a16:creationId xmlns:a16="http://schemas.microsoft.com/office/drawing/2014/main" id="{8544F0F6-8734-1CD0-AFE4-A96E98CFEFB7}"/>
              </a:ext>
            </a:extLst>
          </p:cNvPr>
          <p:cNvSpPr>
            <a:spLocks noGrp="1"/>
          </p:cNvSpPr>
          <p:nvPr>
            <p:ph sz="quarter" idx="14"/>
          </p:nvPr>
        </p:nvSpPr>
        <p:spPr>
          <a:xfrm>
            <a:off x="550653" y="1658511"/>
            <a:ext cx="11108846" cy="3945114"/>
          </a:xfrm>
        </p:spPr>
        <p:txBody>
          <a:bodyPr wrap="square" lIns="0" tIns="18000" rIns="0" bIns="18000" anchor="ctr" anchorCtr="0">
            <a:spAutoFit/>
          </a:bodyPr>
          <a:lstStyle/>
          <a:p>
            <a:pPr marL="342900" indent="-342900">
              <a:spcBef>
                <a:spcPts val="600"/>
              </a:spcBef>
            </a:pPr>
            <a:r>
              <a:rPr lang="en-US" sz="2800" noProof="0" dirty="0"/>
              <a:t>How many processes for each program?</a:t>
            </a:r>
          </a:p>
          <a:p>
            <a:pPr marL="342900" indent="-342900">
              <a:spcBef>
                <a:spcPts val="600"/>
              </a:spcBef>
            </a:pPr>
            <a:r>
              <a:rPr lang="en-US" sz="2800" noProof="0" dirty="0"/>
              <a:t>A fundamental operating system </a:t>
            </a:r>
            <a:r>
              <a:rPr lang="en-US" sz="2800" b="1" noProof="0" dirty="0"/>
              <a:t>abstraction</a:t>
            </a:r>
          </a:p>
          <a:p>
            <a:pPr marL="342900" indent="-342900">
              <a:spcBef>
                <a:spcPts val="600"/>
              </a:spcBef>
            </a:pPr>
            <a:r>
              <a:rPr lang="en-US" sz="2800" noProof="0" dirty="0"/>
              <a:t>Allows the </a:t>
            </a:r>
            <a:r>
              <a:rPr lang="en-US" sz="2800" spc="-300" noProof="0" dirty="0"/>
              <a:t>O </a:t>
            </a:r>
            <a:r>
              <a:rPr lang="en-US" sz="2800" noProof="0" dirty="0"/>
              <a:t>S to simplify:</a:t>
            </a:r>
          </a:p>
          <a:p>
            <a:pPr marL="829818" lvl="1" indent="-342900"/>
            <a:r>
              <a:rPr lang="en-US" sz="2800" noProof="0" dirty="0"/>
              <a:t>Resource </a:t>
            </a:r>
            <a:r>
              <a:rPr lang="en-US" sz="2800" b="1" noProof="0" dirty="0"/>
              <a:t>allocation</a:t>
            </a:r>
          </a:p>
          <a:p>
            <a:pPr marL="829818" lvl="1" indent="-342900"/>
            <a:r>
              <a:rPr lang="en-US" sz="2800" noProof="0" dirty="0"/>
              <a:t>Resource </a:t>
            </a:r>
            <a:r>
              <a:rPr lang="en-US" sz="2800" b="1" noProof="0" dirty="0"/>
              <a:t>accounting</a:t>
            </a:r>
          </a:p>
          <a:p>
            <a:pPr marL="829818" lvl="1" indent="-342900"/>
            <a:r>
              <a:rPr lang="en-US" sz="2800" noProof="0" dirty="0"/>
              <a:t>Resource</a:t>
            </a:r>
            <a:r>
              <a:rPr lang="en-US" sz="2800" b="1" noProof="0" dirty="0"/>
              <a:t> limiting</a:t>
            </a:r>
          </a:p>
          <a:p>
            <a:pPr marL="342900" indent="-342900">
              <a:spcBef>
                <a:spcPts val="600"/>
              </a:spcBef>
            </a:pPr>
            <a:r>
              <a:rPr lang="en-US" sz="2800" spc="-300" noProof="0" dirty="0"/>
              <a:t>O </a:t>
            </a:r>
            <a:r>
              <a:rPr lang="en-US" sz="2800" noProof="0" dirty="0"/>
              <a:t>S maintains information on the resources and the internal state of every single process in the system</a:t>
            </a:r>
          </a:p>
        </p:txBody>
      </p:sp>
    </p:spTree>
    <p:extLst>
      <p:ext uri="{BB962C8B-B14F-4D97-AF65-F5344CB8AC3E}">
        <p14:creationId xmlns:p14="http://schemas.microsoft.com/office/powerpoint/2010/main" val="1362849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6" y="291826"/>
            <a:ext cx="11114986" cy="559572"/>
          </a:xfrm>
        </p:spPr>
        <p:txBody>
          <a:bodyPr wrap="square" lIns="0" tIns="18000" rIns="0" bIns="18000" anchor="ctr" anchorCtr="0">
            <a:spAutoFit/>
          </a:bodyPr>
          <a:lstStyle/>
          <a:p>
            <a:r>
              <a:rPr lang="en-US" sz="3400" noProof="0" dirty="0"/>
              <a:t>The Classical Thread Model (1)</a:t>
            </a:r>
            <a:endParaRPr lang="en-US" sz="2600" noProof="0" dirty="0"/>
          </a:p>
        </p:txBody>
      </p:sp>
      <p:pic>
        <p:nvPicPr>
          <p:cNvPr id="5" name="Picture 4" descr="The figure consists of two parts labeled (a), (b) that illustrate, three processes each with one thread and one process with three threads.&#10;Long description is available in notes, press F6">
            <a:extLst>
              <a:ext uri="{FF2B5EF4-FFF2-40B4-BE49-F238E27FC236}">
                <a16:creationId xmlns:a16="http://schemas.microsoft.com/office/drawing/2014/main" id="{B1F6A806-1527-8B3E-E742-89E069C8B51B}"/>
              </a:ext>
            </a:extLst>
          </p:cNvPr>
          <p:cNvPicPr>
            <a:picLocks noChangeAspect="1"/>
          </p:cNvPicPr>
          <p:nvPr/>
        </p:nvPicPr>
        <p:blipFill>
          <a:blip r:embed="rId3"/>
          <a:stretch>
            <a:fillRect/>
          </a:stretch>
        </p:blipFill>
        <p:spPr>
          <a:xfrm>
            <a:off x="1072139" y="1134945"/>
            <a:ext cx="10047724" cy="4060152"/>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1508347" y="5576435"/>
            <a:ext cx="9185941" cy="313350"/>
          </a:xfrm>
        </p:spPr>
        <p:txBody>
          <a:bodyPr wrap="square" lIns="0" tIns="18000" rIns="0" bIns="18000" anchor="ctr" anchorCtr="0">
            <a:spAutoFit/>
          </a:bodyPr>
          <a:lstStyle/>
          <a:p>
            <a:pPr marL="0" indent="0">
              <a:spcBef>
                <a:spcPts val="600"/>
              </a:spcBef>
              <a:buNone/>
            </a:pPr>
            <a:r>
              <a:rPr lang="en-US" altLang="en-US" sz="1800" noProof="0" dirty="0">
                <a:latin typeface="Arial" panose="020B0604020202020204" pitchFamily="34" charset="0"/>
                <a:cs typeface="Arial" panose="020B0604020202020204" pitchFamily="34" charset="0"/>
              </a:rPr>
              <a:t>Figure 2.10 (a) Three processes each with one thread. (b) One process with three threads.</a:t>
            </a:r>
          </a:p>
        </p:txBody>
      </p:sp>
    </p:spTree>
    <p:extLst>
      <p:ext uri="{BB962C8B-B14F-4D97-AF65-F5344CB8AC3E}">
        <p14:creationId xmlns:p14="http://schemas.microsoft.com/office/powerpoint/2010/main" val="4204979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6" y="291826"/>
            <a:ext cx="11114986" cy="559572"/>
          </a:xfrm>
        </p:spPr>
        <p:txBody>
          <a:bodyPr wrap="square" lIns="0" tIns="18000" rIns="0" bIns="18000" anchor="ctr" anchorCtr="0">
            <a:spAutoFit/>
          </a:bodyPr>
          <a:lstStyle/>
          <a:p>
            <a:r>
              <a:rPr lang="en-US" sz="3400" noProof="0" dirty="0"/>
              <a:t>The Classical Thread Model (2)</a:t>
            </a:r>
            <a:endParaRPr lang="en-US" sz="2600" noProof="0" dirty="0"/>
          </a:p>
        </p:txBody>
      </p:sp>
      <p:graphicFrame>
        <p:nvGraphicFramePr>
          <p:cNvPr id="9" name="Table 20">
            <a:extLst>
              <a:ext uri="{FF2B5EF4-FFF2-40B4-BE49-F238E27FC236}">
                <a16:creationId xmlns:a16="http://schemas.microsoft.com/office/drawing/2014/main" id="{6B19268E-C08E-0E7E-4BE4-1E75F729C286}"/>
              </a:ext>
            </a:extLst>
          </p:cNvPr>
          <p:cNvGraphicFramePr>
            <a:graphicFrameLocks noGrp="1"/>
          </p:cNvGraphicFramePr>
          <p:nvPr>
            <p:extLst>
              <p:ext uri="{D42A27DB-BD31-4B8C-83A1-F6EECF244321}">
                <p14:modId xmlns:p14="http://schemas.microsoft.com/office/powerpoint/2010/main" val="1284896034"/>
              </p:ext>
            </p:extLst>
          </p:nvPr>
        </p:nvGraphicFramePr>
        <p:xfrm>
          <a:off x="2843824" y="1678107"/>
          <a:ext cx="6504354" cy="2639827"/>
        </p:xfrm>
        <a:graphic>
          <a:graphicData uri="http://schemas.openxmlformats.org/drawingml/2006/table">
            <a:tbl>
              <a:tblPr firstRow="1" bandRow="1">
                <a:tableStyleId>{40F9630F-82C1-40B7-BC3A-925EFCFF5E92}</a:tableStyleId>
              </a:tblPr>
              <a:tblGrid>
                <a:gridCol w="3354930">
                  <a:extLst>
                    <a:ext uri="{9D8B030D-6E8A-4147-A177-3AD203B41FA5}">
                      <a16:colId xmlns:a16="http://schemas.microsoft.com/office/drawing/2014/main" val="1073301082"/>
                    </a:ext>
                  </a:extLst>
                </a:gridCol>
                <a:gridCol w="3149424">
                  <a:extLst>
                    <a:ext uri="{9D8B030D-6E8A-4147-A177-3AD203B41FA5}">
                      <a16:colId xmlns:a16="http://schemas.microsoft.com/office/drawing/2014/main" val="1365887344"/>
                    </a:ext>
                  </a:extLst>
                </a:gridCol>
              </a:tblGrid>
              <a:tr h="379001">
                <a:tc>
                  <a:txBody>
                    <a:bodyPr/>
                    <a:lstStyle/>
                    <a:p>
                      <a:r>
                        <a:rPr lang="en-US" sz="2000" b="1" dirty="0">
                          <a:solidFill>
                            <a:schemeClr val="tx1"/>
                          </a:solidFill>
                        </a:rPr>
                        <a:t>Per process items </a:t>
                      </a:r>
                      <a:endParaRPr lang="en-US" sz="2000" dirty="0">
                        <a:solidFill>
                          <a:schemeClr val="tx1"/>
                        </a:solidFill>
                      </a:endParaRPr>
                    </a:p>
                  </a:txBody>
                  <a:tcPr marL="99017" marR="99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tx1"/>
                          </a:solidFill>
                        </a:rPr>
                        <a:t>Per thread items </a:t>
                      </a:r>
                      <a:endParaRPr lang="en-US" sz="2000" dirty="0">
                        <a:solidFill>
                          <a:schemeClr val="tx1"/>
                        </a:solidFill>
                      </a:endParaRPr>
                    </a:p>
                  </a:txBody>
                  <a:tcPr marL="99017" marR="99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6576599"/>
                  </a:ext>
                </a:extLst>
              </a:tr>
              <a:tr h="2243587">
                <a:tc>
                  <a:txBody>
                    <a:bodyPr/>
                    <a:lstStyle/>
                    <a:p>
                      <a:r>
                        <a:rPr lang="en-US" sz="2000" dirty="0"/>
                        <a:t>Address space </a:t>
                      </a:r>
                    </a:p>
                    <a:p>
                      <a:r>
                        <a:rPr lang="en-US" sz="2000" dirty="0"/>
                        <a:t>Global variables </a:t>
                      </a:r>
                    </a:p>
                    <a:p>
                      <a:r>
                        <a:rPr lang="en-US" sz="2000" dirty="0"/>
                        <a:t>Open files </a:t>
                      </a:r>
                    </a:p>
                    <a:p>
                      <a:r>
                        <a:rPr lang="en-US" sz="2000" dirty="0"/>
                        <a:t>Child processes </a:t>
                      </a:r>
                    </a:p>
                    <a:p>
                      <a:r>
                        <a:rPr lang="en-US" sz="2000" dirty="0"/>
                        <a:t>Pending alarms </a:t>
                      </a:r>
                    </a:p>
                    <a:p>
                      <a:r>
                        <a:rPr lang="en-US" sz="2000" dirty="0"/>
                        <a:t>Signals and signal handlers </a:t>
                      </a:r>
                    </a:p>
                    <a:p>
                      <a:r>
                        <a:rPr lang="en-US" sz="2000" dirty="0"/>
                        <a:t>Accounting information </a:t>
                      </a:r>
                    </a:p>
                  </a:txBody>
                  <a:tcPr marL="99017" marR="99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t>Program counter </a:t>
                      </a:r>
                    </a:p>
                    <a:p>
                      <a:r>
                        <a:rPr lang="en-US" sz="2000" dirty="0"/>
                        <a:t>Registers </a:t>
                      </a:r>
                    </a:p>
                    <a:p>
                      <a:r>
                        <a:rPr lang="en-US" sz="2000" dirty="0"/>
                        <a:t>Stack </a:t>
                      </a:r>
                    </a:p>
                    <a:p>
                      <a:r>
                        <a:rPr lang="en-US" sz="2000" dirty="0"/>
                        <a:t>State </a:t>
                      </a:r>
                    </a:p>
                  </a:txBody>
                  <a:tcPr marL="99017" marR="990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441311"/>
                  </a:ext>
                </a:extLst>
              </a:tr>
            </a:tbl>
          </a:graphicData>
        </a:graphic>
      </p:graphicFrame>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525461" y="5302474"/>
            <a:ext cx="7151712" cy="590349"/>
          </a:xfrm>
        </p:spPr>
        <p:txBody>
          <a:bodyPr wrap="square" lIns="0" tIns="18000" rIns="0" bIns="18000" anchor="ctr" anchorCtr="0">
            <a:spAutoFit/>
          </a:bodyPr>
          <a:lstStyle/>
          <a:p>
            <a:pPr marL="0" indent="0">
              <a:spcBef>
                <a:spcPts val="600"/>
              </a:spcBef>
              <a:buNone/>
            </a:pPr>
            <a:r>
              <a:rPr lang="en-US" altLang="en-US" sz="1800" noProof="0" dirty="0">
                <a:latin typeface="Arial" panose="020B0604020202020204" pitchFamily="34" charset="0"/>
                <a:cs typeface="Arial" panose="020B0604020202020204" pitchFamily="34" charset="0"/>
              </a:rPr>
              <a:t>Figure 2.11 The first column lists some items shared by all threads in a process. The second one lists some items private to each thread.</a:t>
            </a:r>
          </a:p>
        </p:txBody>
      </p:sp>
    </p:spTree>
    <p:extLst>
      <p:ext uri="{BB962C8B-B14F-4D97-AF65-F5344CB8AC3E}">
        <p14:creationId xmlns:p14="http://schemas.microsoft.com/office/powerpoint/2010/main" val="2168183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6" y="291826"/>
            <a:ext cx="11114986" cy="559572"/>
          </a:xfrm>
        </p:spPr>
        <p:txBody>
          <a:bodyPr wrap="square" lIns="0" tIns="18000" rIns="0" bIns="18000" anchor="ctr" anchorCtr="0">
            <a:spAutoFit/>
          </a:bodyPr>
          <a:lstStyle/>
          <a:p>
            <a:r>
              <a:rPr lang="en-US" sz="3400" noProof="0" dirty="0"/>
              <a:t>The Classical Thread Model (3)</a:t>
            </a:r>
            <a:endParaRPr lang="en-US" sz="2600" noProof="0" dirty="0"/>
          </a:p>
        </p:txBody>
      </p:sp>
      <p:pic>
        <p:nvPicPr>
          <p:cNvPr id="5" name="Picture 4" descr="The figure illustrates that each thread has its own stack.&#10;Long description is available in notes, press F6 ">
            <a:extLst>
              <a:ext uri="{FF2B5EF4-FFF2-40B4-BE49-F238E27FC236}">
                <a16:creationId xmlns:a16="http://schemas.microsoft.com/office/drawing/2014/main" id="{8DFAD3E4-77A5-495D-7A14-0208E6802807}"/>
              </a:ext>
            </a:extLst>
          </p:cNvPr>
          <p:cNvPicPr>
            <a:picLocks noChangeAspect="1"/>
          </p:cNvPicPr>
          <p:nvPr/>
        </p:nvPicPr>
        <p:blipFill>
          <a:blip r:embed="rId3"/>
          <a:stretch>
            <a:fillRect/>
          </a:stretch>
        </p:blipFill>
        <p:spPr>
          <a:xfrm>
            <a:off x="2072475" y="992629"/>
            <a:ext cx="8047053" cy="4452568"/>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3941994" y="5873556"/>
            <a:ext cx="4353151" cy="313350"/>
          </a:xfrm>
        </p:spPr>
        <p:txBody>
          <a:bodyPr wrap="square" lIns="0" tIns="18000" rIns="0" bIns="18000" anchor="ctr" anchorCtr="0">
            <a:spAutoFit/>
          </a:bodyPr>
          <a:lstStyle/>
          <a:p>
            <a:pPr marL="0" indent="0">
              <a:spcBef>
                <a:spcPts val="600"/>
              </a:spcBef>
              <a:buNone/>
            </a:pPr>
            <a:r>
              <a:rPr lang="en-US" altLang="en-US" sz="1800" noProof="0" dirty="0">
                <a:latin typeface="Arial" panose="020B0604020202020204" pitchFamily="34" charset="0"/>
                <a:cs typeface="Arial" panose="020B0604020202020204" pitchFamily="34" charset="0"/>
              </a:rPr>
              <a:t>Figure 2.12 Each thread has its own stack.</a:t>
            </a:r>
          </a:p>
        </p:txBody>
      </p:sp>
    </p:spTree>
    <p:extLst>
      <p:ext uri="{BB962C8B-B14F-4D97-AF65-F5344CB8AC3E}">
        <p14:creationId xmlns:p14="http://schemas.microsoft.com/office/powerpoint/2010/main" val="2734151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34676"/>
            <a:ext cx="11114987" cy="559572"/>
          </a:xfrm>
        </p:spPr>
        <p:txBody>
          <a:bodyPr wrap="square" lIns="0" tIns="18000" rIns="0" bIns="18000" anchor="ctr" anchorCtr="0">
            <a:spAutoFit/>
          </a:bodyPr>
          <a:lstStyle/>
          <a:p>
            <a:r>
              <a:rPr lang="en-US" sz="3400" spc="-500" noProof="0" dirty="0"/>
              <a:t>P O S I </a:t>
            </a:r>
            <a:r>
              <a:rPr lang="en-US" sz="3400" noProof="0" dirty="0"/>
              <a:t>X Threads </a:t>
            </a:r>
            <a:r>
              <a:rPr lang="en-US" sz="2600" noProof="0" dirty="0"/>
              <a:t>(1 of 2)</a:t>
            </a:r>
          </a:p>
        </p:txBody>
      </p:sp>
      <p:graphicFrame>
        <p:nvGraphicFramePr>
          <p:cNvPr id="9" name="Table 20">
            <a:extLst>
              <a:ext uri="{FF2B5EF4-FFF2-40B4-BE49-F238E27FC236}">
                <a16:creationId xmlns:a16="http://schemas.microsoft.com/office/drawing/2014/main" id="{6B19268E-C08E-0E7E-4BE4-1E75F729C286}"/>
              </a:ext>
            </a:extLst>
          </p:cNvPr>
          <p:cNvGraphicFramePr>
            <a:graphicFrameLocks noGrp="1"/>
          </p:cNvGraphicFramePr>
          <p:nvPr>
            <p:extLst>
              <p:ext uri="{D42A27DB-BD31-4B8C-83A1-F6EECF244321}">
                <p14:modId xmlns:p14="http://schemas.microsoft.com/office/powerpoint/2010/main" val="3540478482"/>
              </p:ext>
            </p:extLst>
          </p:nvPr>
        </p:nvGraphicFramePr>
        <p:xfrm>
          <a:off x="1177231" y="1795237"/>
          <a:ext cx="9821176" cy="2773680"/>
        </p:xfrm>
        <a:graphic>
          <a:graphicData uri="http://schemas.openxmlformats.org/drawingml/2006/table">
            <a:tbl>
              <a:tblPr firstRow="1" bandRow="1">
                <a:tableStyleId>{40F9630F-82C1-40B7-BC3A-925EFCFF5E92}</a:tableStyleId>
              </a:tblPr>
              <a:tblGrid>
                <a:gridCol w="4100424">
                  <a:extLst>
                    <a:ext uri="{9D8B030D-6E8A-4147-A177-3AD203B41FA5}">
                      <a16:colId xmlns:a16="http://schemas.microsoft.com/office/drawing/2014/main" val="1073301082"/>
                    </a:ext>
                  </a:extLst>
                </a:gridCol>
                <a:gridCol w="5720752">
                  <a:extLst>
                    <a:ext uri="{9D8B030D-6E8A-4147-A177-3AD203B41FA5}">
                      <a16:colId xmlns:a16="http://schemas.microsoft.com/office/drawing/2014/main" val="1365887344"/>
                    </a:ext>
                  </a:extLst>
                </a:gridCol>
              </a:tblGrid>
              <a:tr h="388269">
                <a:tc>
                  <a:txBody>
                    <a:bodyPr/>
                    <a:lstStyle/>
                    <a:p>
                      <a:r>
                        <a:rPr lang="en-US" sz="2000" b="1" dirty="0">
                          <a:solidFill>
                            <a:schemeClr val="tx1"/>
                          </a:solidFill>
                        </a:rPr>
                        <a:t>Thread call</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tx1"/>
                          </a:solidFill>
                        </a:rPr>
                        <a:t>Description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6576599"/>
                  </a:ext>
                </a:extLst>
              </a:tr>
              <a:tr h="388269">
                <a:tc>
                  <a:txBody>
                    <a:bodyPr/>
                    <a:lstStyle/>
                    <a:p>
                      <a:r>
                        <a:rPr lang="en-US" sz="2000" dirty="0">
                          <a:solidFill>
                            <a:sysClr val="windowText" lastClr="000000"/>
                          </a:solidFill>
                        </a:rPr>
                        <a:t>P</a:t>
                      </a:r>
                      <a:r>
                        <a:rPr lang="en-US" sz="100" dirty="0">
                          <a:solidFill>
                            <a:sysClr val="windowText" lastClr="000000"/>
                          </a:solidFill>
                        </a:rPr>
                        <a:t> </a:t>
                      </a:r>
                      <a:r>
                        <a:rPr lang="en-US" sz="2000" dirty="0" err="1">
                          <a:solidFill>
                            <a:sysClr val="windowText" lastClr="000000"/>
                          </a:solidFill>
                        </a:rPr>
                        <a:t>thread_create</a:t>
                      </a:r>
                      <a:r>
                        <a:rPr lang="en-US" sz="2000" dirty="0">
                          <a:solidFill>
                            <a:sysClr val="windowText" lastClr="000000"/>
                          </a:solidFill>
                        </a:rPr>
                        <a:t>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ysClr val="windowText" lastClr="000000"/>
                          </a:solidFill>
                        </a:rPr>
                        <a:t>Create a new thread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441311"/>
                  </a:ext>
                </a:extLst>
              </a:tr>
              <a:tr h="388269">
                <a:tc>
                  <a:txBody>
                    <a:bodyPr/>
                    <a:lstStyle/>
                    <a:p>
                      <a:r>
                        <a:rPr lang="en-US" sz="2000" dirty="0">
                          <a:solidFill>
                            <a:sysClr val="windowText" lastClr="000000"/>
                          </a:solidFill>
                        </a:rPr>
                        <a:t>p</a:t>
                      </a:r>
                      <a:r>
                        <a:rPr lang="en-US" sz="100" dirty="0">
                          <a:solidFill>
                            <a:sysClr val="windowText" lastClr="000000"/>
                          </a:solidFill>
                        </a:rPr>
                        <a:t> </a:t>
                      </a:r>
                      <a:r>
                        <a:rPr lang="en-US" sz="2000" dirty="0" err="1">
                          <a:solidFill>
                            <a:sysClr val="windowText" lastClr="000000"/>
                          </a:solidFill>
                        </a:rPr>
                        <a:t>thread_exit</a:t>
                      </a:r>
                      <a:endParaRPr lang="en-US" sz="2000" dirty="0">
                        <a:solidFill>
                          <a:sysClr val="windowText" lastClr="000000"/>
                        </a:solidFill>
                      </a:endParaRP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Terminate the calling thread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953592"/>
                  </a:ext>
                </a:extLst>
              </a:tr>
              <a:tr h="388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p</a:t>
                      </a:r>
                      <a:r>
                        <a:rPr lang="en-US" sz="100" dirty="0">
                          <a:solidFill>
                            <a:sysClr val="windowText" lastClr="000000"/>
                          </a:solidFill>
                        </a:rPr>
                        <a:t> </a:t>
                      </a:r>
                      <a:r>
                        <a:rPr lang="en-US" sz="2000" dirty="0" err="1">
                          <a:solidFill>
                            <a:sysClr val="windowText" lastClr="000000"/>
                          </a:solidFill>
                        </a:rPr>
                        <a:t>thread_join</a:t>
                      </a:r>
                      <a:r>
                        <a:rPr lang="en-US" sz="2000" dirty="0">
                          <a:solidFill>
                            <a:sysClr val="windowText" lastClr="000000"/>
                          </a:solidFill>
                        </a:rPr>
                        <a:t>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Wait for a specific thread to exit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6223566"/>
                  </a:ext>
                </a:extLst>
              </a:tr>
              <a:tr h="388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p</a:t>
                      </a:r>
                      <a:r>
                        <a:rPr lang="en-US" sz="100" dirty="0">
                          <a:solidFill>
                            <a:sysClr val="windowText" lastClr="000000"/>
                          </a:solidFill>
                        </a:rPr>
                        <a:t> </a:t>
                      </a:r>
                      <a:r>
                        <a:rPr lang="en-US" sz="2000" dirty="0" err="1">
                          <a:solidFill>
                            <a:sysClr val="windowText" lastClr="000000"/>
                          </a:solidFill>
                        </a:rPr>
                        <a:t>thread_yield</a:t>
                      </a:r>
                      <a:r>
                        <a:rPr lang="en-US" sz="2000" dirty="0">
                          <a:solidFill>
                            <a:sysClr val="windowText" lastClr="000000"/>
                          </a:solidFill>
                        </a:rPr>
                        <a:t>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Release the </a:t>
                      </a:r>
                      <a:r>
                        <a:rPr lang="en-US" sz="2000" spc="-250" baseline="0" dirty="0">
                          <a:solidFill>
                            <a:sysClr val="windowText" lastClr="000000"/>
                          </a:solidFill>
                        </a:rPr>
                        <a:t>C P </a:t>
                      </a:r>
                      <a:r>
                        <a:rPr lang="en-US" sz="2000" dirty="0">
                          <a:solidFill>
                            <a:sysClr val="windowText" lastClr="000000"/>
                          </a:solidFill>
                        </a:rPr>
                        <a:t>U to let another thread run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3469454"/>
                  </a:ext>
                </a:extLst>
              </a:tr>
              <a:tr h="388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p</a:t>
                      </a:r>
                      <a:r>
                        <a:rPr lang="en-US" sz="100" dirty="0">
                          <a:solidFill>
                            <a:sysClr val="windowText" lastClr="000000"/>
                          </a:solidFill>
                        </a:rPr>
                        <a:t> </a:t>
                      </a:r>
                      <a:r>
                        <a:rPr lang="en-US" sz="2000" dirty="0" err="1">
                          <a:solidFill>
                            <a:sysClr val="windowText" lastClr="000000"/>
                          </a:solidFill>
                        </a:rPr>
                        <a:t>thread_attr_init</a:t>
                      </a:r>
                      <a:r>
                        <a:rPr lang="en-US" sz="2000" dirty="0">
                          <a:solidFill>
                            <a:sysClr val="windowText" lastClr="000000"/>
                          </a:solidFill>
                        </a:rPr>
                        <a:t>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Create and initialize a thread's attribute structure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118964"/>
                  </a:ext>
                </a:extLst>
              </a:tr>
              <a:tr h="388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p</a:t>
                      </a:r>
                      <a:r>
                        <a:rPr lang="en-US" sz="100" dirty="0">
                          <a:solidFill>
                            <a:sysClr val="windowText" lastClr="000000"/>
                          </a:solidFill>
                        </a:rPr>
                        <a:t> </a:t>
                      </a:r>
                      <a:r>
                        <a:rPr lang="en-US" sz="2000" dirty="0" err="1">
                          <a:solidFill>
                            <a:sysClr val="windowText" lastClr="000000"/>
                          </a:solidFill>
                        </a:rPr>
                        <a:t>thread_attr_destroy</a:t>
                      </a:r>
                      <a:r>
                        <a:rPr lang="en-US" sz="2000" dirty="0">
                          <a:solidFill>
                            <a:sysClr val="windowText" lastClr="000000"/>
                          </a:solidFill>
                        </a:rPr>
                        <a:t>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ysClr val="windowText" lastClr="000000"/>
                          </a:solidFill>
                        </a:rPr>
                        <a:t>Remove a thread's attribute structure </a:t>
                      </a:r>
                    </a:p>
                  </a:txBody>
                  <a:tcPr marL="117448" marR="1174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990882"/>
                  </a:ext>
                </a:extLst>
              </a:tr>
            </a:tbl>
          </a:graphicData>
        </a:graphic>
      </p:graphicFrame>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3676212" y="5590682"/>
            <a:ext cx="4884715" cy="313350"/>
          </a:xfrm>
        </p:spPr>
        <p:txBody>
          <a:bodyPr wrap="square" lIns="0" tIns="18000" rIns="0" bIns="18000" anchor="ctr" anchorCtr="0">
            <a:spAutoFit/>
          </a:bodyPr>
          <a:lstStyle/>
          <a:p>
            <a:pPr marL="0" indent="0">
              <a:spcBef>
                <a:spcPts val="600"/>
              </a:spcBef>
              <a:buNone/>
            </a:pPr>
            <a:r>
              <a:rPr lang="en-US" altLang="en-US" sz="1800" noProof="0" dirty="0">
                <a:latin typeface="Arial" panose="020B0604020202020204" pitchFamily="34" charset="0"/>
                <a:cs typeface="Arial" panose="020B0604020202020204" pitchFamily="34" charset="0"/>
              </a:rPr>
              <a:t>Figure 2.13 Some of the P</a:t>
            </a:r>
            <a:r>
              <a:rPr lang="en-US" altLang="en-US" sz="100" noProof="0" dirty="0">
                <a:latin typeface="Arial" panose="020B0604020202020204" pitchFamily="34" charset="0"/>
                <a:cs typeface="Arial" panose="020B0604020202020204" pitchFamily="34" charset="0"/>
              </a:rPr>
              <a:t> </a:t>
            </a:r>
            <a:r>
              <a:rPr lang="en-US" altLang="en-US" sz="1800" noProof="0" dirty="0">
                <a:latin typeface="Arial" panose="020B0604020202020204" pitchFamily="34" charset="0"/>
                <a:cs typeface="Arial" panose="020B0604020202020204" pitchFamily="34" charset="0"/>
              </a:rPr>
              <a:t>threads function calls.</a:t>
            </a:r>
          </a:p>
        </p:txBody>
      </p:sp>
    </p:spTree>
    <p:extLst>
      <p:ext uri="{BB962C8B-B14F-4D97-AF65-F5344CB8AC3E}">
        <p14:creationId xmlns:p14="http://schemas.microsoft.com/office/powerpoint/2010/main" val="2684007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6"/>
            <a:ext cx="11114987" cy="559572"/>
          </a:xfrm>
        </p:spPr>
        <p:txBody>
          <a:bodyPr wrap="square" lIns="0" tIns="18000" rIns="0" bIns="18000" anchor="ctr" anchorCtr="0">
            <a:spAutoFit/>
          </a:bodyPr>
          <a:lstStyle/>
          <a:p>
            <a:r>
              <a:rPr lang="en-US" sz="3400" noProof="0" dirty="0"/>
              <a:t>P</a:t>
            </a:r>
            <a:r>
              <a:rPr lang="en-US" sz="100" noProof="0" dirty="0"/>
              <a:t> </a:t>
            </a:r>
            <a:r>
              <a:rPr lang="en-US" sz="3400" noProof="0" dirty="0"/>
              <a:t>threads</a:t>
            </a:r>
          </a:p>
        </p:txBody>
      </p:sp>
      <p:pic>
        <p:nvPicPr>
          <p:cNvPr id="4" name="Picture 3" descr="A code with p threads header.&#10;Long description is available in notes, press F6">
            <a:extLst>
              <a:ext uri="{FF2B5EF4-FFF2-40B4-BE49-F238E27FC236}">
                <a16:creationId xmlns:a16="http://schemas.microsoft.com/office/drawing/2014/main" id="{187C2C71-DEEE-B70D-07CE-80413ED8FD83}"/>
              </a:ext>
            </a:extLst>
          </p:cNvPr>
          <p:cNvPicPr>
            <a:picLocks noChangeAspect="1"/>
          </p:cNvPicPr>
          <p:nvPr/>
        </p:nvPicPr>
        <p:blipFill>
          <a:blip r:embed="rId3"/>
          <a:stretch>
            <a:fillRect/>
          </a:stretch>
        </p:blipFill>
        <p:spPr>
          <a:xfrm>
            <a:off x="2061720" y="1013578"/>
            <a:ext cx="8068563" cy="5288042"/>
          </a:xfrm>
          <a:prstGeom prst="rect">
            <a:avLst/>
          </a:prstGeom>
        </p:spPr>
      </p:pic>
    </p:spTree>
    <p:extLst>
      <p:ext uri="{BB962C8B-B14F-4D97-AF65-F5344CB8AC3E}">
        <p14:creationId xmlns:p14="http://schemas.microsoft.com/office/powerpoint/2010/main" val="341901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6"/>
            <a:ext cx="11114987" cy="559572"/>
          </a:xfrm>
        </p:spPr>
        <p:txBody>
          <a:bodyPr wrap="square" lIns="0" tIns="18000" rIns="0" bIns="18000" anchor="ctr" anchorCtr="0">
            <a:spAutoFit/>
          </a:bodyPr>
          <a:lstStyle/>
          <a:p>
            <a:r>
              <a:rPr lang="en-US" sz="3400" noProof="0" dirty="0"/>
              <a:t>Implementing Threads in User Space</a:t>
            </a:r>
          </a:p>
        </p:txBody>
      </p:sp>
      <p:pic>
        <p:nvPicPr>
          <p:cNvPr id="5" name="Picture 4" descr="The figure consists of two parts that illustrate a user-level threads package and a threads package managed by the kernel.&#10;Long description is available in notes, press F6">
            <a:extLst>
              <a:ext uri="{FF2B5EF4-FFF2-40B4-BE49-F238E27FC236}">
                <a16:creationId xmlns:a16="http://schemas.microsoft.com/office/drawing/2014/main" id="{EF27A2E2-A155-84FC-4E55-9B9C767DCE6A}"/>
              </a:ext>
            </a:extLst>
          </p:cNvPr>
          <p:cNvPicPr>
            <a:picLocks noChangeAspect="1"/>
          </p:cNvPicPr>
          <p:nvPr/>
        </p:nvPicPr>
        <p:blipFill>
          <a:blip r:embed="rId3"/>
          <a:stretch>
            <a:fillRect/>
          </a:stretch>
        </p:blipFill>
        <p:spPr>
          <a:xfrm>
            <a:off x="1817195" y="1363445"/>
            <a:ext cx="8557612" cy="3959661"/>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1416029" y="5843065"/>
            <a:ext cx="9370576" cy="310248"/>
          </a:xfrm>
        </p:spPr>
        <p:txBody>
          <a:bodyPr wrap="square" lIns="0" tIns="18000" rIns="0" bIns="18000" anchor="ctr" anchorCtr="0">
            <a:spAutoFit/>
          </a:bodyPr>
          <a:lstStyle/>
          <a:p>
            <a:pPr marL="0" indent="0">
              <a:spcBef>
                <a:spcPts val="600"/>
              </a:spcBef>
              <a:buNone/>
            </a:pPr>
            <a:r>
              <a:rPr lang="en-US" altLang="en-US" sz="1800" noProof="0" dirty="0">
                <a:latin typeface="Arial" panose="020B0604020202020204" pitchFamily="34" charset="0"/>
                <a:cs typeface="Arial" panose="020B0604020202020204" pitchFamily="34" charset="0"/>
              </a:rPr>
              <a:t>Figure 2.15 (a) A user-level threads package. (b) A threads package managed by the kernel.</a:t>
            </a:r>
          </a:p>
        </p:txBody>
      </p:sp>
    </p:spTree>
    <p:extLst>
      <p:ext uri="{BB962C8B-B14F-4D97-AF65-F5344CB8AC3E}">
        <p14:creationId xmlns:p14="http://schemas.microsoft.com/office/powerpoint/2010/main" val="1252945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82301"/>
            <a:ext cx="11114987" cy="559572"/>
          </a:xfrm>
        </p:spPr>
        <p:txBody>
          <a:bodyPr wrap="square" lIns="0" tIns="18000" rIns="0" bIns="18000" anchor="ctr" anchorCtr="0">
            <a:spAutoFit/>
          </a:bodyPr>
          <a:lstStyle/>
          <a:p>
            <a:r>
              <a:rPr lang="en-US" sz="3400" noProof="0" dirty="0"/>
              <a:t>User Threads: Pros and Cons</a:t>
            </a:r>
          </a:p>
        </p:txBody>
      </p:sp>
      <p:pic>
        <p:nvPicPr>
          <p:cNvPr id="6" name="Picture 5" descr="The figure consists of two parts that illustrate a user-level threads package and a threads package managed by the kernel.&#10;Long description is available in notes, press F6">
            <a:extLst>
              <a:ext uri="{FF2B5EF4-FFF2-40B4-BE49-F238E27FC236}">
                <a16:creationId xmlns:a16="http://schemas.microsoft.com/office/drawing/2014/main" id="{E5B246BB-A540-B099-3B3A-AD0607F857C4}"/>
              </a:ext>
            </a:extLst>
          </p:cNvPr>
          <p:cNvPicPr>
            <a:picLocks noChangeAspect="1"/>
          </p:cNvPicPr>
          <p:nvPr/>
        </p:nvPicPr>
        <p:blipFill>
          <a:blip r:embed="rId3"/>
          <a:stretch>
            <a:fillRect/>
          </a:stretch>
        </p:blipFill>
        <p:spPr>
          <a:xfrm>
            <a:off x="2554263" y="992275"/>
            <a:ext cx="7083476" cy="3277569"/>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61076" y="4388060"/>
            <a:ext cx="11114988" cy="1990733"/>
          </a:xfrm>
        </p:spPr>
        <p:txBody>
          <a:bodyPr wrap="square" lIns="0" tIns="18000" rIns="0" bIns="18000" anchor="ctr" anchorCtr="0">
            <a:spAutoFit/>
          </a:bodyPr>
          <a:lstStyle/>
          <a:p>
            <a:pPr marL="0" indent="0">
              <a:spcBef>
                <a:spcPts val="600"/>
              </a:spcBef>
              <a:buNone/>
            </a:pPr>
            <a:r>
              <a:rPr lang="en-US" altLang="en-US" sz="2800" noProof="0" dirty="0">
                <a:latin typeface="Arial" panose="020B0604020202020204" pitchFamily="34" charset="0"/>
                <a:cs typeface="Arial" panose="020B0604020202020204" pitchFamily="34" charset="0"/>
              </a:rPr>
              <a:t>+ Thread switching time (no mode switch)</a:t>
            </a:r>
          </a:p>
          <a:p>
            <a:pPr marL="0" indent="0">
              <a:spcBef>
                <a:spcPts val="600"/>
              </a:spcBef>
              <a:buNone/>
            </a:pPr>
            <a:r>
              <a:rPr lang="en-US" altLang="en-US" sz="2800" noProof="0" dirty="0">
                <a:latin typeface="Arial" panose="020B0604020202020204" pitchFamily="34" charset="0"/>
                <a:cs typeface="Arial" panose="020B0604020202020204" pitchFamily="34" charset="0"/>
              </a:rPr>
              <a:t>+ Scalability, customizability (no in-kernel management)</a:t>
            </a:r>
          </a:p>
          <a:p>
            <a:pPr marL="0" indent="0">
              <a:spcBef>
                <a:spcPts val="600"/>
              </a:spcBef>
              <a:buNone/>
            </a:pPr>
            <a:r>
              <a:rPr lang="en-US" altLang="en-US" sz="2800" noProof="0" dirty="0">
                <a:latin typeface="Arial" panose="020B0604020202020204" pitchFamily="34" charset="0"/>
                <a:cs typeface="Arial" panose="020B0604020202020204" pitchFamily="34" charset="0"/>
              </a:rPr>
              <a:t>- Transparency (typically requires app cooperation)</a:t>
            </a:r>
          </a:p>
          <a:p>
            <a:pPr marL="0" indent="0">
              <a:spcBef>
                <a:spcPts val="600"/>
              </a:spcBef>
              <a:buNone/>
            </a:pPr>
            <a:r>
              <a:rPr lang="en-US" altLang="en-US" sz="2800" noProof="0" dirty="0">
                <a:latin typeface="Arial" panose="020B0604020202020204" pitchFamily="34" charset="0"/>
                <a:cs typeface="Arial" panose="020B0604020202020204" pitchFamily="34" charset="0"/>
              </a:rPr>
              <a:t>- Parallelism (blocking </a:t>
            </a:r>
            <a:r>
              <a:rPr lang="en-US" altLang="en-US" sz="2800" noProof="0" dirty="0" err="1">
                <a:latin typeface="Arial" panose="020B0604020202020204" pitchFamily="34" charset="0"/>
                <a:cs typeface="Arial" panose="020B0604020202020204" pitchFamily="34" charset="0"/>
              </a:rPr>
              <a:t>syscalls</a:t>
            </a:r>
            <a:r>
              <a:rPr lang="en-US" altLang="en-US" sz="2800" noProof="0" dirty="0">
                <a:latin typeface="Arial" panose="020B0604020202020204" pitchFamily="34" charset="0"/>
                <a:cs typeface="Arial" panose="020B0604020202020204" pitchFamily="34" charset="0"/>
              </a:rPr>
              <a:t> are problematic)</a:t>
            </a:r>
          </a:p>
        </p:txBody>
      </p:sp>
    </p:spTree>
    <p:extLst>
      <p:ext uri="{BB962C8B-B14F-4D97-AF65-F5344CB8AC3E}">
        <p14:creationId xmlns:p14="http://schemas.microsoft.com/office/powerpoint/2010/main" val="1332740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6"/>
            <a:ext cx="11114987" cy="559572"/>
          </a:xfrm>
        </p:spPr>
        <p:txBody>
          <a:bodyPr wrap="square" lIns="0" tIns="18000" rIns="0" bIns="18000" anchor="ctr" anchorCtr="0">
            <a:spAutoFit/>
          </a:bodyPr>
          <a:lstStyle/>
          <a:p>
            <a:r>
              <a:rPr lang="en-US" sz="3400" noProof="0" dirty="0"/>
              <a:t>Hybrid Implementations</a:t>
            </a:r>
          </a:p>
        </p:txBody>
      </p:sp>
      <p:pic>
        <p:nvPicPr>
          <p:cNvPr id="5" name="Picture 4" descr="The figure illustrates multiplexing user-level threads onto kernel-level threads.&#10;Long description is available in notes, press F6">
            <a:extLst>
              <a:ext uri="{FF2B5EF4-FFF2-40B4-BE49-F238E27FC236}">
                <a16:creationId xmlns:a16="http://schemas.microsoft.com/office/drawing/2014/main" id="{E7F20379-50D6-4CB8-D654-E0DDC019B460}"/>
              </a:ext>
            </a:extLst>
          </p:cNvPr>
          <p:cNvPicPr>
            <a:picLocks noChangeAspect="1"/>
          </p:cNvPicPr>
          <p:nvPr/>
        </p:nvPicPr>
        <p:blipFill>
          <a:blip r:embed="rId3"/>
          <a:stretch>
            <a:fillRect/>
          </a:stretch>
        </p:blipFill>
        <p:spPr>
          <a:xfrm>
            <a:off x="2356250" y="992588"/>
            <a:ext cx="7479501" cy="4412031"/>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647879" y="5727208"/>
            <a:ext cx="6941381" cy="313350"/>
          </a:xfrm>
        </p:spPr>
        <p:txBody>
          <a:bodyPr wrap="square" lIns="0" tIns="18000" rIns="0" bIns="18000" anchor="ctr" anchorCtr="0">
            <a:spAutoFit/>
          </a:bodyPr>
          <a:lstStyle/>
          <a:p>
            <a:pPr marL="0" indent="0">
              <a:spcBef>
                <a:spcPts val="600"/>
              </a:spcBef>
              <a:buNone/>
            </a:pPr>
            <a:r>
              <a:rPr lang="en-US" altLang="en-US" sz="1800" noProof="0" dirty="0">
                <a:latin typeface="Arial" panose="020B0604020202020204" pitchFamily="34" charset="0"/>
                <a:cs typeface="Arial" panose="020B0604020202020204" pitchFamily="34" charset="0"/>
              </a:rPr>
              <a:t>Figure 2.16 Multiplexing user-level threads onto kernel-level threads.</a:t>
            </a:r>
          </a:p>
        </p:txBody>
      </p:sp>
    </p:spTree>
    <p:extLst>
      <p:ext uri="{BB962C8B-B14F-4D97-AF65-F5344CB8AC3E}">
        <p14:creationId xmlns:p14="http://schemas.microsoft.com/office/powerpoint/2010/main" val="1582445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6" y="292248"/>
            <a:ext cx="11114986" cy="559572"/>
          </a:xfrm>
        </p:spPr>
        <p:txBody>
          <a:bodyPr wrap="square" lIns="0" tIns="18000" rIns="0" bIns="18000" anchor="ctr" anchorCtr="0">
            <a:spAutoFit/>
          </a:bodyPr>
          <a:lstStyle/>
          <a:p>
            <a:r>
              <a:rPr lang="en-US" sz="3400" noProof="0" dirty="0"/>
              <a:t>Making Single-Threaded Code Multithreaded (1)</a:t>
            </a:r>
            <a:endParaRPr lang="en-US" sz="2600" noProof="0" dirty="0"/>
          </a:p>
        </p:txBody>
      </p:sp>
      <p:pic>
        <p:nvPicPr>
          <p:cNvPr id="5" name="Picture 4" descr="The figure illustrates Conflicts between threads over the use of a global variable.&#10;Long description is available in notes, press F6">
            <a:extLst>
              <a:ext uri="{FF2B5EF4-FFF2-40B4-BE49-F238E27FC236}">
                <a16:creationId xmlns:a16="http://schemas.microsoft.com/office/drawing/2014/main" id="{B9FFE89E-4F34-92C4-F0A2-137B3053C590}"/>
              </a:ext>
            </a:extLst>
          </p:cNvPr>
          <p:cNvPicPr>
            <a:picLocks noChangeAspect="1"/>
          </p:cNvPicPr>
          <p:nvPr/>
        </p:nvPicPr>
        <p:blipFill>
          <a:blip r:embed="rId3"/>
          <a:stretch>
            <a:fillRect/>
          </a:stretch>
        </p:blipFill>
        <p:spPr>
          <a:xfrm>
            <a:off x="2778120" y="1130704"/>
            <a:ext cx="6635761" cy="4084040"/>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474527" y="5774405"/>
            <a:ext cx="7253581" cy="313350"/>
          </a:xfrm>
        </p:spPr>
        <p:txBody>
          <a:bodyPr wrap="square" lIns="0" tIns="18000" rIns="0" bIns="18000" anchor="ctr" anchorCtr="0">
            <a:spAutoFit/>
          </a:bodyPr>
          <a:lstStyle/>
          <a:p>
            <a:pPr marL="0" indent="0">
              <a:spcBef>
                <a:spcPts val="600"/>
              </a:spcBef>
              <a:buNone/>
            </a:pPr>
            <a:r>
              <a:rPr lang="en-US" altLang="en-US" sz="1800" noProof="0" dirty="0">
                <a:latin typeface="Arial" panose="020B0604020202020204" pitchFamily="34" charset="0"/>
                <a:cs typeface="Arial" panose="020B0604020202020204" pitchFamily="34" charset="0"/>
              </a:rPr>
              <a:t>Figure 2.17 Conflicts between threads over the use of a global variable.</a:t>
            </a:r>
          </a:p>
        </p:txBody>
      </p:sp>
    </p:spTree>
    <p:extLst>
      <p:ext uri="{BB962C8B-B14F-4D97-AF65-F5344CB8AC3E}">
        <p14:creationId xmlns:p14="http://schemas.microsoft.com/office/powerpoint/2010/main" val="4174032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2248"/>
            <a:ext cx="11114987" cy="559572"/>
          </a:xfrm>
        </p:spPr>
        <p:txBody>
          <a:bodyPr wrap="square" lIns="0" tIns="18000" rIns="0" bIns="18000" anchor="ctr" anchorCtr="0">
            <a:spAutoFit/>
          </a:bodyPr>
          <a:lstStyle/>
          <a:p>
            <a:r>
              <a:rPr lang="en-US" sz="3400" noProof="0" dirty="0"/>
              <a:t>Making Single-Threaded Code Multithreaded (2)</a:t>
            </a:r>
            <a:endParaRPr lang="en-US" sz="2600" noProof="0" dirty="0"/>
          </a:p>
        </p:txBody>
      </p:sp>
      <p:pic>
        <p:nvPicPr>
          <p:cNvPr id="5" name="Picture 4" descr="The figure illustrates threads having private global variables.&#10;Long description is available in notes, press F6">
            <a:extLst>
              <a:ext uri="{FF2B5EF4-FFF2-40B4-BE49-F238E27FC236}">
                <a16:creationId xmlns:a16="http://schemas.microsoft.com/office/drawing/2014/main" id="{D1CB9D49-38FE-733F-5282-D85F87F16810}"/>
              </a:ext>
            </a:extLst>
          </p:cNvPr>
          <p:cNvPicPr>
            <a:picLocks noChangeAspect="1"/>
          </p:cNvPicPr>
          <p:nvPr/>
        </p:nvPicPr>
        <p:blipFill>
          <a:blip r:embed="rId3"/>
          <a:stretch>
            <a:fillRect/>
          </a:stretch>
        </p:blipFill>
        <p:spPr>
          <a:xfrm>
            <a:off x="3965622" y="992491"/>
            <a:ext cx="4260759" cy="4761246"/>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3319769" y="5993888"/>
            <a:ext cx="5574065" cy="313350"/>
          </a:xfrm>
        </p:spPr>
        <p:txBody>
          <a:bodyPr wrap="square" lIns="0" tIns="18000" rIns="0" bIns="18000" anchor="ctr" anchorCtr="0">
            <a:spAutoFit/>
          </a:bodyPr>
          <a:lstStyle/>
          <a:p>
            <a:pPr marL="0" indent="0">
              <a:spcBef>
                <a:spcPts val="600"/>
              </a:spcBef>
              <a:buNone/>
            </a:pPr>
            <a:r>
              <a:rPr lang="en-US" altLang="en-US" sz="1800" noProof="0" dirty="0">
                <a:latin typeface="Arial" panose="020B0604020202020204" pitchFamily="34" charset="0"/>
                <a:cs typeface="Arial" panose="020B0604020202020204" pitchFamily="34" charset="0"/>
              </a:rPr>
              <a:t>Figure 2.18 Threads can have private global variables.</a:t>
            </a:r>
          </a:p>
        </p:txBody>
      </p:sp>
    </p:spTree>
    <p:extLst>
      <p:ext uri="{BB962C8B-B14F-4D97-AF65-F5344CB8AC3E}">
        <p14:creationId xmlns:p14="http://schemas.microsoft.com/office/powerpoint/2010/main" val="2984477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6" y="291826"/>
            <a:ext cx="11112488" cy="559572"/>
          </a:xfrm>
        </p:spPr>
        <p:txBody>
          <a:bodyPr wrap="square" lIns="0" tIns="18000" rIns="0" bIns="18000" anchor="ctr" anchorCtr="0">
            <a:spAutoFit/>
          </a:bodyPr>
          <a:lstStyle/>
          <a:p>
            <a:r>
              <a:rPr lang="en-US" sz="3400" noProof="0" dirty="0"/>
              <a:t>The Process Model (1)</a:t>
            </a:r>
            <a:endParaRPr lang="en-US" sz="2600" noProof="0" dirty="0"/>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66629" y="1092324"/>
            <a:ext cx="11109434" cy="1329013"/>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Single program counter</a:t>
            </a:r>
          </a:p>
          <a:p>
            <a:pPr marL="342900" indent="-342900" eaLnBrk="0" fontAlgn="base" hangingPunct="0">
              <a:spcBef>
                <a:spcPct val="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Each process in unique location</a:t>
            </a:r>
          </a:p>
          <a:p>
            <a:pPr marL="342900" indent="-342900" eaLnBrk="0" fontAlgn="base" hangingPunct="0">
              <a:spcBef>
                <a:spcPct val="0"/>
              </a:spcBef>
              <a:spcAft>
                <a:spcPct val="0"/>
              </a:spcAft>
              <a:buSzTx/>
            </a:pPr>
            <a:r>
              <a:rPr lang="en-US" altLang="en-NL" sz="2800" spc="-300" noProof="0" dirty="0">
                <a:solidFill>
                  <a:srgbClr val="000000"/>
                </a:solidFill>
                <a:latin typeface="Arial" panose="020B0604020202020204" pitchFamily="34" charset="0"/>
                <a:cs typeface="Arial" panose="020B0604020202020204" pitchFamily="34" charset="0"/>
              </a:rPr>
              <a:t>C P </a:t>
            </a:r>
            <a:r>
              <a:rPr lang="en-US" altLang="en-NL" sz="2800" noProof="0" dirty="0">
                <a:solidFill>
                  <a:srgbClr val="000000"/>
                </a:solidFill>
                <a:latin typeface="Arial" panose="020B0604020202020204" pitchFamily="34" charset="0"/>
                <a:cs typeface="Arial" panose="020B0604020202020204" pitchFamily="34" charset="0"/>
              </a:rPr>
              <a:t>U switches back and forth from process to process</a:t>
            </a:r>
          </a:p>
        </p:txBody>
      </p:sp>
      <p:pic>
        <p:nvPicPr>
          <p:cNvPr id="7" name="Picture 6" descr="The figure illustrate (a) Multiprogramming four programs.&#10;Long description is available in notes, press F6">
            <a:extLst>
              <a:ext uri="{FF2B5EF4-FFF2-40B4-BE49-F238E27FC236}">
                <a16:creationId xmlns:a16="http://schemas.microsoft.com/office/drawing/2014/main" id="{D06D2995-802A-60B4-521D-1BD72BABA5EE}"/>
              </a:ext>
            </a:extLst>
          </p:cNvPr>
          <p:cNvPicPr>
            <a:picLocks noChangeAspect="1"/>
          </p:cNvPicPr>
          <p:nvPr/>
        </p:nvPicPr>
        <p:blipFill rotWithShape="1">
          <a:blip r:embed="rId3"/>
          <a:srcRect r="75892"/>
          <a:stretch/>
        </p:blipFill>
        <p:spPr>
          <a:xfrm>
            <a:off x="4811531" y="2504149"/>
            <a:ext cx="2570393" cy="3358015"/>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3563837" y="5989154"/>
            <a:ext cx="5080515" cy="313350"/>
          </a:xfrm>
        </p:spPr>
        <p:txBody>
          <a:bodyPr wrap="square" lIns="0" tIns="18000" rIns="0" bIns="18000" anchor="ctr" anchorCtr="0">
            <a:spAutoFit/>
          </a:bodyPr>
          <a:lstStyle/>
          <a:p>
            <a:pPr marL="0" indent="0">
              <a:buNone/>
            </a:pPr>
            <a:r>
              <a:rPr lang="en-US" altLang="en-US" sz="1800" noProof="0" dirty="0">
                <a:latin typeface="Arial" panose="020B0604020202020204" pitchFamily="34" charset="0"/>
                <a:cs typeface="Arial" panose="020B0604020202020204" pitchFamily="34" charset="0"/>
              </a:rPr>
              <a:t>Figure 2.1 (a) Multiprogramming of four programs.</a:t>
            </a:r>
          </a:p>
        </p:txBody>
      </p:sp>
    </p:spTree>
    <p:extLst>
      <p:ext uri="{BB962C8B-B14F-4D97-AF65-F5344CB8AC3E}">
        <p14:creationId xmlns:p14="http://schemas.microsoft.com/office/powerpoint/2010/main" val="1024302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9"/>
            <a:ext cx="11114987" cy="559572"/>
          </a:xfrm>
        </p:spPr>
        <p:txBody>
          <a:bodyPr wrap="square" lIns="0" tIns="18000" rIns="0" bIns="18000" anchor="ctr" anchorCtr="0">
            <a:spAutoFit/>
          </a:bodyPr>
          <a:lstStyle/>
          <a:p>
            <a:r>
              <a:rPr lang="en-US" sz="3400" noProof="0" dirty="0"/>
              <a:t>Threads: Issues</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61076" y="1001877"/>
            <a:ext cx="11114988" cy="5206998"/>
          </a:xfrm>
        </p:spPr>
        <p:txBody>
          <a:bodyPr wrap="square" lIns="0" tIns="18000" rIns="0" bIns="18000" anchor="ctr" anchorCtr="0">
            <a:spAutoFit/>
          </a:bodyPr>
          <a:lstStyle/>
          <a:p>
            <a:pPr marL="342900" indent="-342900">
              <a:spcBef>
                <a:spcPts val="600"/>
              </a:spcBef>
            </a:pPr>
            <a:r>
              <a:rPr lang="en-US" altLang="en-US" sz="2600" noProof="0" dirty="0">
                <a:latin typeface="Arial" panose="020B0604020202020204" pitchFamily="34" charset="0"/>
                <a:cs typeface="Arial" panose="020B0604020202020204" pitchFamily="34" charset="0"/>
              </a:rPr>
              <a:t>Does the </a:t>
            </a:r>
            <a:r>
              <a:rPr lang="en-US" altLang="en-US" sz="2600" spc="-350" noProof="0" dirty="0">
                <a:latin typeface="Arial" panose="020B0604020202020204" pitchFamily="34" charset="0"/>
                <a:cs typeface="Arial" panose="020B0604020202020204" pitchFamily="34" charset="0"/>
              </a:rPr>
              <a:t>O </a:t>
            </a:r>
            <a:r>
              <a:rPr lang="en-US" altLang="en-US" sz="2600" noProof="0" dirty="0">
                <a:latin typeface="Arial" panose="020B0604020202020204" pitchFamily="34" charset="0"/>
                <a:cs typeface="Arial" panose="020B0604020202020204" pitchFamily="34" charset="0"/>
              </a:rPr>
              <a:t>S keep track of threads?</a:t>
            </a:r>
          </a:p>
          <a:p>
            <a:pPr marL="829818" lvl="1" indent="-342900"/>
            <a:r>
              <a:rPr lang="en-US" altLang="en-US" sz="2600" noProof="0" dirty="0">
                <a:latin typeface="Arial" panose="020B0604020202020204" pitchFamily="34" charset="0"/>
                <a:cs typeface="Arial" panose="020B0604020202020204" pitchFamily="34" charset="0"/>
              </a:rPr>
              <a:t>Kernel threads v</a:t>
            </a:r>
            <a:r>
              <a:rPr lang="en-US" altLang="en-US" sz="100" noProof="0" dirty="0">
                <a:latin typeface="Arial" panose="020B0604020202020204" pitchFamily="34" charset="0"/>
                <a:cs typeface="Arial" panose="020B0604020202020204" pitchFamily="34" charset="0"/>
              </a:rPr>
              <a:t>er</a:t>
            </a:r>
            <a:r>
              <a:rPr lang="en-US" altLang="en-US" sz="2600" noProof="0" dirty="0">
                <a:latin typeface="Arial" panose="020B0604020202020204" pitchFamily="34" charset="0"/>
                <a:cs typeface="Arial" panose="020B0604020202020204" pitchFamily="34" charset="0"/>
              </a:rPr>
              <a:t>s</a:t>
            </a:r>
            <a:r>
              <a:rPr lang="en-US" altLang="en-US" sz="100" noProof="0" dirty="0">
                <a:latin typeface="Arial" panose="020B0604020202020204" pitchFamily="34" charset="0"/>
                <a:cs typeface="Arial" panose="020B0604020202020204" pitchFamily="34" charset="0"/>
              </a:rPr>
              <a:t>us</a:t>
            </a:r>
            <a:r>
              <a:rPr lang="en-US" altLang="en-US" sz="2600" noProof="0" dirty="0">
                <a:latin typeface="Arial" panose="020B0604020202020204" pitchFamily="34" charset="0"/>
                <a:cs typeface="Arial" panose="020B0604020202020204" pitchFamily="34" charset="0"/>
              </a:rPr>
              <a:t>. user threads</a:t>
            </a:r>
          </a:p>
          <a:p>
            <a:pPr marL="342900" indent="-342900">
              <a:spcBef>
                <a:spcPts val="600"/>
              </a:spcBef>
            </a:pPr>
            <a:r>
              <a:rPr lang="en-US" altLang="en-US" sz="2600" noProof="0" dirty="0">
                <a:latin typeface="Arial" panose="020B0604020202020204" pitchFamily="34" charset="0"/>
                <a:cs typeface="Arial" panose="020B0604020202020204" pitchFamily="34" charset="0"/>
              </a:rPr>
              <a:t>What to do on fork? </a:t>
            </a:r>
          </a:p>
          <a:p>
            <a:pPr marL="829818" lvl="1" indent="-342900"/>
            <a:r>
              <a:rPr lang="en-US" altLang="en-US" sz="2600" noProof="0" dirty="0">
                <a:latin typeface="Arial" panose="020B0604020202020204" pitchFamily="34" charset="0"/>
                <a:cs typeface="Arial" panose="020B0604020202020204" pitchFamily="34" charset="0"/>
              </a:rPr>
              <a:t>Clone all threads v</a:t>
            </a:r>
            <a:r>
              <a:rPr lang="en-US" altLang="en-US" sz="100" noProof="0" dirty="0">
                <a:latin typeface="Arial" panose="020B0604020202020204" pitchFamily="34" charset="0"/>
                <a:cs typeface="Arial" panose="020B0604020202020204" pitchFamily="34" charset="0"/>
              </a:rPr>
              <a:t>er</a:t>
            </a:r>
            <a:r>
              <a:rPr lang="en-US" altLang="en-US" sz="2600" noProof="0" dirty="0">
                <a:latin typeface="Arial" panose="020B0604020202020204" pitchFamily="34" charset="0"/>
                <a:cs typeface="Arial" panose="020B0604020202020204" pitchFamily="34" charset="0"/>
              </a:rPr>
              <a:t>s</a:t>
            </a:r>
            <a:r>
              <a:rPr lang="en-US" altLang="en-US" sz="100" noProof="0" dirty="0">
                <a:latin typeface="Arial" panose="020B0604020202020204" pitchFamily="34" charset="0"/>
                <a:cs typeface="Arial" panose="020B0604020202020204" pitchFamily="34" charset="0"/>
              </a:rPr>
              <a:t>us</a:t>
            </a:r>
            <a:r>
              <a:rPr lang="en-US" altLang="en-US" sz="2600" noProof="0" dirty="0">
                <a:latin typeface="Arial" panose="020B0604020202020204" pitchFamily="34" charset="0"/>
                <a:cs typeface="Arial" panose="020B0604020202020204" pitchFamily="34" charset="0"/>
              </a:rPr>
              <a:t>. calling thread</a:t>
            </a:r>
          </a:p>
          <a:p>
            <a:pPr marL="829818" lvl="1" indent="-342900"/>
            <a:r>
              <a:rPr lang="en-US" altLang="en-US" sz="2600" noProof="0" dirty="0">
                <a:latin typeface="Arial" panose="020B0604020202020204" pitchFamily="34" charset="0"/>
                <a:cs typeface="Arial" panose="020B0604020202020204" pitchFamily="34" charset="0"/>
              </a:rPr>
              <a:t>What if a thread is currently blocking on a systems call?</a:t>
            </a:r>
          </a:p>
          <a:p>
            <a:pPr marL="342900" indent="-342900">
              <a:spcBef>
                <a:spcPts val="600"/>
              </a:spcBef>
            </a:pPr>
            <a:r>
              <a:rPr lang="en-US" altLang="en-US" sz="2600" noProof="0" dirty="0">
                <a:latin typeface="Arial" panose="020B0604020202020204" pitchFamily="34" charset="0"/>
                <a:cs typeface="Arial" panose="020B0604020202020204" pitchFamily="34" charset="0"/>
              </a:rPr>
              <a:t>What to do with signals?</a:t>
            </a:r>
          </a:p>
          <a:p>
            <a:pPr marL="829818" lvl="1" indent="-342900"/>
            <a:r>
              <a:rPr lang="en-US" altLang="en-US" sz="2600" noProof="0" dirty="0">
                <a:latin typeface="Arial" panose="020B0604020202020204" pitchFamily="34" charset="0"/>
                <a:cs typeface="Arial" panose="020B0604020202020204" pitchFamily="34" charset="0"/>
              </a:rPr>
              <a:t>Send signal to all threads v</a:t>
            </a:r>
            <a:r>
              <a:rPr lang="en-US" altLang="en-US" sz="100" noProof="0" dirty="0">
                <a:latin typeface="Arial" panose="020B0604020202020204" pitchFamily="34" charset="0"/>
                <a:cs typeface="Arial" panose="020B0604020202020204" pitchFamily="34" charset="0"/>
              </a:rPr>
              <a:t>er</a:t>
            </a:r>
            <a:r>
              <a:rPr lang="en-US" altLang="en-US" sz="2600" noProof="0" dirty="0">
                <a:latin typeface="Arial" panose="020B0604020202020204" pitchFamily="34" charset="0"/>
                <a:cs typeface="Arial" panose="020B0604020202020204" pitchFamily="34" charset="0"/>
              </a:rPr>
              <a:t>s</a:t>
            </a:r>
            <a:r>
              <a:rPr lang="en-US" altLang="en-US" sz="100" noProof="0" dirty="0">
                <a:latin typeface="Arial" panose="020B0604020202020204" pitchFamily="34" charset="0"/>
                <a:cs typeface="Arial" panose="020B0604020202020204" pitchFamily="34" charset="0"/>
              </a:rPr>
              <a:t>us</a:t>
            </a:r>
            <a:r>
              <a:rPr lang="en-US" altLang="en-US" sz="2600" noProof="0" dirty="0">
                <a:latin typeface="Arial" panose="020B0604020202020204" pitchFamily="34" charset="0"/>
                <a:cs typeface="Arial" panose="020B0604020202020204" pitchFamily="34" charset="0"/>
              </a:rPr>
              <a:t>. single thread</a:t>
            </a:r>
          </a:p>
          <a:p>
            <a:pPr marL="829818" lvl="1" indent="-342900"/>
            <a:r>
              <a:rPr lang="en-US" altLang="en-US" sz="2600" noProof="0" dirty="0">
                <a:latin typeface="Arial" panose="020B0604020202020204" pitchFamily="34" charset="0"/>
                <a:cs typeface="Arial" panose="020B0604020202020204" pitchFamily="34" charset="0"/>
              </a:rPr>
              <a:t>Per-process or per-thread signal handlers</a:t>
            </a:r>
          </a:p>
          <a:p>
            <a:pPr marL="342900" indent="-342900">
              <a:spcBef>
                <a:spcPts val="600"/>
              </a:spcBef>
            </a:pPr>
            <a:r>
              <a:rPr lang="en-US" altLang="en-US" sz="2600" noProof="0" dirty="0">
                <a:latin typeface="Arial" panose="020B0604020202020204" pitchFamily="34" charset="0"/>
                <a:cs typeface="Arial" panose="020B0604020202020204" pitchFamily="34" charset="0"/>
              </a:rPr>
              <a:t>Where to store per-thread variables?</a:t>
            </a:r>
          </a:p>
          <a:p>
            <a:pPr marL="342900" indent="-342900">
              <a:spcBef>
                <a:spcPts val="600"/>
              </a:spcBef>
            </a:pPr>
            <a:r>
              <a:rPr lang="en-US" altLang="en-US" sz="2600" noProof="0" dirty="0">
                <a:latin typeface="Arial" panose="020B0604020202020204" pitchFamily="34" charset="0"/>
                <a:cs typeface="Arial" panose="020B0604020202020204" pitchFamily="34" charset="0"/>
              </a:rPr>
              <a:t>Does sharing come at a cost?</a:t>
            </a:r>
          </a:p>
          <a:p>
            <a:pPr marL="342900" indent="-342900">
              <a:spcBef>
                <a:spcPts val="600"/>
              </a:spcBef>
            </a:pPr>
            <a:r>
              <a:rPr lang="en-US" altLang="en-US" sz="2600" noProof="0" dirty="0">
                <a:latin typeface="Arial" panose="020B0604020202020204" pitchFamily="34" charset="0"/>
                <a:cs typeface="Arial" panose="020B0604020202020204" pitchFamily="34" charset="0"/>
              </a:rPr>
              <a:t>Are threads required inside an operating system?</a:t>
            </a:r>
          </a:p>
        </p:txBody>
      </p:sp>
    </p:spTree>
    <p:extLst>
      <p:ext uri="{BB962C8B-B14F-4D97-AF65-F5344CB8AC3E}">
        <p14:creationId xmlns:p14="http://schemas.microsoft.com/office/powerpoint/2010/main" val="2459146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9"/>
            <a:ext cx="11114987" cy="559572"/>
          </a:xfrm>
        </p:spPr>
        <p:txBody>
          <a:bodyPr wrap="square" lIns="0" tIns="18000" rIns="0" bIns="18000" anchor="ctr" anchorCtr="0">
            <a:spAutoFit/>
          </a:bodyPr>
          <a:lstStyle/>
          <a:p>
            <a:r>
              <a:rPr lang="en-US" sz="3400" noProof="0" dirty="0"/>
              <a:t>Event-Driven Servers</a:t>
            </a:r>
          </a:p>
        </p:txBody>
      </p:sp>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561076" y="993743"/>
            <a:ext cx="11114988" cy="3945114"/>
          </a:xfrm>
        </p:spPr>
        <p:txBody>
          <a:bodyPr wrap="square" lIns="0" tIns="18000" rIns="0" bIns="18000" anchor="ctr" anchorCtr="0">
            <a:spAutoFit/>
          </a:bodyPr>
          <a:lstStyle/>
          <a:p>
            <a:pPr marL="342900" indent="-342900">
              <a:spcBef>
                <a:spcPts val="600"/>
              </a:spcBef>
            </a:pPr>
            <a:r>
              <a:rPr lang="en-US" altLang="en-US" sz="2800" noProof="0" dirty="0">
                <a:latin typeface="Arial" panose="020B0604020202020204" pitchFamily="34" charset="0"/>
                <a:cs typeface="Arial" panose="020B0604020202020204" pitchFamily="34" charset="0"/>
              </a:rPr>
              <a:t>Implement server as finite-state machine that responds to events using asynchronous system calls</a:t>
            </a:r>
          </a:p>
          <a:p>
            <a:pPr marL="829818" lvl="1" indent="-342900"/>
            <a:r>
              <a:rPr lang="en-US" altLang="en-US" sz="2800" noProof="0" dirty="0">
                <a:latin typeface="Arial" panose="020B0604020202020204" pitchFamily="34" charset="0"/>
                <a:cs typeface="Arial" panose="020B0604020202020204" pitchFamily="34" charset="0"/>
              </a:rPr>
              <a:t>E.g., the availability of data on a socket</a:t>
            </a:r>
          </a:p>
          <a:p>
            <a:pPr marL="342900" indent="-342900">
              <a:spcBef>
                <a:spcPts val="600"/>
              </a:spcBef>
            </a:pPr>
            <a:r>
              <a:rPr lang="en-US" altLang="en-US" sz="2800" noProof="0" dirty="0">
                <a:latin typeface="Arial" panose="020B0604020202020204" pitchFamily="34" charset="0"/>
                <a:cs typeface="Arial" panose="020B0604020202020204" pitchFamily="34" charset="0"/>
              </a:rPr>
              <a:t>Implementation can be very efficient</a:t>
            </a:r>
          </a:p>
          <a:p>
            <a:pPr marL="342900" indent="-342900">
              <a:spcBef>
                <a:spcPts val="600"/>
              </a:spcBef>
            </a:pPr>
            <a:r>
              <a:rPr lang="en-US" altLang="en-US" sz="2800" noProof="0" dirty="0">
                <a:latin typeface="Arial" panose="020B0604020202020204" pitchFamily="34" charset="0"/>
                <a:cs typeface="Arial" panose="020B0604020202020204" pitchFamily="34" charset="0"/>
              </a:rPr>
              <a:t>Every event leads to a burst of activity without blocking</a:t>
            </a:r>
          </a:p>
          <a:p>
            <a:pPr marL="342900" indent="-342900">
              <a:spcBef>
                <a:spcPts val="600"/>
              </a:spcBef>
            </a:pPr>
            <a:r>
              <a:rPr lang="en-US" altLang="en-US" sz="2800" noProof="0" dirty="0">
                <a:latin typeface="Arial" panose="020B0604020202020204" pitchFamily="34" charset="0"/>
                <a:cs typeface="Arial" panose="020B0604020202020204" pitchFamily="34" charset="0"/>
              </a:rPr>
              <a:t>Most </a:t>
            </a:r>
            <a:r>
              <a:rPr lang="en-US" altLang="en-US" sz="2800" spc="-350" noProof="0" dirty="0">
                <a:latin typeface="Arial" panose="020B0604020202020204" pitchFamily="34" charset="0"/>
                <a:cs typeface="Arial" panose="020B0604020202020204" pitchFamily="34" charset="0"/>
              </a:rPr>
              <a:t>O </a:t>
            </a:r>
            <a:r>
              <a:rPr lang="en-US" altLang="en-US" sz="2800" noProof="0" dirty="0">
                <a:latin typeface="Arial" panose="020B0604020202020204" pitchFamily="34" charset="0"/>
                <a:cs typeface="Arial" panose="020B0604020202020204" pitchFamily="34" charset="0"/>
              </a:rPr>
              <a:t>S offer event notification interfaces for asynchronous I/O</a:t>
            </a:r>
          </a:p>
          <a:p>
            <a:pPr marL="829818" lvl="1" indent="-342900"/>
            <a:r>
              <a:rPr lang="en-US" altLang="en-US" sz="2800" noProof="0" dirty="0">
                <a:latin typeface="Arial" panose="020B0604020202020204" pitchFamily="34" charset="0"/>
                <a:cs typeface="Arial" panose="020B0604020202020204" pitchFamily="34" charset="0"/>
              </a:rPr>
              <a:t>Linus: epoll</a:t>
            </a:r>
          </a:p>
          <a:p>
            <a:pPr marL="829818" lvl="1" indent="-342900"/>
            <a:r>
              <a:rPr lang="en-US" altLang="en-US" sz="2800" noProof="0" dirty="0">
                <a:latin typeface="Arial" panose="020B0604020202020204" pitchFamily="34" charset="0"/>
                <a:cs typeface="Arial" panose="020B0604020202020204" pitchFamily="34" charset="0"/>
              </a:rPr>
              <a:t>Free</a:t>
            </a:r>
            <a:r>
              <a:rPr lang="en-US" altLang="en-US" sz="2800" spc="-350" noProof="0" dirty="0">
                <a:latin typeface="Arial" panose="020B0604020202020204" pitchFamily="34" charset="0"/>
                <a:cs typeface="Arial" panose="020B0604020202020204" pitchFamily="34" charset="0"/>
              </a:rPr>
              <a:t>B S </a:t>
            </a:r>
            <a:r>
              <a:rPr lang="en-US" altLang="en-US" sz="2800" noProof="0" dirty="0">
                <a:latin typeface="Arial" panose="020B0604020202020204" pitchFamily="34" charset="0"/>
                <a:cs typeface="Arial" panose="020B0604020202020204" pitchFamily="34" charset="0"/>
              </a:rPr>
              <a:t>D: kqueue</a:t>
            </a:r>
          </a:p>
        </p:txBody>
      </p:sp>
    </p:spTree>
    <p:extLst>
      <p:ext uri="{BB962C8B-B14F-4D97-AF65-F5344CB8AC3E}">
        <p14:creationId xmlns:p14="http://schemas.microsoft.com/office/powerpoint/2010/main" val="1121156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89957"/>
            <a:ext cx="11114987" cy="559572"/>
          </a:xfrm>
        </p:spPr>
        <p:txBody>
          <a:bodyPr wrap="square" lIns="0" tIns="18000" rIns="0" bIns="18000" anchor="ctr" anchorCtr="0">
            <a:spAutoFit/>
          </a:bodyPr>
          <a:lstStyle/>
          <a:p>
            <a:r>
              <a:rPr lang="en-US" sz="3400" noProof="0" dirty="0"/>
              <a:t>Event-Driven Server</a:t>
            </a:r>
          </a:p>
        </p:txBody>
      </p:sp>
      <p:pic>
        <p:nvPicPr>
          <p:cNvPr id="6" name="Picture 5" descr="A code for event driven servers.&#10;Long description is available in notes, press F6">
            <a:extLst>
              <a:ext uri="{FF2B5EF4-FFF2-40B4-BE49-F238E27FC236}">
                <a16:creationId xmlns:a16="http://schemas.microsoft.com/office/drawing/2014/main" id="{600DB1FA-5779-11F2-F6BE-519D67F730F3}"/>
              </a:ext>
            </a:extLst>
          </p:cNvPr>
          <p:cNvPicPr>
            <a:picLocks noChangeAspect="1"/>
          </p:cNvPicPr>
          <p:nvPr/>
        </p:nvPicPr>
        <p:blipFill>
          <a:blip r:embed="rId3"/>
          <a:stretch>
            <a:fillRect/>
          </a:stretch>
        </p:blipFill>
        <p:spPr>
          <a:xfrm>
            <a:off x="1998008" y="1391148"/>
            <a:ext cx="8195984" cy="4647207"/>
          </a:xfrm>
          <a:prstGeom prst="rect">
            <a:avLst/>
          </a:prstGeom>
        </p:spPr>
      </p:pic>
    </p:spTree>
    <p:extLst>
      <p:ext uri="{BB962C8B-B14F-4D97-AF65-F5344CB8AC3E}">
        <p14:creationId xmlns:p14="http://schemas.microsoft.com/office/powerpoint/2010/main" val="1737616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6017"/>
            <a:ext cx="11114987" cy="1082792"/>
          </a:xfrm>
        </p:spPr>
        <p:txBody>
          <a:bodyPr wrap="square" lIns="0" tIns="18000" rIns="0" bIns="18000" anchor="ctr" anchorCtr="0">
            <a:spAutoFit/>
          </a:bodyPr>
          <a:lstStyle/>
          <a:p>
            <a:r>
              <a:rPr lang="en-US" altLang="en-US" sz="3400" noProof="0" dirty="0"/>
              <a:t>Single-Threaded V</a:t>
            </a:r>
            <a:r>
              <a:rPr lang="en-US" altLang="en-US" sz="100" noProof="0" dirty="0"/>
              <a:t>ersu</a:t>
            </a:r>
            <a:r>
              <a:rPr lang="en-US" altLang="en-US" sz="3400" noProof="0" dirty="0"/>
              <a:t>S Multi-threaded V</a:t>
            </a:r>
            <a:r>
              <a:rPr lang="en-US" altLang="en-US" sz="100" noProof="0" dirty="0"/>
              <a:t>ersu</a:t>
            </a:r>
            <a:r>
              <a:rPr lang="en-US" altLang="en-US" sz="3400" noProof="0" dirty="0"/>
              <a:t>S Event-Driven Servers</a:t>
            </a:r>
            <a:endParaRPr lang="en-US" sz="3400" noProof="0" dirty="0"/>
          </a:p>
        </p:txBody>
      </p:sp>
      <p:graphicFrame>
        <p:nvGraphicFramePr>
          <p:cNvPr id="9" name="Table 20">
            <a:extLst>
              <a:ext uri="{FF2B5EF4-FFF2-40B4-BE49-F238E27FC236}">
                <a16:creationId xmlns:a16="http://schemas.microsoft.com/office/drawing/2014/main" id="{6B19268E-C08E-0E7E-4BE4-1E75F729C286}"/>
              </a:ext>
            </a:extLst>
          </p:cNvPr>
          <p:cNvGraphicFramePr>
            <a:graphicFrameLocks noGrp="1"/>
          </p:cNvGraphicFramePr>
          <p:nvPr>
            <p:extLst>
              <p:ext uri="{D42A27DB-BD31-4B8C-83A1-F6EECF244321}">
                <p14:modId xmlns:p14="http://schemas.microsoft.com/office/powerpoint/2010/main" val="461115842"/>
              </p:ext>
            </p:extLst>
          </p:nvPr>
        </p:nvGraphicFramePr>
        <p:xfrm>
          <a:off x="1697256" y="2045403"/>
          <a:ext cx="8811903" cy="1584960"/>
        </p:xfrm>
        <a:graphic>
          <a:graphicData uri="http://schemas.openxmlformats.org/drawingml/2006/table">
            <a:tbl>
              <a:tblPr firstRow="1" bandRow="1">
                <a:tableStyleId>{40F9630F-82C1-40B7-BC3A-925EFCFF5E92}</a:tableStyleId>
              </a:tblPr>
              <a:tblGrid>
                <a:gridCol w="3203475">
                  <a:extLst>
                    <a:ext uri="{9D8B030D-6E8A-4147-A177-3AD203B41FA5}">
                      <a16:colId xmlns:a16="http://schemas.microsoft.com/office/drawing/2014/main" val="1073301082"/>
                    </a:ext>
                  </a:extLst>
                </a:gridCol>
                <a:gridCol w="5608428">
                  <a:extLst>
                    <a:ext uri="{9D8B030D-6E8A-4147-A177-3AD203B41FA5}">
                      <a16:colId xmlns:a16="http://schemas.microsoft.com/office/drawing/2014/main" val="1365887344"/>
                    </a:ext>
                  </a:extLst>
                </a:gridCol>
              </a:tblGrid>
              <a:tr h="388269">
                <a:tc>
                  <a:txBody>
                    <a:bodyPr/>
                    <a:lstStyle/>
                    <a:p>
                      <a:r>
                        <a:rPr lang="en-US" sz="2000" b="1" dirty="0">
                          <a:solidFill>
                            <a:schemeClr val="tx1"/>
                          </a:solidFill>
                        </a:rPr>
                        <a:t>Model </a:t>
                      </a:r>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tx1"/>
                          </a:solidFill>
                        </a:rPr>
                        <a:t>Characteristics</a:t>
                      </a:r>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6576599"/>
                  </a:ext>
                </a:extLst>
              </a:tr>
              <a:tr h="388269">
                <a:tc>
                  <a:txBody>
                    <a:bodyPr/>
                    <a:lstStyle/>
                    <a:p>
                      <a:r>
                        <a:rPr lang="en-US" sz="2000" dirty="0"/>
                        <a:t>Threads </a:t>
                      </a:r>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t>Parallelism, blocking system calls </a:t>
                      </a:r>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441311"/>
                  </a:ext>
                </a:extLst>
              </a:tr>
              <a:tr h="388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Single-threaded process </a:t>
                      </a:r>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No parallelism, blocking system calls </a:t>
                      </a:r>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953592"/>
                  </a:ext>
                </a:extLst>
              </a:tr>
              <a:tr h="3882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Finite-state machine </a:t>
                      </a:r>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Parallelism, nonblocking system calls, interrupts </a:t>
                      </a:r>
                    </a:p>
                  </a:txBody>
                  <a:tcPr marL="100007" marR="1000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6223566"/>
                  </a:ext>
                </a:extLst>
              </a:tr>
            </a:tbl>
          </a:graphicData>
        </a:graphic>
      </p:graphicFrame>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3790202" y="4711139"/>
            <a:ext cx="4621333" cy="313350"/>
          </a:xfrm>
        </p:spPr>
        <p:txBody>
          <a:bodyPr wrap="square" lIns="0" tIns="18000" rIns="0" bIns="18000" anchor="ctr" anchorCtr="0">
            <a:spAutoFit/>
          </a:bodyPr>
          <a:lstStyle/>
          <a:p>
            <a:pPr marL="0" indent="0">
              <a:spcBef>
                <a:spcPts val="600"/>
              </a:spcBef>
              <a:buNone/>
            </a:pPr>
            <a:r>
              <a:rPr lang="en-US" altLang="en-US" sz="1800" noProof="0" dirty="0">
                <a:latin typeface="Arial" panose="020B0604020202020204" pitchFamily="34" charset="0"/>
                <a:cs typeface="Arial" panose="020B0604020202020204" pitchFamily="34" charset="0"/>
              </a:rPr>
              <a:t>Figure 2.20</a:t>
            </a:r>
            <a:r>
              <a:rPr lang="en-US" altLang="en-US" sz="1800" b="1" noProof="0" dirty="0">
                <a:latin typeface="Arial" panose="020B0604020202020204" pitchFamily="34" charset="0"/>
                <a:cs typeface="Arial" panose="020B0604020202020204" pitchFamily="34" charset="0"/>
              </a:rPr>
              <a:t> </a:t>
            </a:r>
            <a:r>
              <a:rPr lang="en-US" altLang="en-US" sz="1800" noProof="0" dirty="0">
                <a:latin typeface="Arial" panose="020B0604020202020204" pitchFamily="34" charset="0"/>
                <a:cs typeface="Arial" panose="020B0604020202020204" pitchFamily="34" charset="0"/>
              </a:rPr>
              <a:t>Three ways to construct a server.</a:t>
            </a:r>
          </a:p>
        </p:txBody>
      </p:sp>
    </p:spTree>
    <p:extLst>
      <p:ext uri="{BB962C8B-B14F-4D97-AF65-F5344CB8AC3E}">
        <p14:creationId xmlns:p14="http://schemas.microsoft.com/office/powerpoint/2010/main" val="3691775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860C6-9D1D-3F3C-B87B-F9BDC6D60391}"/>
              </a:ext>
            </a:extLst>
          </p:cNvPr>
          <p:cNvSpPr>
            <a:spLocks noGrp="1"/>
          </p:cNvSpPr>
          <p:nvPr>
            <p:ph type="title"/>
          </p:nvPr>
        </p:nvSpPr>
        <p:spPr>
          <a:xfrm>
            <a:off x="561076" y="290710"/>
            <a:ext cx="10722276" cy="1082792"/>
          </a:xfrm>
        </p:spPr>
        <p:txBody>
          <a:bodyPr wrap="square" lIns="0" tIns="18000" rIns="0" bIns="18000" anchor="ctr" anchorCtr="0">
            <a:spAutoFit/>
          </a:bodyPr>
          <a:lstStyle/>
          <a:p>
            <a:r>
              <a:rPr lang="en-US" sz="3400" noProof="0" dirty="0"/>
              <a:t>Synchronization and Inter-Process Communication (</a:t>
            </a:r>
            <a:r>
              <a:rPr lang="en-US" sz="3400" spc="-500" noProof="0" dirty="0"/>
              <a:t>I P </a:t>
            </a:r>
            <a:r>
              <a:rPr lang="en-US" sz="3400" noProof="0" dirty="0"/>
              <a:t>C)</a:t>
            </a:r>
          </a:p>
        </p:txBody>
      </p:sp>
      <p:sp>
        <p:nvSpPr>
          <p:cNvPr id="3" name="Content Placeholder 2">
            <a:extLst>
              <a:ext uri="{FF2B5EF4-FFF2-40B4-BE49-F238E27FC236}">
                <a16:creationId xmlns:a16="http://schemas.microsoft.com/office/drawing/2014/main" id="{6DB29AEB-8278-5F57-BA14-2740D9223FBA}"/>
              </a:ext>
            </a:extLst>
          </p:cNvPr>
          <p:cNvSpPr>
            <a:spLocks noGrp="1"/>
          </p:cNvSpPr>
          <p:nvPr>
            <p:ph sz="quarter" idx="13"/>
          </p:nvPr>
        </p:nvSpPr>
        <p:spPr>
          <a:xfrm>
            <a:off x="561075" y="1581346"/>
            <a:ext cx="11114987" cy="1990733"/>
          </a:xfrm>
        </p:spPr>
        <p:txBody>
          <a:bodyPr wrap="square" lIns="0" tIns="18000" rIns="0" bIns="18000" anchor="ctr" anchorCtr="0">
            <a:spAutoFit/>
          </a:bodyPr>
          <a:lstStyle/>
          <a:p>
            <a:pPr marL="342900" indent="-342900">
              <a:spcBef>
                <a:spcPts val="600"/>
              </a:spcBef>
            </a:pPr>
            <a:r>
              <a:rPr lang="en-US" sz="2800" noProof="0" dirty="0"/>
              <a:t>Why?</a:t>
            </a:r>
          </a:p>
          <a:p>
            <a:pPr marL="342900" indent="-342900">
              <a:spcBef>
                <a:spcPts val="600"/>
              </a:spcBef>
            </a:pPr>
            <a:r>
              <a:rPr lang="en-US" sz="2800" noProof="0" dirty="0"/>
              <a:t>Processes need some way to </a:t>
            </a:r>
            <a:r>
              <a:rPr lang="en-US" sz="2800" b="1" noProof="0" dirty="0"/>
              <a:t>communicate:</a:t>
            </a:r>
          </a:p>
          <a:p>
            <a:pPr marL="829818" lvl="1" indent="-342900"/>
            <a:r>
              <a:rPr lang="en-US" sz="2800" noProof="0" dirty="0"/>
              <a:t>To share data throughout the execution</a:t>
            </a:r>
          </a:p>
          <a:p>
            <a:pPr marL="342900" indent="-342900">
              <a:spcBef>
                <a:spcPts val="600"/>
              </a:spcBef>
            </a:pPr>
            <a:r>
              <a:rPr lang="en-US" sz="2800" noProof="0" dirty="0"/>
              <a:t>No explicit cross-process sharing:</a:t>
            </a:r>
          </a:p>
        </p:txBody>
      </p:sp>
      <p:sp>
        <p:nvSpPr>
          <p:cNvPr id="4" name="Content Placeholder 3">
            <a:extLst>
              <a:ext uri="{FF2B5EF4-FFF2-40B4-BE49-F238E27FC236}">
                <a16:creationId xmlns:a16="http://schemas.microsoft.com/office/drawing/2014/main" id="{580EC691-CD8F-FA94-57DC-3B220F32A3B1}"/>
              </a:ext>
            </a:extLst>
          </p:cNvPr>
          <p:cNvSpPr>
            <a:spLocks noGrp="1"/>
          </p:cNvSpPr>
          <p:nvPr>
            <p:ph sz="quarter" idx="14"/>
          </p:nvPr>
        </p:nvSpPr>
        <p:spPr>
          <a:xfrm>
            <a:off x="552450" y="3741579"/>
            <a:ext cx="800100" cy="467239"/>
          </a:xfrm>
        </p:spPr>
        <p:txBody>
          <a:bodyPr wrap="square" lIns="0" tIns="18000" rIns="0" bIns="18000" anchor="ctr" anchorCtr="0">
            <a:spAutoFit/>
          </a:bodyPr>
          <a:lstStyle/>
          <a:p>
            <a:pPr marL="457200" lvl="1" indent="28575"/>
            <a:r>
              <a:rPr lang="en-US" sz="2800" noProof="0" dirty="0"/>
              <a:t>  </a:t>
            </a:r>
          </a:p>
        </p:txBody>
      </p:sp>
      <p:graphicFrame>
        <p:nvGraphicFramePr>
          <p:cNvPr id="9" name="Object 8" descr="A right headed arrow.">
            <a:extLst>
              <a:ext uri="{FF2B5EF4-FFF2-40B4-BE49-F238E27FC236}">
                <a16:creationId xmlns:a16="http://schemas.microsoft.com/office/drawing/2014/main" id="{A94A5B64-C6AE-ED2C-1DBF-C2165BE4AEDF}"/>
              </a:ext>
            </a:extLst>
          </p:cNvPr>
          <p:cNvGraphicFramePr>
            <a:graphicFrameLocks noChangeAspect="1"/>
          </p:cNvGraphicFramePr>
          <p:nvPr>
            <p:extLst>
              <p:ext uri="{D42A27DB-BD31-4B8C-83A1-F6EECF244321}">
                <p14:modId xmlns:p14="http://schemas.microsoft.com/office/powerpoint/2010/main" val="1071774901"/>
              </p:ext>
            </p:extLst>
          </p:nvPr>
        </p:nvGraphicFramePr>
        <p:xfrm>
          <a:off x="1417246" y="3892088"/>
          <a:ext cx="354192" cy="260434"/>
        </p:xfrm>
        <a:graphic>
          <a:graphicData uri="http://schemas.openxmlformats.org/presentationml/2006/ole">
            <mc:AlternateContent xmlns:mc="http://schemas.openxmlformats.org/markup-compatibility/2006">
              <mc:Choice xmlns:v="urn:schemas-microsoft-com:vml" Requires="v">
                <p:oleObj name="Equation" r:id="rId2" imgW="190440" imgH="139680" progId="Equation.DSMT4">
                  <p:embed/>
                </p:oleObj>
              </mc:Choice>
              <mc:Fallback>
                <p:oleObj name="Equation" r:id="rId2" imgW="190440" imgH="139680" progId="Equation.DSMT4">
                  <p:embed/>
                  <p:pic>
                    <p:nvPicPr>
                      <p:cNvPr id="9" name="Object 8" descr="A right headed arrow.">
                        <a:extLst>
                          <a:ext uri="{FF2B5EF4-FFF2-40B4-BE49-F238E27FC236}">
                            <a16:creationId xmlns:a16="http://schemas.microsoft.com/office/drawing/2014/main" id="{A94A5B64-C6AE-ED2C-1DBF-C2165BE4AEDF}"/>
                          </a:ext>
                        </a:extLst>
                      </p:cNvPr>
                      <p:cNvPicPr/>
                      <p:nvPr/>
                    </p:nvPicPr>
                    <p:blipFill>
                      <a:blip r:embed="rId3"/>
                      <a:stretch>
                        <a:fillRect/>
                      </a:stretch>
                    </p:blipFill>
                    <p:spPr>
                      <a:xfrm>
                        <a:off x="1417246" y="3892088"/>
                        <a:ext cx="354192" cy="260434"/>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74816569-A70E-759B-0044-1CDA034D8AD6}"/>
              </a:ext>
            </a:extLst>
          </p:cNvPr>
          <p:cNvSpPr>
            <a:spLocks noGrp="1"/>
          </p:cNvSpPr>
          <p:nvPr>
            <p:ph sz="quarter" idx="15"/>
          </p:nvPr>
        </p:nvSpPr>
        <p:spPr>
          <a:xfrm>
            <a:off x="1876230" y="3765289"/>
            <a:ext cx="9799831" cy="467239"/>
          </a:xfrm>
        </p:spPr>
        <p:txBody>
          <a:bodyPr wrap="square" lIns="0" tIns="18000" rIns="0" bIns="18000" anchor="ctr" anchorCtr="0">
            <a:spAutoFit/>
          </a:bodyPr>
          <a:lstStyle/>
          <a:p>
            <a:pPr marL="485775" lvl="1" indent="-485775">
              <a:buNone/>
            </a:pPr>
            <a:r>
              <a:rPr lang="en-US" sz="2800" noProof="0" dirty="0"/>
              <a:t>Data must be normally exchanged between processes</a:t>
            </a:r>
          </a:p>
        </p:txBody>
      </p:sp>
      <p:sp>
        <p:nvSpPr>
          <p:cNvPr id="8" name="Content Placeholder 7">
            <a:extLst>
              <a:ext uri="{FF2B5EF4-FFF2-40B4-BE49-F238E27FC236}">
                <a16:creationId xmlns:a16="http://schemas.microsoft.com/office/drawing/2014/main" id="{B0342F64-5E95-7800-F3E1-78DA69AEB11B}"/>
              </a:ext>
            </a:extLst>
          </p:cNvPr>
          <p:cNvSpPr>
            <a:spLocks noGrp="1"/>
          </p:cNvSpPr>
          <p:nvPr>
            <p:ph sz="quarter" idx="18"/>
          </p:nvPr>
        </p:nvSpPr>
        <p:spPr>
          <a:xfrm>
            <a:off x="561075" y="4389610"/>
            <a:ext cx="11114987" cy="1990733"/>
          </a:xfrm>
        </p:spPr>
        <p:txBody>
          <a:bodyPr wrap="square" lIns="0" tIns="18000" rIns="0" bIns="18000" anchor="ctr" anchorCtr="0">
            <a:spAutoFit/>
          </a:bodyPr>
          <a:lstStyle/>
          <a:p>
            <a:pPr marL="342900" indent="-342900">
              <a:spcBef>
                <a:spcPts val="600"/>
              </a:spcBef>
            </a:pPr>
            <a:r>
              <a:rPr lang="en-US" sz="2800" noProof="0" dirty="0"/>
              <a:t>Processes need some way to </a:t>
            </a:r>
            <a:r>
              <a:rPr lang="en-US" sz="2800" b="1" noProof="0" dirty="0"/>
              <a:t>synchronize:</a:t>
            </a:r>
          </a:p>
          <a:p>
            <a:pPr marL="829818" lvl="1" indent="-342900"/>
            <a:r>
              <a:rPr lang="en-US" sz="2800" noProof="0" dirty="0"/>
              <a:t>To account for dependencies</a:t>
            </a:r>
          </a:p>
          <a:p>
            <a:pPr marL="829818" lvl="1" indent="-342900"/>
            <a:r>
              <a:rPr lang="en-US" sz="2800" noProof="0" dirty="0"/>
              <a:t>To avoid they get in each other’s way</a:t>
            </a:r>
          </a:p>
          <a:p>
            <a:pPr marL="829818" lvl="1" indent="-342900"/>
            <a:r>
              <a:rPr lang="en-US" sz="2800" noProof="0" dirty="0"/>
              <a:t>Also applies to multithreaded execution</a:t>
            </a:r>
          </a:p>
        </p:txBody>
      </p:sp>
    </p:spTree>
    <p:extLst>
      <p:ext uri="{BB962C8B-B14F-4D97-AF65-F5344CB8AC3E}">
        <p14:creationId xmlns:p14="http://schemas.microsoft.com/office/powerpoint/2010/main" val="566107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altLang="en-US" sz="3400" noProof="0" dirty="0"/>
              <a:t>Race Conditions</a:t>
            </a:r>
            <a:endParaRPr lang="en-US" sz="34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7" y="989530"/>
            <a:ext cx="6753273" cy="4222113"/>
          </a:xfrm>
        </p:spPr>
        <p:txBody>
          <a:bodyPr wrap="square" lIns="0" tIns="18000" rIns="0" bIns="18000" anchor="ctr" anchorCtr="0">
            <a:spAutoFit/>
          </a:bodyPr>
          <a:lstStyle/>
          <a:p>
            <a:pPr marL="342900" indent="-342900">
              <a:spcBef>
                <a:spcPts val="600"/>
              </a:spcBef>
            </a:pPr>
            <a:r>
              <a:rPr lang="en-US" sz="2800" noProof="0" dirty="0"/>
              <a:t>Process </a:t>
            </a:r>
            <a:r>
              <a:rPr lang="en-US" sz="2800" b="1" noProof="0" dirty="0">
                <a:solidFill>
                  <a:srgbClr val="007FA3"/>
                </a:solidFill>
              </a:rPr>
              <a:t>A</a:t>
            </a:r>
            <a:r>
              <a:rPr lang="en-US" sz="2800" noProof="0" dirty="0"/>
              <a:t> reads </a:t>
            </a:r>
            <a:r>
              <a:rPr lang="en-US" sz="2800" noProof="0" dirty="0">
                <a:latin typeface="Consolas" panose="020B0609020204030204" pitchFamily="49" charset="0"/>
              </a:rPr>
              <a:t>in=7</a:t>
            </a:r>
            <a:r>
              <a:rPr lang="en-US" sz="2800" noProof="0" dirty="0"/>
              <a:t> and decides to append its file at that position</a:t>
            </a:r>
          </a:p>
          <a:p>
            <a:pPr marL="342900" indent="-342900">
              <a:spcBef>
                <a:spcPts val="600"/>
              </a:spcBef>
            </a:pPr>
            <a:r>
              <a:rPr lang="en-US" sz="2800" b="1" noProof="0" dirty="0">
                <a:solidFill>
                  <a:srgbClr val="007FA3"/>
                </a:solidFill>
              </a:rPr>
              <a:t>A</a:t>
            </a:r>
            <a:r>
              <a:rPr lang="en-US" sz="2800" noProof="0" dirty="0"/>
              <a:t> is suspended by </a:t>
            </a:r>
            <a:r>
              <a:rPr lang="en-US" sz="2800" spc="-300" noProof="0" dirty="0"/>
              <a:t>O </a:t>
            </a:r>
            <a:r>
              <a:rPr lang="en-US" sz="2800" noProof="0" dirty="0"/>
              <a:t>S (because its slott expired)</a:t>
            </a:r>
          </a:p>
          <a:p>
            <a:pPr marL="342900" indent="-342900">
              <a:spcBef>
                <a:spcPts val="600"/>
              </a:spcBef>
            </a:pPr>
            <a:r>
              <a:rPr lang="en-US" sz="2800" noProof="0" dirty="0"/>
              <a:t>Process </a:t>
            </a:r>
            <a:r>
              <a:rPr lang="en-US" sz="2800" b="1" noProof="0" dirty="0">
                <a:solidFill>
                  <a:srgbClr val="007FA3"/>
                </a:solidFill>
              </a:rPr>
              <a:t>B</a:t>
            </a:r>
            <a:r>
              <a:rPr lang="en-US" sz="2800" noProof="0" dirty="0"/>
              <a:t> also reads </a:t>
            </a:r>
            <a:r>
              <a:rPr lang="en-US" sz="2800" noProof="0" dirty="0">
                <a:latin typeface="Consolas" panose="020B0609020204030204" pitchFamily="49" charset="0"/>
              </a:rPr>
              <a:t>in=7</a:t>
            </a:r>
            <a:r>
              <a:rPr lang="en-US" sz="2800" noProof="0" dirty="0"/>
              <a:t> and puts its file at that position</a:t>
            </a:r>
          </a:p>
          <a:p>
            <a:pPr marL="342900" indent="-342900">
              <a:spcBef>
                <a:spcPts val="600"/>
              </a:spcBef>
            </a:pPr>
            <a:r>
              <a:rPr lang="en-US" sz="2800" b="1" noProof="0" dirty="0">
                <a:solidFill>
                  <a:srgbClr val="007FA3"/>
                </a:solidFill>
              </a:rPr>
              <a:t>B</a:t>
            </a:r>
            <a:r>
              <a:rPr lang="en-US" sz="2800" noProof="0" dirty="0"/>
              <a:t> sets </a:t>
            </a:r>
            <a:r>
              <a:rPr lang="en-US" sz="2800" noProof="0" dirty="0">
                <a:latin typeface="Consolas" panose="020B0609020204030204" pitchFamily="49" charset="0"/>
              </a:rPr>
              <a:t>in=8</a:t>
            </a:r>
            <a:r>
              <a:rPr lang="en-US" sz="2800" noProof="0" dirty="0"/>
              <a:t> and eventually gets suspended.</a:t>
            </a:r>
          </a:p>
          <a:p>
            <a:pPr marL="342900" indent="-342900">
              <a:spcBef>
                <a:spcPts val="600"/>
              </a:spcBef>
            </a:pPr>
            <a:r>
              <a:rPr lang="en-US" sz="2800" b="1" noProof="0" dirty="0">
                <a:solidFill>
                  <a:srgbClr val="007FA3"/>
                </a:solidFill>
              </a:rPr>
              <a:t>A</a:t>
            </a:r>
            <a:r>
              <a:rPr lang="en-US" sz="2800" b="1" noProof="0" dirty="0"/>
              <a:t> </a:t>
            </a:r>
            <a:r>
              <a:rPr lang="en-US" sz="2800" noProof="0" dirty="0"/>
              <a:t>writes its file to position 7</a:t>
            </a:r>
          </a:p>
        </p:txBody>
      </p:sp>
      <p:pic>
        <p:nvPicPr>
          <p:cNvPr id="6" name="Picture 5" descr="The figure illustrates two processes that want to access shared memory at the same time.&#10;Long description is available in notes, press F6">
            <a:extLst>
              <a:ext uri="{FF2B5EF4-FFF2-40B4-BE49-F238E27FC236}">
                <a16:creationId xmlns:a16="http://schemas.microsoft.com/office/drawing/2014/main" id="{B630D26D-B727-7530-8674-3D2CB1F8573C}"/>
              </a:ext>
            </a:extLst>
          </p:cNvPr>
          <p:cNvPicPr>
            <a:picLocks noChangeAspect="1"/>
          </p:cNvPicPr>
          <p:nvPr/>
        </p:nvPicPr>
        <p:blipFill>
          <a:blip r:embed="rId3"/>
          <a:stretch>
            <a:fillRect/>
          </a:stretch>
        </p:blipFill>
        <p:spPr>
          <a:xfrm>
            <a:off x="7524305" y="1624549"/>
            <a:ext cx="4150197" cy="3001956"/>
          </a:xfrm>
          <a:prstGeom prst="rect">
            <a:avLst/>
          </a:prstGeom>
        </p:spPr>
      </p:pic>
      <p:sp>
        <p:nvSpPr>
          <p:cNvPr id="4" name="Content Placeholder 3">
            <a:extLst>
              <a:ext uri="{FF2B5EF4-FFF2-40B4-BE49-F238E27FC236}">
                <a16:creationId xmlns:a16="http://schemas.microsoft.com/office/drawing/2014/main" id="{E955CD83-16F1-DD06-0A62-629DF489C5EA}"/>
              </a:ext>
            </a:extLst>
          </p:cNvPr>
          <p:cNvSpPr>
            <a:spLocks noGrp="1"/>
          </p:cNvSpPr>
          <p:nvPr>
            <p:ph sz="quarter" idx="14"/>
          </p:nvPr>
        </p:nvSpPr>
        <p:spPr>
          <a:xfrm>
            <a:off x="552449" y="5479468"/>
            <a:ext cx="11114987" cy="898126"/>
          </a:xfrm>
        </p:spPr>
        <p:txBody>
          <a:bodyPr wrap="square" lIns="0" tIns="18000" rIns="0" bIns="18000" anchor="ctr" anchorCtr="0">
            <a:spAutoFit/>
          </a:bodyPr>
          <a:lstStyle/>
          <a:p>
            <a:pPr marL="342900" indent="-342900"/>
            <a:r>
              <a:rPr lang="en-US" sz="2800" b="1" noProof="0" dirty="0"/>
              <a:t>Problem</a:t>
            </a:r>
            <a:r>
              <a:rPr lang="en-US" sz="2800" noProof="0" dirty="0"/>
              <a:t>: reading/updating in should be an atomic action. If it is not, processes can race each other and come to wrong conclusions</a:t>
            </a:r>
          </a:p>
        </p:txBody>
      </p:sp>
    </p:spTree>
    <p:extLst>
      <p:ext uri="{BB962C8B-B14F-4D97-AF65-F5344CB8AC3E}">
        <p14:creationId xmlns:p14="http://schemas.microsoft.com/office/powerpoint/2010/main" val="3622475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91211"/>
            <a:ext cx="11114987" cy="559572"/>
          </a:xfrm>
        </p:spPr>
        <p:txBody>
          <a:bodyPr wrap="square" lIns="0" tIns="18000" rIns="0" bIns="18000" anchor="ctr" anchorCtr="0">
            <a:spAutoFit/>
          </a:bodyPr>
          <a:lstStyle/>
          <a:p>
            <a:r>
              <a:rPr lang="en-US" altLang="en-US" sz="3400" noProof="0" dirty="0"/>
              <a:t>Critical Regions (1)</a:t>
            </a:r>
            <a:endParaRPr lang="en-US" sz="26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077" y="1081636"/>
            <a:ext cx="11114985" cy="467239"/>
          </a:xfrm>
        </p:spPr>
        <p:txBody>
          <a:bodyPr wrap="square" lIns="0" tIns="18000" rIns="0" bIns="18000" anchor="ctr" anchorCtr="0">
            <a:spAutoFit/>
          </a:bodyPr>
          <a:lstStyle/>
          <a:p>
            <a:pPr marL="0" indent="0">
              <a:spcBef>
                <a:spcPts val="600"/>
              </a:spcBef>
              <a:buNone/>
            </a:pPr>
            <a:r>
              <a:rPr lang="en-US" sz="2800" noProof="0" dirty="0">
                <a:solidFill>
                  <a:srgbClr val="000000"/>
                </a:solidFill>
              </a:rPr>
              <a:t>Requirements to avoid race conditions:</a:t>
            </a:r>
          </a:p>
        </p:txBody>
      </p:sp>
      <p:sp>
        <p:nvSpPr>
          <p:cNvPr id="4" name="Content Placeholder 3">
            <a:extLst>
              <a:ext uri="{FF2B5EF4-FFF2-40B4-BE49-F238E27FC236}">
                <a16:creationId xmlns:a16="http://schemas.microsoft.com/office/drawing/2014/main" id="{0371281A-B019-7DA1-CF5F-2CAA0BE0F081}"/>
              </a:ext>
            </a:extLst>
          </p:cNvPr>
          <p:cNvSpPr>
            <a:spLocks noGrp="1"/>
          </p:cNvSpPr>
          <p:nvPr>
            <p:ph sz="quarter" idx="14"/>
          </p:nvPr>
        </p:nvSpPr>
        <p:spPr>
          <a:xfrm>
            <a:off x="324346" y="1785887"/>
            <a:ext cx="11729110" cy="2470294"/>
          </a:xfrm>
        </p:spPr>
        <p:txBody>
          <a:bodyPr wrap="square" lIns="0" tIns="18000" rIns="0" bIns="18000" anchor="ctr" anchorCtr="0">
            <a:spAutoFit/>
          </a:bodyPr>
          <a:lstStyle/>
          <a:p>
            <a:pPr marL="457200" lvl="1" indent="-457200">
              <a:buFont typeface="+mj-lt"/>
              <a:buAutoNum type="arabicPeriod"/>
            </a:pPr>
            <a:r>
              <a:rPr lang="en-US" sz="2800" noProof="0" dirty="0">
                <a:solidFill>
                  <a:srgbClr val="000000"/>
                </a:solidFill>
              </a:rPr>
              <a:t>No two processes may be simultaneously inside their critical regions.</a:t>
            </a:r>
          </a:p>
          <a:p>
            <a:pPr marL="457200" lvl="1" indent="-457200">
              <a:buFont typeface="+mj-lt"/>
              <a:buAutoNum type="arabicPeriod"/>
            </a:pPr>
            <a:r>
              <a:rPr lang="en-US" sz="2800" noProof="0" dirty="0">
                <a:solidFill>
                  <a:srgbClr val="000000"/>
                </a:solidFill>
              </a:rPr>
              <a:t>No assumptions may be made about speeds or the number of </a:t>
            </a:r>
            <a:r>
              <a:rPr lang="en-US" sz="2800" spc="-300" noProof="0" dirty="0">
                <a:solidFill>
                  <a:srgbClr val="000000"/>
                </a:solidFill>
              </a:rPr>
              <a:t>C P U </a:t>
            </a:r>
            <a:r>
              <a:rPr lang="en-US" sz="2800" noProof="0" dirty="0">
                <a:solidFill>
                  <a:srgbClr val="000000"/>
                </a:solidFill>
              </a:rPr>
              <a:t>s.</a:t>
            </a:r>
          </a:p>
          <a:p>
            <a:pPr marL="457200" lvl="1" indent="-457200">
              <a:buFont typeface="+mj-lt"/>
              <a:buAutoNum type="arabicPeriod"/>
            </a:pPr>
            <a:r>
              <a:rPr lang="en-US" sz="2800" noProof="0" dirty="0">
                <a:solidFill>
                  <a:srgbClr val="000000"/>
                </a:solidFill>
              </a:rPr>
              <a:t>No process running outside its critical region may block other processes.</a:t>
            </a:r>
          </a:p>
          <a:p>
            <a:pPr marL="457200" lvl="1" indent="-457200">
              <a:buFont typeface="+mj-lt"/>
              <a:buAutoNum type="arabicPeriod"/>
            </a:pPr>
            <a:r>
              <a:rPr lang="en-US" sz="2800" noProof="0" dirty="0">
                <a:solidFill>
                  <a:srgbClr val="000000"/>
                </a:solidFill>
              </a:rPr>
              <a:t>No process should have to wait forever to enter its critical region.</a:t>
            </a:r>
          </a:p>
        </p:txBody>
      </p:sp>
    </p:spTree>
    <p:extLst>
      <p:ext uri="{BB962C8B-B14F-4D97-AF65-F5344CB8AC3E}">
        <p14:creationId xmlns:p14="http://schemas.microsoft.com/office/powerpoint/2010/main" val="1783124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6" y="291927"/>
            <a:ext cx="11114986" cy="559572"/>
          </a:xfrm>
        </p:spPr>
        <p:txBody>
          <a:bodyPr wrap="square" lIns="0" tIns="18000" rIns="0" bIns="18000" anchor="ctr" anchorCtr="0">
            <a:spAutoFit/>
          </a:bodyPr>
          <a:lstStyle/>
          <a:p>
            <a:r>
              <a:rPr lang="en-US" altLang="en-US" sz="3400" noProof="0" dirty="0"/>
              <a:t>Critical Regions (2)</a:t>
            </a:r>
            <a:endParaRPr lang="en-US" sz="26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071" y="989789"/>
            <a:ext cx="11114991" cy="4883832"/>
          </a:xfrm>
        </p:spPr>
        <p:txBody>
          <a:bodyPr wrap="square" lIns="0" tIns="18000" rIns="0" bIns="18000" anchor="ctr" anchorCtr="0">
            <a:spAutoFit/>
          </a:bodyPr>
          <a:lstStyle/>
          <a:p>
            <a:pPr marL="342900" indent="-342900">
              <a:spcBef>
                <a:spcPts val="600"/>
              </a:spcBef>
            </a:pPr>
            <a:r>
              <a:rPr lang="en-US" sz="2800" noProof="0" dirty="0">
                <a:solidFill>
                  <a:srgbClr val="000000"/>
                </a:solidFill>
              </a:rPr>
              <a:t>Critical region: a code region with access to shared resources</a:t>
            </a:r>
          </a:p>
          <a:p>
            <a:pPr marL="829818" lvl="1" indent="-342900"/>
            <a:r>
              <a:rPr lang="en-US" sz="2800" noProof="0" dirty="0">
                <a:solidFill>
                  <a:srgbClr val="000000"/>
                </a:solidFill>
              </a:rPr>
              <a:t>No two processes may be simultaneously in their critical regions</a:t>
            </a:r>
          </a:p>
          <a:p>
            <a:pPr marL="829818" lvl="1" indent="-342900"/>
            <a:r>
              <a:rPr lang="en-US" sz="2800" noProof="0" dirty="0">
                <a:solidFill>
                  <a:srgbClr val="000000"/>
                </a:solidFill>
              </a:rPr>
              <a:t>No assumptions may be made about speeds or nr. of </a:t>
            </a:r>
            <a:r>
              <a:rPr lang="en-US" sz="2800" spc="-350" noProof="0" dirty="0">
                <a:solidFill>
                  <a:srgbClr val="000000"/>
                </a:solidFill>
              </a:rPr>
              <a:t>C P U </a:t>
            </a:r>
            <a:r>
              <a:rPr lang="en-US" sz="2800" noProof="0" dirty="0">
                <a:solidFill>
                  <a:srgbClr val="000000"/>
                </a:solidFill>
              </a:rPr>
              <a:t>s</a:t>
            </a:r>
          </a:p>
          <a:p>
            <a:pPr marL="829818" lvl="1" indent="-342900"/>
            <a:r>
              <a:rPr lang="en-US" sz="2800" noProof="0" dirty="0">
                <a:solidFill>
                  <a:srgbClr val="000000"/>
                </a:solidFill>
              </a:rPr>
              <a:t>No process running outside its critical region may block others </a:t>
            </a:r>
          </a:p>
          <a:p>
            <a:pPr marL="829818" lvl="1" indent="-342900"/>
            <a:r>
              <a:rPr lang="en-US" sz="2800" noProof="0" dirty="0">
                <a:solidFill>
                  <a:srgbClr val="000000"/>
                </a:solidFill>
              </a:rPr>
              <a:t>No process should have to wait forever to enter its critical region</a:t>
            </a:r>
          </a:p>
          <a:p>
            <a:pPr marL="342900" indent="-342900">
              <a:spcBef>
                <a:spcPts val="600"/>
              </a:spcBef>
            </a:pPr>
            <a:r>
              <a:rPr lang="en-US" sz="2800" noProof="0" dirty="0">
                <a:solidFill>
                  <a:srgbClr val="000000"/>
                </a:solidFill>
              </a:rPr>
              <a:t>(Non)solutions:</a:t>
            </a:r>
          </a:p>
          <a:p>
            <a:pPr marL="829818" lvl="1" indent="-342900"/>
            <a:r>
              <a:rPr lang="en-US" sz="2800" noProof="0" dirty="0">
                <a:solidFill>
                  <a:srgbClr val="000000"/>
                </a:solidFill>
              </a:rPr>
              <a:t>Disable interrupts: simply prevent that the </a:t>
            </a:r>
            <a:r>
              <a:rPr lang="en-US" sz="2800" spc="-350" noProof="0" dirty="0">
                <a:solidFill>
                  <a:srgbClr val="000000"/>
                </a:solidFill>
              </a:rPr>
              <a:t>C P </a:t>
            </a:r>
            <a:r>
              <a:rPr lang="en-US" sz="2800" noProof="0" dirty="0">
                <a:solidFill>
                  <a:srgbClr val="000000"/>
                </a:solidFill>
              </a:rPr>
              <a:t>U can be reallocated. Works for single-</a:t>
            </a:r>
            <a:r>
              <a:rPr lang="en-US" sz="2800" spc="-350" noProof="0" dirty="0">
                <a:solidFill>
                  <a:srgbClr val="000000"/>
                </a:solidFill>
              </a:rPr>
              <a:t>C P </a:t>
            </a:r>
            <a:r>
              <a:rPr lang="en-US" sz="2800" noProof="0" dirty="0">
                <a:solidFill>
                  <a:srgbClr val="000000"/>
                </a:solidFill>
              </a:rPr>
              <a:t>U systems only</a:t>
            </a:r>
          </a:p>
          <a:p>
            <a:pPr marL="829818" lvl="1" indent="-342900"/>
            <a:r>
              <a:rPr lang="en-US" sz="2800" noProof="0" dirty="0">
                <a:solidFill>
                  <a:srgbClr val="000000"/>
                </a:solidFill>
              </a:rPr>
              <a:t>Lock variables: guard critical regions with 0/1 variables. Races now occur on the lock variables themselves</a:t>
            </a:r>
          </a:p>
        </p:txBody>
      </p:sp>
    </p:spTree>
    <p:extLst>
      <p:ext uri="{BB962C8B-B14F-4D97-AF65-F5344CB8AC3E}">
        <p14:creationId xmlns:p14="http://schemas.microsoft.com/office/powerpoint/2010/main" val="2328011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altLang="en-US" sz="3400" noProof="0" dirty="0"/>
              <a:t>Critical Regions (3)</a:t>
            </a:r>
            <a:endParaRPr lang="en-US" sz="2600" noProof="0" dirty="0"/>
          </a:p>
        </p:txBody>
      </p:sp>
      <p:pic>
        <p:nvPicPr>
          <p:cNvPr id="5" name="Picture 4" descr="The figure illustrates mutual exclusion using critical regions.&#10;Long description is available in notes, press F6">
            <a:extLst>
              <a:ext uri="{FF2B5EF4-FFF2-40B4-BE49-F238E27FC236}">
                <a16:creationId xmlns:a16="http://schemas.microsoft.com/office/drawing/2014/main" id="{204F610D-756C-0EC4-54B0-B9350A95C88B}"/>
              </a:ext>
            </a:extLst>
          </p:cNvPr>
          <p:cNvPicPr>
            <a:picLocks noChangeAspect="1"/>
          </p:cNvPicPr>
          <p:nvPr/>
        </p:nvPicPr>
        <p:blipFill>
          <a:blip r:embed="rId3"/>
          <a:stretch>
            <a:fillRect/>
          </a:stretch>
        </p:blipFill>
        <p:spPr>
          <a:xfrm>
            <a:off x="1428688" y="1120905"/>
            <a:ext cx="9334624" cy="4478891"/>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3524211" y="5906548"/>
            <a:ext cx="5155063" cy="313350"/>
          </a:xfrm>
        </p:spPr>
        <p:txBody>
          <a:bodyPr wrap="square" lIns="0" tIns="18000" rIns="0" bIns="18000" anchor="ctr" anchorCtr="0">
            <a:spAutoFit/>
          </a:bodyPr>
          <a:lstStyle/>
          <a:p>
            <a:pPr marL="0" indent="0">
              <a:spcBef>
                <a:spcPts val="600"/>
              </a:spcBef>
              <a:buNone/>
            </a:pPr>
            <a:r>
              <a:rPr lang="en-US" sz="1800" noProof="0" dirty="0"/>
              <a:t>Figure 2.22 Mutual exclusion using critical regions.</a:t>
            </a:r>
          </a:p>
        </p:txBody>
      </p:sp>
    </p:spTree>
    <p:extLst>
      <p:ext uri="{BB962C8B-B14F-4D97-AF65-F5344CB8AC3E}">
        <p14:creationId xmlns:p14="http://schemas.microsoft.com/office/powerpoint/2010/main" val="3940234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302832"/>
            <a:ext cx="11114987" cy="1082792"/>
          </a:xfrm>
        </p:spPr>
        <p:txBody>
          <a:bodyPr wrap="square" lIns="0" tIns="18000" rIns="0" bIns="18000" anchor="ctr" anchorCtr="0">
            <a:spAutoFit/>
          </a:bodyPr>
          <a:lstStyle/>
          <a:p>
            <a:r>
              <a:rPr lang="en-US" altLang="en-US" sz="3400" noProof="0" dirty="0"/>
              <a:t>Mutual Exclusion with Busy Waiting: Strict Alternation</a:t>
            </a:r>
            <a:endParaRPr lang="en-US" sz="3400" noProof="0" dirty="0"/>
          </a:p>
        </p:txBody>
      </p:sp>
      <p:pic>
        <p:nvPicPr>
          <p:cNvPr id="5" name="Picture 4" descr="Two sets of codes for a solution by strict alternation.&#10;Long description is available in notes, press F6">
            <a:extLst>
              <a:ext uri="{FF2B5EF4-FFF2-40B4-BE49-F238E27FC236}">
                <a16:creationId xmlns:a16="http://schemas.microsoft.com/office/drawing/2014/main" id="{C2DEF11E-48F2-D1B5-7643-354D09CEDDEC}"/>
              </a:ext>
            </a:extLst>
          </p:cNvPr>
          <p:cNvPicPr>
            <a:picLocks noChangeAspect="1"/>
          </p:cNvPicPr>
          <p:nvPr/>
        </p:nvPicPr>
        <p:blipFill>
          <a:blip r:embed="rId3"/>
          <a:stretch>
            <a:fillRect/>
          </a:stretch>
        </p:blipFill>
        <p:spPr>
          <a:xfrm>
            <a:off x="1653972" y="1670800"/>
            <a:ext cx="8890850" cy="2196927"/>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4032994"/>
            <a:ext cx="11137542" cy="2344676"/>
          </a:xfrm>
        </p:spPr>
        <p:txBody>
          <a:bodyPr wrap="square" lIns="0" tIns="18000" rIns="0" bIns="18000" anchor="ctr" anchorCtr="0">
            <a:spAutoFit/>
          </a:bodyPr>
          <a:lstStyle/>
          <a:p>
            <a:pPr marL="342900" indent="-342900">
              <a:spcBef>
                <a:spcPts val="600"/>
              </a:spcBef>
            </a:pPr>
            <a:r>
              <a:rPr lang="en-US" sz="2800" noProof="0" dirty="0"/>
              <a:t>Unfortunately, this is yet another (non)solution:</a:t>
            </a:r>
          </a:p>
          <a:p>
            <a:pPr marL="829818" lvl="1" indent="-342900"/>
            <a:r>
              <a:rPr lang="en-US" sz="2800" noProof="0" dirty="0"/>
              <a:t>Does not permit processes to enter their critical regions two times in a row</a:t>
            </a:r>
          </a:p>
          <a:p>
            <a:pPr marL="829818" lvl="1" indent="-342900"/>
            <a:r>
              <a:rPr lang="en-US" sz="2800" noProof="0" dirty="0"/>
              <a:t>A process outside the critical region can effectively block another one</a:t>
            </a:r>
          </a:p>
        </p:txBody>
      </p:sp>
    </p:spTree>
    <p:extLst>
      <p:ext uri="{BB962C8B-B14F-4D97-AF65-F5344CB8AC3E}">
        <p14:creationId xmlns:p14="http://schemas.microsoft.com/office/powerpoint/2010/main" val="1065516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6"/>
            <a:ext cx="11114987" cy="559572"/>
          </a:xfrm>
        </p:spPr>
        <p:txBody>
          <a:bodyPr wrap="square" lIns="0" tIns="18000" rIns="0" bIns="18000" anchor="ctr" anchorCtr="0">
            <a:spAutoFit/>
          </a:bodyPr>
          <a:lstStyle/>
          <a:p>
            <a:r>
              <a:rPr lang="en-US" sz="3400" noProof="0" dirty="0"/>
              <a:t>The Process Model (2)</a:t>
            </a:r>
            <a:endParaRPr lang="en-US" sz="2600" noProof="0" dirty="0"/>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66629" y="1096840"/>
            <a:ext cx="11111020" cy="1759900"/>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Each process has own flow of control</a:t>
            </a:r>
            <a:br>
              <a:rPr lang="en-US" altLang="en-NL" sz="2800" noProof="0" dirty="0">
                <a:solidFill>
                  <a:srgbClr val="000000"/>
                </a:solidFill>
                <a:latin typeface="Arial" panose="020B0604020202020204" pitchFamily="34" charset="0"/>
                <a:cs typeface="Arial" panose="020B0604020202020204" pitchFamily="34" charset="0"/>
              </a:rPr>
            </a:br>
            <a:r>
              <a:rPr lang="en-US" altLang="en-NL" sz="2800" noProof="0" dirty="0">
                <a:solidFill>
                  <a:srgbClr val="000000"/>
                </a:solidFill>
                <a:latin typeface="Arial" panose="020B0604020202020204" pitchFamily="34" charset="0"/>
                <a:cs typeface="Arial" panose="020B0604020202020204" pitchFamily="34" charset="0"/>
              </a:rPr>
              <a:t>(own logical program counter)</a:t>
            </a:r>
          </a:p>
          <a:p>
            <a:pPr marL="342900" indent="-342900" eaLnBrk="0" fontAlgn="base" hangingPunct="0">
              <a:spcBef>
                <a:spcPct val="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Each time we switch processes, we save the program counter of first process and restore the program counter of the second</a:t>
            </a:r>
          </a:p>
        </p:txBody>
      </p:sp>
      <p:pic>
        <p:nvPicPr>
          <p:cNvPr id="5" name="Picture 4" descr="The figure illustrate (b) Conceptual model of four independent, sequential processes.&#10;Long description is available in notes, press F6">
            <a:extLst>
              <a:ext uri="{FF2B5EF4-FFF2-40B4-BE49-F238E27FC236}">
                <a16:creationId xmlns:a16="http://schemas.microsoft.com/office/drawing/2014/main" id="{8E0292F8-128C-8CAF-8BEF-66B5B445E2A6}"/>
              </a:ext>
            </a:extLst>
          </p:cNvPr>
          <p:cNvPicPr>
            <a:picLocks noChangeAspect="1"/>
          </p:cNvPicPr>
          <p:nvPr/>
        </p:nvPicPr>
        <p:blipFill rotWithShape="1">
          <a:blip r:embed="rId3"/>
          <a:srcRect l="24078" r="39453"/>
          <a:stretch/>
        </p:blipFill>
        <p:spPr>
          <a:xfrm>
            <a:off x="4375511" y="2943066"/>
            <a:ext cx="3461482" cy="2989404"/>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2272455" y="6020573"/>
            <a:ext cx="7664866" cy="313350"/>
          </a:xfrm>
        </p:spPr>
        <p:txBody>
          <a:bodyPr wrap="square" lIns="0" tIns="18000" rIns="0" bIns="18000" anchor="ctr" anchorCtr="0">
            <a:spAutoFit/>
          </a:bodyPr>
          <a:lstStyle/>
          <a:p>
            <a:pPr marL="0" indent="0">
              <a:buNone/>
            </a:pPr>
            <a:r>
              <a:rPr lang="en-US" altLang="en-US" sz="1800" noProof="0" dirty="0">
                <a:latin typeface="Arial" panose="020B0604020202020204" pitchFamily="34" charset="0"/>
                <a:cs typeface="Arial" panose="020B0604020202020204" pitchFamily="34" charset="0"/>
              </a:rPr>
              <a:t>Figure 2.1 (b) Conceptual model of four independent, sequential processes. </a:t>
            </a:r>
          </a:p>
        </p:txBody>
      </p:sp>
    </p:spTree>
    <p:extLst>
      <p:ext uri="{BB962C8B-B14F-4D97-AF65-F5344CB8AC3E}">
        <p14:creationId xmlns:p14="http://schemas.microsoft.com/office/powerpoint/2010/main" val="2560170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302832"/>
            <a:ext cx="11114987" cy="1082792"/>
          </a:xfrm>
        </p:spPr>
        <p:txBody>
          <a:bodyPr wrap="square" lIns="0" tIns="18000" rIns="0" bIns="18000" anchor="ctr" anchorCtr="0">
            <a:spAutoFit/>
          </a:bodyPr>
          <a:lstStyle/>
          <a:p>
            <a:r>
              <a:rPr lang="en-US" altLang="en-US" sz="3400" noProof="0" dirty="0"/>
              <a:t>Mutual Exclusion with Busy Waiting: </a:t>
            </a:r>
            <a:br>
              <a:rPr lang="en-US" altLang="en-US" sz="3400" noProof="0" dirty="0"/>
            </a:br>
            <a:r>
              <a:rPr lang="en-US" altLang="en-US" sz="3400" noProof="0" dirty="0"/>
              <a:t>Peterson’s Solution</a:t>
            </a:r>
            <a:endParaRPr lang="en-US" sz="3400" noProof="0" dirty="0"/>
          </a:p>
        </p:txBody>
      </p:sp>
      <p:pic>
        <p:nvPicPr>
          <p:cNvPr id="5" name="Picture 4" descr="The figure illustrates the programming code of Peterson’s solution for achieving mutual exclusion.&#10;Long description is available in notes, Press F6.">
            <a:extLst>
              <a:ext uri="{FF2B5EF4-FFF2-40B4-BE49-F238E27FC236}">
                <a16:creationId xmlns:a16="http://schemas.microsoft.com/office/drawing/2014/main" id="{7F19B450-6D02-4D28-30B6-F05C26D44E9D}"/>
              </a:ext>
            </a:extLst>
          </p:cNvPr>
          <p:cNvPicPr>
            <a:picLocks noChangeAspect="1"/>
          </p:cNvPicPr>
          <p:nvPr/>
        </p:nvPicPr>
        <p:blipFill>
          <a:blip r:embed="rId3"/>
          <a:stretch>
            <a:fillRect/>
          </a:stretch>
        </p:blipFill>
        <p:spPr>
          <a:xfrm>
            <a:off x="2887528" y="1546438"/>
            <a:ext cx="6416944" cy="4258277"/>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887124" y="5990915"/>
            <a:ext cx="6412151" cy="313350"/>
          </a:xfrm>
        </p:spPr>
        <p:txBody>
          <a:bodyPr wrap="square" lIns="0" tIns="18000" rIns="0" bIns="18000" anchor="ctr" anchorCtr="0">
            <a:spAutoFit/>
          </a:bodyPr>
          <a:lstStyle/>
          <a:p>
            <a:pPr marL="0" indent="0">
              <a:spcBef>
                <a:spcPts val="600"/>
              </a:spcBef>
              <a:buNone/>
            </a:pPr>
            <a:r>
              <a:rPr lang="en-US" sz="1800" noProof="0" dirty="0"/>
              <a:t>Figure 2.24. Peterson’s solution for achieving mutual exclusion.</a:t>
            </a:r>
          </a:p>
        </p:txBody>
      </p:sp>
    </p:spTree>
    <p:extLst>
      <p:ext uri="{BB962C8B-B14F-4D97-AF65-F5344CB8AC3E}">
        <p14:creationId xmlns:p14="http://schemas.microsoft.com/office/powerpoint/2010/main" val="1233120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302832"/>
            <a:ext cx="11114987" cy="1082792"/>
          </a:xfrm>
        </p:spPr>
        <p:txBody>
          <a:bodyPr wrap="square" lIns="0" tIns="18000" rIns="0" bIns="18000" anchor="ctr" anchorCtr="0">
            <a:spAutoFit/>
          </a:bodyPr>
          <a:lstStyle/>
          <a:p>
            <a:r>
              <a:rPr lang="en-US" altLang="en-US" sz="3400" noProof="0" dirty="0"/>
              <a:t>Mutual Exclusion with Busy Waiting: Peterson’s algorithm</a:t>
            </a:r>
            <a:endParaRPr lang="en-US" sz="3400" noProof="0" dirty="0"/>
          </a:p>
        </p:txBody>
      </p:sp>
      <p:pic>
        <p:nvPicPr>
          <p:cNvPr id="4" name="Picture 3" descr="Peterson's alogorithm for mutual exclusion with busy waiting.&#10;Long description is available in notes, press F6">
            <a:extLst>
              <a:ext uri="{FF2B5EF4-FFF2-40B4-BE49-F238E27FC236}">
                <a16:creationId xmlns:a16="http://schemas.microsoft.com/office/drawing/2014/main" id="{3196DB97-70A2-E9DC-A313-690FEC98555E}"/>
              </a:ext>
            </a:extLst>
          </p:cNvPr>
          <p:cNvPicPr>
            <a:picLocks noChangeAspect="1"/>
          </p:cNvPicPr>
          <p:nvPr/>
        </p:nvPicPr>
        <p:blipFill>
          <a:blip r:embed="rId3"/>
          <a:stretch>
            <a:fillRect/>
          </a:stretch>
        </p:blipFill>
        <p:spPr>
          <a:xfrm>
            <a:off x="2315357" y="1632147"/>
            <a:ext cx="7561284" cy="4702069"/>
          </a:xfrm>
          <a:prstGeom prst="rect">
            <a:avLst/>
          </a:prstGeom>
        </p:spPr>
      </p:pic>
    </p:spTree>
    <p:extLst>
      <p:ext uri="{BB962C8B-B14F-4D97-AF65-F5344CB8AC3E}">
        <p14:creationId xmlns:p14="http://schemas.microsoft.com/office/powerpoint/2010/main" val="3463415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302832"/>
            <a:ext cx="11114987" cy="1082792"/>
          </a:xfrm>
        </p:spPr>
        <p:txBody>
          <a:bodyPr wrap="square" lIns="0" tIns="18000" rIns="0" bIns="18000" anchor="ctr" anchorCtr="0">
            <a:spAutoFit/>
          </a:bodyPr>
          <a:lstStyle/>
          <a:p>
            <a:r>
              <a:rPr lang="en-US" altLang="en-US" sz="3400" noProof="0" dirty="0"/>
              <a:t>Mutual Exclusion with Busy Waiting: The </a:t>
            </a:r>
            <a:r>
              <a:rPr lang="en-US" altLang="en-US" sz="3400" spc="-500" noProof="0" dirty="0"/>
              <a:t>T S </a:t>
            </a:r>
            <a:r>
              <a:rPr lang="en-US" altLang="en-US" sz="3400" noProof="0" dirty="0"/>
              <a:t>L Instruction </a:t>
            </a:r>
            <a:r>
              <a:rPr lang="en-US" altLang="en-US" sz="2600" noProof="0" dirty="0"/>
              <a:t>(1 of 2)</a:t>
            </a:r>
            <a:endParaRPr lang="en-US" sz="2600" noProof="0" dirty="0"/>
          </a:p>
        </p:txBody>
      </p:sp>
      <p:pic>
        <p:nvPicPr>
          <p:cNvPr id="5" name="Picture 4" descr="The figure illustrates the programming code for entering and leaving a critical region using the TSL instruction.&#10;Long description is available in notes, Press F6.">
            <a:extLst>
              <a:ext uri="{FF2B5EF4-FFF2-40B4-BE49-F238E27FC236}">
                <a16:creationId xmlns:a16="http://schemas.microsoft.com/office/drawing/2014/main" id="{3E159250-32FE-703B-31A6-13EA2961B70D}"/>
              </a:ext>
            </a:extLst>
          </p:cNvPr>
          <p:cNvPicPr>
            <a:picLocks noChangeAspect="1"/>
          </p:cNvPicPr>
          <p:nvPr/>
        </p:nvPicPr>
        <p:blipFill>
          <a:blip r:embed="rId3"/>
          <a:stretch>
            <a:fillRect/>
          </a:stretch>
        </p:blipFill>
        <p:spPr>
          <a:xfrm>
            <a:off x="1226613" y="1978139"/>
            <a:ext cx="9738775" cy="2901722"/>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302738" y="5771841"/>
            <a:ext cx="7609011" cy="313350"/>
          </a:xfrm>
        </p:spPr>
        <p:txBody>
          <a:bodyPr wrap="square" lIns="0" tIns="18000" rIns="0" bIns="18000" anchor="ctr" anchorCtr="0">
            <a:spAutoFit/>
          </a:bodyPr>
          <a:lstStyle/>
          <a:p>
            <a:pPr marL="0" indent="0">
              <a:spcBef>
                <a:spcPts val="600"/>
              </a:spcBef>
              <a:buNone/>
            </a:pPr>
            <a:r>
              <a:rPr lang="en-US" sz="1800" noProof="0" dirty="0"/>
              <a:t>Figure 2.25. Entering and leaving a critical region using the </a:t>
            </a:r>
            <a:r>
              <a:rPr lang="en-US" sz="1800" spc="-250" noProof="0" dirty="0"/>
              <a:t>T S </a:t>
            </a:r>
            <a:r>
              <a:rPr lang="en-US" sz="1800" noProof="0" dirty="0"/>
              <a:t>L instruction.</a:t>
            </a:r>
          </a:p>
        </p:txBody>
      </p:sp>
    </p:spTree>
    <p:extLst>
      <p:ext uri="{BB962C8B-B14F-4D97-AF65-F5344CB8AC3E}">
        <p14:creationId xmlns:p14="http://schemas.microsoft.com/office/powerpoint/2010/main" val="2695178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302832"/>
            <a:ext cx="11114987" cy="1082792"/>
          </a:xfrm>
        </p:spPr>
        <p:txBody>
          <a:bodyPr wrap="square" lIns="0" tIns="18000" rIns="0" bIns="18000" anchor="ctr" anchorCtr="0">
            <a:spAutoFit/>
          </a:bodyPr>
          <a:lstStyle/>
          <a:p>
            <a:r>
              <a:rPr lang="en-US" altLang="en-US" sz="3400" noProof="0" dirty="0"/>
              <a:t>Mutual Exclusion with Busy Waiting: The </a:t>
            </a:r>
            <a:r>
              <a:rPr lang="en-US" altLang="en-US" sz="3400" spc="-500" noProof="0" dirty="0"/>
              <a:t>T S </a:t>
            </a:r>
            <a:r>
              <a:rPr lang="en-US" altLang="en-US" sz="3400" noProof="0" dirty="0"/>
              <a:t>L Instruction </a:t>
            </a:r>
            <a:r>
              <a:rPr lang="en-US" altLang="en-US" sz="2600" noProof="0" dirty="0"/>
              <a:t>(2 of 2)</a:t>
            </a:r>
            <a:endParaRPr lang="en-US" sz="26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1749541"/>
            <a:ext cx="11114137" cy="1482901"/>
          </a:xfrm>
        </p:spPr>
        <p:txBody>
          <a:bodyPr wrap="square" lIns="0" tIns="18000" rIns="0" bIns="18000" anchor="ctr" anchorCtr="0">
            <a:spAutoFit/>
          </a:bodyPr>
          <a:lstStyle/>
          <a:p>
            <a:pPr marL="342900" indent="-342900">
              <a:spcBef>
                <a:spcPts val="600"/>
              </a:spcBef>
            </a:pPr>
            <a:r>
              <a:rPr lang="en-US" sz="2800" noProof="0" dirty="0"/>
              <a:t>Hardware-assisted solution to the mutual exclusion problem</a:t>
            </a:r>
          </a:p>
          <a:p>
            <a:pPr marL="342900" indent="-342900">
              <a:spcBef>
                <a:spcPts val="600"/>
              </a:spcBef>
            </a:pPr>
            <a:r>
              <a:rPr lang="en-US" sz="2800" b="1" noProof="0" dirty="0"/>
              <a:t>Atomic</a:t>
            </a:r>
            <a:r>
              <a:rPr lang="en-US" sz="2800" noProof="0" dirty="0"/>
              <a:t> test and set of a memory value</a:t>
            </a:r>
          </a:p>
          <a:p>
            <a:pPr marL="342900" indent="-342900">
              <a:spcBef>
                <a:spcPts val="600"/>
              </a:spcBef>
            </a:pPr>
            <a:r>
              <a:rPr lang="en-US" sz="2800" noProof="0" dirty="0"/>
              <a:t>Spin until </a:t>
            </a:r>
            <a:r>
              <a:rPr lang="en-US" sz="2800" b="1" noProof="0" dirty="0"/>
              <a:t>LOCK</a:t>
            </a:r>
            <a:r>
              <a:rPr lang="en-US" sz="2800" noProof="0" dirty="0"/>
              <a:t> is acquired</a:t>
            </a:r>
          </a:p>
        </p:txBody>
      </p:sp>
      <p:pic>
        <p:nvPicPr>
          <p:cNvPr id="5" name="Picture 4" descr="An algorithm for the T S L instruction for mutual exclusion with busy waiting.&#10;Long description is available in notes, press F6">
            <a:extLst>
              <a:ext uri="{FF2B5EF4-FFF2-40B4-BE49-F238E27FC236}">
                <a16:creationId xmlns:a16="http://schemas.microsoft.com/office/drawing/2014/main" id="{187DCF3E-0D7D-EC19-287B-34DD7394A1B7}"/>
              </a:ext>
            </a:extLst>
          </p:cNvPr>
          <p:cNvPicPr>
            <a:picLocks noChangeAspect="1"/>
          </p:cNvPicPr>
          <p:nvPr/>
        </p:nvPicPr>
        <p:blipFill>
          <a:blip r:embed="rId3"/>
          <a:stretch>
            <a:fillRect/>
          </a:stretch>
        </p:blipFill>
        <p:spPr>
          <a:xfrm>
            <a:off x="2948042" y="3553174"/>
            <a:ext cx="6295917" cy="2499086"/>
          </a:xfrm>
          <a:prstGeom prst="rect">
            <a:avLst/>
          </a:prstGeom>
        </p:spPr>
      </p:pic>
    </p:spTree>
    <p:extLst>
      <p:ext uri="{BB962C8B-B14F-4D97-AF65-F5344CB8AC3E}">
        <p14:creationId xmlns:p14="http://schemas.microsoft.com/office/powerpoint/2010/main" val="1033378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6" y="302832"/>
            <a:ext cx="11114136" cy="1082792"/>
          </a:xfrm>
        </p:spPr>
        <p:txBody>
          <a:bodyPr wrap="square" lIns="0" tIns="18000" rIns="0" bIns="18000" anchor="ctr" anchorCtr="0">
            <a:spAutoFit/>
          </a:bodyPr>
          <a:lstStyle/>
          <a:p>
            <a:r>
              <a:rPr lang="en-US" altLang="en-US" sz="3400" noProof="0" dirty="0"/>
              <a:t>Mutual Exclusion with Busy Waiting: The </a:t>
            </a:r>
            <a:r>
              <a:rPr lang="en-US" altLang="en-US" sz="3400" spc="-500" noProof="0" dirty="0"/>
              <a:t>X C H </a:t>
            </a:r>
            <a:r>
              <a:rPr lang="en-US" altLang="en-US" sz="3400" noProof="0" dirty="0"/>
              <a:t>G Instruction</a:t>
            </a:r>
            <a:endParaRPr lang="en-US" sz="3400" noProof="0" dirty="0"/>
          </a:p>
        </p:txBody>
      </p:sp>
      <p:pic>
        <p:nvPicPr>
          <p:cNvPr id="6" name="Picture 5" descr="The figure illustrates the programming code for entering and leaving a critical region using the XCHG instruction.&#10;Long description is available in notes, press F6">
            <a:extLst>
              <a:ext uri="{FF2B5EF4-FFF2-40B4-BE49-F238E27FC236}">
                <a16:creationId xmlns:a16="http://schemas.microsoft.com/office/drawing/2014/main" id="{9C99C6BF-C88D-4DA4-BC7B-1A69A954899C}"/>
              </a:ext>
            </a:extLst>
          </p:cNvPr>
          <p:cNvPicPr>
            <a:picLocks noChangeAspect="1"/>
          </p:cNvPicPr>
          <p:nvPr/>
        </p:nvPicPr>
        <p:blipFill>
          <a:blip r:embed="rId3"/>
          <a:stretch>
            <a:fillRect/>
          </a:stretch>
        </p:blipFill>
        <p:spPr>
          <a:xfrm>
            <a:off x="1135423" y="1609249"/>
            <a:ext cx="9940203" cy="3473082"/>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238523" y="5780207"/>
            <a:ext cx="7724985" cy="313350"/>
          </a:xfrm>
        </p:spPr>
        <p:txBody>
          <a:bodyPr wrap="square" lIns="0" tIns="18000" rIns="0" bIns="18000" anchor="ctr" anchorCtr="0">
            <a:spAutoFit/>
          </a:bodyPr>
          <a:lstStyle/>
          <a:p>
            <a:pPr marL="0" indent="0">
              <a:spcBef>
                <a:spcPts val="400"/>
              </a:spcBef>
              <a:buNone/>
            </a:pPr>
            <a:r>
              <a:rPr lang="en-US" sz="1800" noProof="0" dirty="0"/>
              <a:t>Figure 2.26 Entering and leaving a critical region using the </a:t>
            </a:r>
            <a:r>
              <a:rPr lang="en-US" sz="1800" spc="-250" noProof="0" dirty="0"/>
              <a:t>X C H </a:t>
            </a:r>
            <a:r>
              <a:rPr lang="en-US" sz="1800" noProof="0" dirty="0"/>
              <a:t>G instruction</a:t>
            </a:r>
          </a:p>
        </p:txBody>
      </p:sp>
    </p:spTree>
    <p:extLst>
      <p:ext uri="{BB962C8B-B14F-4D97-AF65-F5344CB8AC3E}">
        <p14:creationId xmlns:p14="http://schemas.microsoft.com/office/powerpoint/2010/main" val="44420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sz="3400" noProof="0" dirty="0"/>
              <a:t>Spinlocks and Spinlock Problems</a:t>
            </a:r>
          </a:p>
        </p:txBody>
      </p:sp>
      <p:pic>
        <p:nvPicPr>
          <p:cNvPr id="5" name="Picture 4" descr="A code for the spinlock problem solutions.&#10;Long description is available in notes, press F6">
            <a:extLst>
              <a:ext uri="{FF2B5EF4-FFF2-40B4-BE49-F238E27FC236}">
                <a16:creationId xmlns:a16="http://schemas.microsoft.com/office/drawing/2014/main" id="{04A89D0F-527A-4780-3A97-0EC1BD1C810E}"/>
              </a:ext>
            </a:extLst>
          </p:cNvPr>
          <p:cNvPicPr>
            <a:picLocks noChangeAspect="1"/>
          </p:cNvPicPr>
          <p:nvPr/>
        </p:nvPicPr>
        <p:blipFill>
          <a:blip r:embed="rId3"/>
          <a:stretch>
            <a:fillRect/>
          </a:stretch>
        </p:blipFill>
        <p:spPr>
          <a:xfrm>
            <a:off x="2165308" y="1271966"/>
            <a:ext cx="7868181" cy="3952472"/>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5482971"/>
            <a:ext cx="11137542" cy="898126"/>
          </a:xfrm>
        </p:spPr>
        <p:txBody>
          <a:bodyPr wrap="square" lIns="0" tIns="18000" rIns="0" bIns="18000" anchor="ctr" anchorCtr="0">
            <a:spAutoFit/>
          </a:bodyPr>
          <a:lstStyle/>
          <a:p>
            <a:pPr marL="0" indent="0">
              <a:buNone/>
            </a:pPr>
            <a:r>
              <a:rPr lang="en-US" sz="2800" noProof="0" dirty="0"/>
              <a:t>What would happen when we get an interrupt after the syscall handler has taken the lock?</a:t>
            </a:r>
          </a:p>
        </p:txBody>
      </p:sp>
    </p:spTree>
    <p:extLst>
      <p:ext uri="{BB962C8B-B14F-4D97-AF65-F5344CB8AC3E}">
        <p14:creationId xmlns:p14="http://schemas.microsoft.com/office/powerpoint/2010/main" val="1971460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Avoiding Busy Waiting</a:t>
            </a:r>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989004"/>
            <a:ext cx="11092361" cy="1836844"/>
          </a:xfrm>
        </p:spPr>
        <p:txBody>
          <a:bodyPr wrap="square" lIns="0" tIns="18000" rIns="0" bIns="18000" anchor="ctr" anchorCtr="0">
            <a:spAutoFit/>
          </a:bodyPr>
          <a:lstStyle/>
          <a:p>
            <a:pPr marL="342900" indent="-342900">
              <a:spcBef>
                <a:spcPts val="600"/>
              </a:spcBef>
            </a:pPr>
            <a:r>
              <a:rPr lang="en-US" sz="2800" noProof="0" dirty="0"/>
              <a:t>The solutions so far let a process keep the </a:t>
            </a:r>
            <a:r>
              <a:rPr lang="en-US" sz="2800" spc="-350" noProof="0" dirty="0"/>
              <a:t>C P </a:t>
            </a:r>
            <a:r>
              <a:rPr lang="en-US" sz="2800" noProof="0" dirty="0"/>
              <a:t>U busy waiting until it can enter its critical region (</a:t>
            </a:r>
            <a:r>
              <a:rPr lang="en-US" sz="2800" b="1" noProof="0" dirty="0"/>
              <a:t>spin lock</a:t>
            </a:r>
            <a:r>
              <a:rPr lang="en-US" sz="2800" noProof="0" dirty="0"/>
              <a:t>)</a:t>
            </a:r>
          </a:p>
          <a:p>
            <a:pPr marL="342900" indent="-342900">
              <a:spcBef>
                <a:spcPts val="600"/>
              </a:spcBef>
            </a:pPr>
            <a:r>
              <a:rPr lang="en-US" sz="2800" b="1" noProof="0" dirty="0"/>
              <a:t>Solution:</a:t>
            </a:r>
            <a:r>
              <a:rPr lang="en-US" sz="2800" noProof="0" dirty="0"/>
              <a:t> let a process waiting to enter its critical region return the </a:t>
            </a:r>
            <a:r>
              <a:rPr lang="en-US" sz="2800" spc="-350" noProof="0" dirty="0"/>
              <a:t>C P </a:t>
            </a:r>
            <a:r>
              <a:rPr lang="en-US" sz="2800" noProof="0" dirty="0"/>
              <a:t>U to the scheduler voluntarily</a:t>
            </a:r>
          </a:p>
        </p:txBody>
      </p:sp>
      <p:pic>
        <p:nvPicPr>
          <p:cNvPr id="5" name="Picture 4" descr="Two sets of code for a solution to avoid busy waiting.&#10;Long description is available in notes, press F6">
            <a:extLst>
              <a:ext uri="{FF2B5EF4-FFF2-40B4-BE49-F238E27FC236}">
                <a16:creationId xmlns:a16="http://schemas.microsoft.com/office/drawing/2014/main" id="{0C511F67-9CDD-0F44-8034-3A199F9D5E9C}"/>
              </a:ext>
            </a:extLst>
          </p:cNvPr>
          <p:cNvPicPr>
            <a:picLocks noChangeAspect="1"/>
          </p:cNvPicPr>
          <p:nvPr/>
        </p:nvPicPr>
        <p:blipFill>
          <a:blip r:embed="rId3"/>
          <a:stretch>
            <a:fillRect/>
          </a:stretch>
        </p:blipFill>
        <p:spPr>
          <a:xfrm>
            <a:off x="630612" y="3439686"/>
            <a:ext cx="10937573" cy="1690353"/>
          </a:xfrm>
          <a:prstGeom prst="rect">
            <a:avLst/>
          </a:prstGeom>
        </p:spPr>
      </p:pic>
    </p:spTree>
    <p:extLst>
      <p:ext uri="{BB962C8B-B14F-4D97-AF65-F5344CB8AC3E}">
        <p14:creationId xmlns:p14="http://schemas.microsoft.com/office/powerpoint/2010/main" val="1128619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Producer-Consumer </a:t>
            </a:r>
            <a:r>
              <a:rPr lang="en-US" sz="2600" noProof="0" dirty="0"/>
              <a:t>(1 of 4)</a:t>
            </a:r>
          </a:p>
        </p:txBody>
      </p:sp>
      <p:pic>
        <p:nvPicPr>
          <p:cNvPr id="4" name="Picture 3" descr="A code for producer consumer problem with race condition.&#10;Long description is available in notes, press F6">
            <a:extLst>
              <a:ext uri="{FF2B5EF4-FFF2-40B4-BE49-F238E27FC236}">
                <a16:creationId xmlns:a16="http://schemas.microsoft.com/office/drawing/2014/main" id="{C3E47FBD-37E9-E04A-E83F-B75AA2273E5D}"/>
              </a:ext>
            </a:extLst>
          </p:cNvPr>
          <p:cNvPicPr>
            <a:picLocks noChangeAspect="1"/>
          </p:cNvPicPr>
          <p:nvPr/>
        </p:nvPicPr>
        <p:blipFill>
          <a:blip r:embed="rId3"/>
          <a:stretch>
            <a:fillRect/>
          </a:stretch>
        </p:blipFill>
        <p:spPr>
          <a:xfrm>
            <a:off x="2124369" y="1433735"/>
            <a:ext cx="7950059" cy="3849409"/>
          </a:xfrm>
          <a:prstGeom prst="rect">
            <a:avLst/>
          </a:prstGeom>
        </p:spPr>
      </p:pic>
    </p:spTree>
    <p:extLst>
      <p:ext uri="{BB962C8B-B14F-4D97-AF65-F5344CB8AC3E}">
        <p14:creationId xmlns:p14="http://schemas.microsoft.com/office/powerpoint/2010/main" val="3290098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Producer-Consumer </a:t>
            </a:r>
            <a:r>
              <a:rPr lang="en-US" sz="2600" noProof="0" dirty="0"/>
              <a:t>(2 of 4)</a:t>
            </a:r>
          </a:p>
        </p:txBody>
      </p:sp>
      <p:pic>
        <p:nvPicPr>
          <p:cNvPr id="4" name="Picture 3" descr="A code for producer consumer problem with race condition.&#10;Long description is available in notes, press F6">
            <a:extLst>
              <a:ext uri="{FF2B5EF4-FFF2-40B4-BE49-F238E27FC236}">
                <a16:creationId xmlns:a16="http://schemas.microsoft.com/office/drawing/2014/main" id="{C828087F-8DAB-2B05-0B29-FA6B0B8A111D}"/>
              </a:ext>
            </a:extLst>
          </p:cNvPr>
          <p:cNvPicPr>
            <a:picLocks noChangeAspect="1"/>
          </p:cNvPicPr>
          <p:nvPr/>
        </p:nvPicPr>
        <p:blipFill>
          <a:blip r:embed="rId3"/>
          <a:stretch>
            <a:fillRect/>
          </a:stretch>
        </p:blipFill>
        <p:spPr>
          <a:xfrm>
            <a:off x="2154327" y="1380760"/>
            <a:ext cx="7896935" cy="4052050"/>
          </a:xfrm>
          <a:prstGeom prst="rect">
            <a:avLst/>
          </a:prstGeom>
        </p:spPr>
      </p:pic>
    </p:spTree>
    <p:extLst>
      <p:ext uri="{BB962C8B-B14F-4D97-AF65-F5344CB8AC3E}">
        <p14:creationId xmlns:p14="http://schemas.microsoft.com/office/powerpoint/2010/main" val="710509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Producer-Consumer </a:t>
            </a:r>
            <a:r>
              <a:rPr lang="en-US" sz="2600" noProof="0" dirty="0"/>
              <a:t>(3 of 4)</a:t>
            </a:r>
          </a:p>
        </p:txBody>
      </p:sp>
      <p:pic>
        <p:nvPicPr>
          <p:cNvPr id="4" name="Picture 3" descr="A code for producer consumer problem with race condition.&#10;Long description is available in notes, press F6">
            <a:extLst>
              <a:ext uri="{FF2B5EF4-FFF2-40B4-BE49-F238E27FC236}">
                <a16:creationId xmlns:a16="http://schemas.microsoft.com/office/drawing/2014/main" id="{665FE98F-FBA9-308F-C05E-334723D667FC}"/>
              </a:ext>
            </a:extLst>
          </p:cNvPr>
          <p:cNvPicPr>
            <a:picLocks noChangeAspect="1"/>
          </p:cNvPicPr>
          <p:nvPr/>
        </p:nvPicPr>
        <p:blipFill>
          <a:blip r:embed="rId3"/>
          <a:stretch>
            <a:fillRect/>
          </a:stretch>
        </p:blipFill>
        <p:spPr>
          <a:xfrm>
            <a:off x="2157910" y="1377039"/>
            <a:ext cx="7876180" cy="4419727"/>
          </a:xfrm>
          <a:prstGeom prst="rect">
            <a:avLst/>
          </a:prstGeom>
        </p:spPr>
      </p:pic>
    </p:spTree>
    <p:extLst>
      <p:ext uri="{BB962C8B-B14F-4D97-AF65-F5344CB8AC3E}">
        <p14:creationId xmlns:p14="http://schemas.microsoft.com/office/powerpoint/2010/main" val="1411895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76438"/>
            <a:ext cx="11114987" cy="590349"/>
          </a:xfrm>
        </p:spPr>
        <p:txBody>
          <a:bodyPr wrap="square" lIns="0" tIns="18000" rIns="0" bIns="18000" anchor="ctr" anchorCtr="0">
            <a:spAutoFit/>
          </a:bodyPr>
          <a:lstStyle/>
          <a:p>
            <a:r>
              <a:rPr lang="en-US" sz="3400" noProof="0" dirty="0"/>
              <a:t>The Process Model</a:t>
            </a:r>
            <a:r>
              <a:rPr lang="en-US" noProof="0" dirty="0"/>
              <a:t> (3)</a:t>
            </a:r>
            <a:endParaRPr lang="en-US" sz="2600" noProof="0" dirty="0"/>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57481" y="1092876"/>
            <a:ext cx="11114986" cy="898126"/>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All processes make progress, but only one is active at any given time</a:t>
            </a:r>
          </a:p>
        </p:txBody>
      </p:sp>
      <p:pic>
        <p:nvPicPr>
          <p:cNvPr id="5" name="Picture 4" descr="The figure illustrate (c) Only one program is active at once.&#10;Long description is available in notes, press F6">
            <a:extLst>
              <a:ext uri="{FF2B5EF4-FFF2-40B4-BE49-F238E27FC236}">
                <a16:creationId xmlns:a16="http://schemas.microsoft.com/office/drawing/2014/main" id="{740F1F87-4F9E-0184-32CD-B8A5F2F316A8}"/>
              </a:ext>
            </a:extLst>
          </p:cNvPr>
          <p:cNvPicPr>
            <a:picLocks noChangeAspect="1"/>
          </p:cNvPicPr>
          <p:nvPr/>
        </p:nvPicPr>
        <p:blipFill rotWithShape="1">
          <a:blip r:embed="rId3"/>
          <a:srcRect l="63716"/>
          <a:stretch/>
        </p:blipFill>
        <p:spPr>
          <a:xfrm>
            <a:off x="3950776" y="2089538"/>
            <a:ext cx="4309331" cy="3740576"/>
          </a:xfrm>
          <a:prstGeom prst="rect">
            <a:avLst/>
          </a:prstGeom>
        </p:spPr>
      </p:pic>
      <p:sp>
        <p:nvSpPr>
          <p:cNvPr id="4" name="Content Placeholder 3">
            <a:extLst>
              <a:ext uri="{FF2B5EF4-FFF2-40B4-BE49-F238E27FC236}">
                <a16:creationId xmlns:a16="http://schemas.microsoft.com/office/drawing/2014/main" id="{C7ED0804-9527-7D72-4A0D-0713424E5B9F}"/>
              </a:ext>
            </a:extLst>
          </p:cNvPr>
          <p:cNvSpPr>
            <a:spLocks noGrp="1"/>
          </p:cNvSpPr>
          <p:nvPr>
            <p:ph sz="quarter" idx="14"/>
          </p:nvPr>
        </p:nvSpPr>
        <p:spPr>
          <a:xfrm>
            <a:off x="3600240" y="5991822"/>
            <a:ext cx="5032726" cy="313350"/>
          </a:xfrm>
        </p:spPr>
        <p:txBody>
          <a:bodyPr wrap="square" lIns="0" tIns="18000" rIns="0" bIns="18000" anchor="ctr" anchorCtr="0">
            <a:spAutoFit/>
          </a:bodyPr>
          <a:lstStyle/>
          <a:p>
            <a:pPr marL="0" indent="0">
              <a:buNone/>
            </a:pPr>
            <a:r>
              <a:rPr lang="en-US" altLang="en-US" sz="1800" noProof="0" dirty="0">
                <a:latin typeface="Arial" panose="020B0604020202020204" pitchFamily="34" charset="0"/>
                <a:cs typeface="Arial" panose="020B0604020202020204" pitchFamily="34" charset="0"/>
              </a:rPr>
              <a:t>Figure 2.1 (c) Only one program is active at once.</a:t>
            </a:r>
          </a:p>
        </p:txBody>
      </p:sp>
    </p:spTree>
    <p:extLst>
      <p:ext uri="{BB962C8B-B14F-4D97-AF65-F5344CB8AC3E}">
        <p14:creationId xmlns:p14="http://schemas.microsoft.com/office/powerpoint/2010/main" val="3000585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Producer-Consumer </a:t>
            </a:r>
            <a:r>
              <a:rPr lang="en-US" sz="2600" noProof="0" dirty="0"/>
              <a:t>(4 of 4)</a:t>
            </a:r>
          </a:p>
        </p:txBody>
      </p:sp>
      <p:pic>
        <p:nvPicPr>
          <p:cNvPr id="4" name="Picture 3" descr="A code for producer consumer problem with race condition.&#10;Long description is available in notes, press F6">
            <a:extLst>
              <a:ext uri="{FF2B5EF4-FFF2-40B4-BE49-F238E27FC236}">
                <a16:creationId xmlns:a16="http://schemas.microsoft.com/office/drawing/2014/main" id="{3333A51F-FD80-5CC5-21C8-B840709AD0FC}"/>
              </a:ext>
            </a:extLst>
          </p:cNvPr>
          <p:cNvPicPr>
            <a:picLocks noChangeAspect="1"/>
          </p:cNvPicPr>
          <p:nvPr/>
        </p:nvPicPr>
        <p:blipFill>
          <a:blip r:embed="rId3"/>
          <a:stretch>
            <a:fillRect/>
          </a:stretch>
        </p:blipFill>
        <p:spPr>
          <a:xfrm>
            <a:off x="2078756" y="1379715"/>
            <a:ext cx="8034491" cy="4382449"/>
          </a:xfrm>
          <a:prstGeom prst="rect">
            <a:avLst/>
          </a:prstGeom>
        </p:spPr>
      </p:pic>
    </p:spTree>
    <p:extLst>
      <p:ext uri="{BB962C8B-B14F-4D97-AF65-F5344CB8AC3E}">
        <p14:creationId xmlns:p14="http://schemas.microsoft.com/office/powerpoint/2010/main" val="660849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8BA2D-4DF4-6544-D153-24A1DAF43FD4}"/>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sz="3400" noProof="0" dirty="0"/>
              <a:t>Semaphores</a:t>
            </a:r>
          </a:p>
        </p:txBody>
      </p:sp>
      <p:sp>
        <p:nvSpPr>
          <p:cNvPr id="3" name="Content Placeholder 2">
            <a:extLst>
              <a:ext uri="{FF2B5EF4-FFF2-40B4-BE49-F238E27FC236}">
                <a16:creationId xmlns:a16="http://schemas.microsoft.com/office/drawing/2014/main" id="{F3704D36-E4A8-9094-F13F-4944CB25B5AC}"/>
              </a:ext>
            </a:extLst>
          </p:cNvPr>
          <p:cNvSpPr>
            <a:spLocks noGrp="1"/>
          </p:cNvSpPr>
          <p:nvPr>
            <p:ph sz="quarter" idx="13"/>
          </p:nvPr>
        </p:nvSpPr>
        <p:spPr>
          <a:xfrm>
            <a:off x="552449" y="993180"/>
            <a:ext cx="11114987" cy="405683"/>
          </a:xfrm>
        </p:spPr>
        <p:txBody>
          <a:bodyPr wrap="square" lIns="0" tIns="18000" rIns="0" bIns="18000" anchor="ctr" anchorCtr="0">
            <a:spAutoFit/>
          </a:bodyPr>
          <a:lstStyle/>
          <a:p>
            <a:pPr marL="342900" indent="-342900"/>
            <a:r>
              <a:rPr lang="en-US" sz="2400" b="1" noProof="0" dirty="0">
                <a:latin typeface="Arial" panose="020B0604020202020204" pitchFamily="34" charset="0"/>
                <a:cs typeface="Arial" panose="020B0604020202020204" pitchFamily="34" charset="0"/>
              </a:rPr>
              <a:t>Idea</a:t>
            </a:r>
            <a:r>
              <a:rPr lang="en-US" sz="2400" noProof="0" dirty="0">
                <a:latin typeface="Arial" panose="020B0604020202020204" pitchFamily="34" charset="0"/>
                <a:cs typeface="Arial" panose="020B0604020202020204" pitchFamily="34" charset="0"/>
              </a:rPr>
              <a:t>: introduce a special </a:t>
            </a:r>
            <a:r>
              <a:rPr lang="en-US" sz="2400" noProof="0" dirty="0">
                <a:latin typeface="Consolas" panose="020B0609020204030204" pitchFamily="49" charset="0"/>
                <a:ea typeface="Courier New"/>
                <a:cs typeface="Arial" panose="020B0604020202020204" pitchFamily="34" charset="0"/>
                <a:sym typeface="Courier New"/>
              </a:rPr>
              <a:t>sema</a:t>
            </a:r>
            <a:r>
              <a:rPr lang="en-US" sz="2400" noProof="0" dirty="0">
                <a:latin typeface="Arial" panose="020B0604020202020204" pitchFamily="34" charset="0"/>
                <a:cs typeface="Arial" panose="020B0604020202020204" pitchFamily="34" charset="0"/>
              </a:rPr>
              <a:t> integer type with 2 operations:</a:t>
            </a:r>
            <a:endParaRPr lang="en-US" sz="2400" noProof="0" dirty="0">
              <a:latin typeface="Arial" panose="020B0604020202020204" pitchFamily="34" charset="0"/>
              <a:ea typeface="Courier New"/>
              <a:cs typeface="Arial" panose="020B0604020202020204" pitchFamily="34" charset="0"/>
              <a:sym typeface="Courier New"/>
            </a:endParaRPr>
          </a:p>
        </p:txBody>
      </p:sp>
      <p:sp>
        <p:nvSpPr>
          <p:cNvPr id="4" name="Content Placeholder 3">
            <a:extLst>
              <a:ext uri="{FF2B5EF4-FFF2-40B4-BE49-F238E27FC236}">
                <a16:creationId xmlns:a16="http://schemas.microsoft.com/office/drawing/2014/main" id="{D2D508EF-8791-9AD2-55E9-7F424D33BAEF}"/>
              </a:ext>
            </a:extLst>
          </p:cNvPr>
          <p:cNvSpPr>
            <a:spLocks noGrp="1"/>
          </p:cNvSpPr>
          <p:nvPr>
            <p:ph sz="quarter" idx="14"/>
          </p:nvPr>
        </p:nvSpPr>
        <p:spPr>
          <a:xfrm>
            <a:off x="561077" y="1444833"/>
            <a:ext cx="2376790" cy="405683"/>
          </a:xfrm>
        </p:spPr>
        <p:txBody>
          <a:bodyPr wrap="square" lIns="0" tIns="18000" rIns="0" bIns="18000" anchor="ctr" anchorCtr="0">
            <a:spAutoFit/>
          </a:bodyPr>
          <a:lstStyle/>
          <a:p>
            <a:pPr marL="829818" lvl="1" indent="-342900"/>
            <a:r>
              <a:rPr lang="en-US" sz="2400" b="1" noProof="0" dirty="0">
                <a:latin typeface="Consolas" panose="020B0609020204030204" pitchFamily="49" charset="0"/>
                <a:ea typeface="Courier New"/>
                <a:cs typeface="Courier New"/>
                <a:sym typeface="Courier New"/>
              </a:rPr>
              <a:t>down:</a:t>
            </a:r>
            <a:endParaRPr lang="en-US" sz="2400" noProof="0" dirty="0">
              <a:latin typeface="Consolas" panose="020B0609020204030204" pitchFamily="49" charset="0"/>
            </a:endParaRPr>
          </a:p>
        </p:txBody>
      </p:sp>
      <p:sp>
        <p:nvSpPr>
          <p:cNvPr id="5" name="Content Placeholder 4">
            <a:extLst>
              <a:ext uri="{FF2B5EF4-FFF2-40B4-BE49-F238E27FC236}">
                <a16:creationId xmlns:a16="http://schemas.microsoft.com/office/drawing/2014/main" id="{022E878C-8FC6-E977-74C9-ECE97AAD55E4}"/>
              </a:ext>
            </a:extLst>
          </p:cNvPr>
          <p:cNvSpPr>
            <a:spLocks noGrp="1"/>
          </p:cNvSpPr>
          <p:nvPr>
            <p:ph sz="quarter" idx="15"/>
          </p:nvPr>
        </p:nvSpPr>
        <p:spPr>
          <a:xfrm>
            <a:off x="561076" y="1933813"/>
            <a:ext cx="2164871" cy="405683"/>
          </a:xfrm>
        </p:spPr>
        <p:txBody>
          <a:bodyPr wrap="square" lIns="0" tIns="18000" rIns="0" bIns="18000" anchor="ctr" anchorCtr="0">
            <a:spAutoFit/>
          </a:bodyPr>
          <a:lstStyle/>
          <a:p>
            <a:pPr marL="1229868" lvl="2" indent="-342900"/>
            <a:r>
              <a:rPr lang="en-US" sz="2400" noProof="0" dirty="0"/>
              <a:t>If </a:t>
            </a:r>
            <a:r>
              <a:rPr lang="en-US" sz="2400" noProof="0" dirty="0">
                <a:latin typeface="Consolas" panose="020B0609020204030204" pitchFamily="49" charset="0"/>
              </a:rPr>
              <a:t>sema</a:t>
            </a:r>
          </a:p>
        </p:txBody>
      </p:sp>
      <p:graphicFrame>
        <p:nvGraphicFramePr>
          <p:cNvPr id="11" name="Object 10" descr="Less than equal to 0.">
            <a:extLst>
              <a:ext uri="{FF2B5EF4-FFF2-40B4-BE49-F238E27FC236}">
                <a16:creationId xmlns:a16="http://schemas.microsoft.com/office/drawing/2014/main" id="{DDE6E71E-781C-AD38-AAA7-6A38A56FDD02}"/>
              </a:ext>
            </a:extLst>
          </p:cNvPr>
          <p:cNvGraphicFramePr>
            <a:graphicFrameLocks noChangeAspect="1"/>
          </p:cNvGraphicFramePr>
          <p:nvPr>
            <p:extLst>
              <p:ext uri="{D42A27DB-BD31-4B8C-83A1-F6EECF244321}">
                <p14:modId xmlns:p14="http://schemas.microsoft.com/office/powerpoint/2010/main" val="776841614"/>
              </p:ext>
            </p:extLst>
          </p:nvPr>
        </p:nvGraphicFramePr>
        <p:xfrm>
          <a:off x="2789410" y="1967812"/>
          <a:ext cx="498400" cy="399391"/>
        </p:xfrm>
        <a:graphic>
          <a:graphicData uri="http://schemas.openxmlformats.org/presentationml/2006/ole">
            <mc:AlternateContent xmlns:mc="http://schemas.openxmlformats.org/markup-compatibility/2006">
              <mc:Choice xmlns:v="urn:schemas-microsoft-com:vml" Requires="v">
                <p:oleObj name="Equation" r:id="rId3" imgW="253800" imgH="203040" progId="Equation.DSMT4">
                  <p:embed/>
                </p:oleObj>
              </mc:Choice>
              <mc:Fallback>
                <p:oleObj name="Equation" r:id="rId3" imgW="253800" imgH="203040" progId="Equation.DSMT4">
                  <p:embed/>
                  <p:pic>
                    <p:nvPicPr>
                      <p:cNvPr id="11" name="Object 10" descr="Less than equal to 0.">
                        <a:extLst>
                          <a:ext uri="{FF2B5EF4-FFF2-40B4-BE49-F238E27FC236}">
                            <a16:creationId xmlns:a16="http://schemas.microsoft.com/office/drawing/2014/main" id="{DDE6E71E-781C-AD38-AAA7-6A38A56FDD02}"/>
                          </a:ext>
                        </a:extLst>
                      </p:cNvPr>
                      <p:cNvPicPr/>
                      <p:nvPr/>
                    </p:nvPicPr>
                    <p:blipFill>
                      <a:blip r:embed="rId4"/>
                      <a:stretch>
                        <a:fillRect/>
                      </a:stretch>
                    </p:blipFill>
                    <p:spPr>
                      <a:xfrm>
                        <a:off x="2789410" y="1967812"/>
                        <a:ext cx="498400" cy="399391"/>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C71860B0-EA86-AF90-A0E4-14807DA4F1EB}"/>
              </a:ext>
            </a:extLst>
          </p:cNvPr>
          <p:cNvSpPr>
            <a:spLocks noGrp="1"/>
          </p:cNvSpPr>
          <p:nvPr>
            <p:ph sz="quarter" idx="16"/>
          </p:nvPr>
        </p:nvSpPr>
        <p:spPr>
          <a:xfrm>
            <a:off x="3369964" y="1923844"/>
            <a:ext cx="7210590" cy="441833"/>
          </a:xfrm>
        </p:spPr>
        <p:txBody>
          <a:bodyPr wrap="square" lIns="0" tIns="18000" rIns="0" bIns="18000" anchor="ctr" anchorCtr="0">
            <a:spAutoFit/>
          </a:bodyPr>
          <a:lstStyle/>
          <a:p>
            <a:pPr marL="987425" lvl="2" indent="-987425">
              <a:buNone/>
            </a:pPr>
            <a:r>
              <a:rPr lang="en-US" sz="2400" noProof="0" dirty="0">
                <a:highlight>
                  <a:srgbClr val="FFFFFF"/>
                </a:highlight>
              </a:rPr>
              <a:t>then block the calling process</a:t>
            </a:r>
            <a:endParaRPr lang="en-US" sz="2400" noProof="0" dirty="0"/>
          </a:p>
        </p:txBody>
      </p:sp>
      <p:sp>
        <p:nvSpPr>
          <p:cNvPr id="7" name="Content Placeholder 6">
            <a:extLst>
              <a:ext uri="{FF2B5EF4-FFF2-40B4-BE49-F238E27FC236}">
                <a16:creationId xmlns:a16="http://schemas.microsoft.com/office/drawing/2014/main" id="{8594AF9B-00F8-BB16-9F0D-005E972ED112}"/>
              </a:ext>
            </a:extLst>
          </p:cNvPr>
          <p:cNvSpPr>
            <a:spLocks noGrp="1"/>
          </p:cNvSpPr>
          <p:nvPr>
            <p:ph sz="quarter" idx="17"/>
          </p:nvPr>
        </p:nvSpPr>
        <p:spPr>
          <a:xfrm>
            <a:off x="552450" y="2410650"/>
            <a:ext cx="4580267" cy="405683"/>
          </a:xfrm>
        </p:spPr>
        <p:txBody>
          <a:bodyPr wrap="square" lIns="0" tIns="18000" rIns="0" bIns="18000" anchor="ctr" anchorCtr="0">
            <a:spAutoFit/>
          </a:bodyPr>
          <a:lstStyle/>
          <a:p>
            <a:pPr marL="1229868" lvl="2" indent="-342900"/>
            <a:r>
              <a:rPr lang="en-US" sz="2400" noProof="0" dirty="0">
                <a:latin typeface="Consolas" panose="020B0609020204030204" pitchFamily="49" charset="0"/>
              </a:rPr>
              <a:t>sema=sema-1 </a:t>
            </a:r>
            <a:r>
              <a:rPr lang="en-US" sz="2400" noProof="0" dirty="0">
                <a:highlight>
                  <a:srgbClr val="FFFFFF"/>
                </a:highlight>
              </a:rPr>
              <a:t>otherwise</a:t>
            </a:r>
          </a:p>
        </p:txBody>
      </p:sp>
      <p:sp>
        <p:nvSpPr>
          <p:cNvPr id="10" name="Content Placeholder 9">
            <a:extLst>
              <a:ext uri="{FF2B5EF4-FFF2-40B4-BE49-F238E27FC236}">
                <a16:creationId xmlns:a16="http://schemas.microsoft.com/office/drawing/2014/main" id="{3B60B07E-0E33-87D2-7603-83C0705D876B}"/>
              </a:ext>
            </a:extLst>
          </p:cNvPr>
          <p:cNvSpPr>
            <a:spLocks noGrp="1"/>
          </p:cNvSpPr>
          <p:nvPr>
            <p:ph sz="quarter" idx="20"/>
          </p:nvPr>
        </p:nvSpPr>
        <p:spPr>
          <a:xfrm>
            <a:off x="552450" y="2852841"/>
            <a:ext cx="11114987" cy="3529616"/>
          </a:xfrm>
        </p:spPr>
        <p:txBody>
          <a:bodyPr wrap="square" lIns="0" tIns="18000" rIns="0" bIns="18000" anchor="ctr" anchorCtr="0">
            <a:spAutoFit/>
          </a:bodyPr>
          <a:lstStyle/>
          <a:p>
            <a:pPr marL="772668" lvl="1" indent="-285750"/>
            <a:r>
              <a:rPr lang="en-US" sz="2400" b="1" noProof="0" dirty="0">
                <a:latin typeface="Consolas" panose="020B0609020204030204" pitchFamily="49" charset="0"/>
              </a:rPr>
              <a:t>up</a:t>
            </a:r>
            <a:r>
              <a:rPr lang="en-US" sz="2400" b="1" noProof="0" dirty="0"/>
              <a:t>:</a:t>
            </a:r>
          </a:p>
          <a:p>
            <a:pPr marL="1172718" lvl="2" indent="-285750"/>
            <a:r>
              <a:rPr lang="en-US" sz="2400" noProof="0" dirty="0"/>
              <a:t>if there is a process blocking on </a:t>
            </a:r>
            <a:r>
              <a:rPr lang="en-US" sz="2400" noProof="0" dirty="0">
                <a:latin typeface="Consolas" panose="020B0609020204030204" pitchFamily="49" charset="0"/>
              </a:rPr>
              <a:t>sema</a:t>
            </a:r>
            <a:r>
              <a:rPr lang="en-US" sz="2400" noProof="0" dirty="0"/>
              <a:t>, wake it up</a:t>
            </a:r>
          </a:p>
          <a:p>
            <a:pPr marL="1172718" lvl="2" indent="-285750"/>
            <a:r>
              <a:rPr lang="en-US" sz="2400" noProof="0" dirty="0">
                <a:latin typeface="Consolas" panose="020B0609020204030204" pitchFamily="49" charset="0"/>
              </a:rPr>
              <a:t>sema=sema+1</a:t>
            </a:r>
            <a:r>
              <a:rPr lang="en-US" sz="2400" noProof="0" dirty="0"/>
              <a:t> otherwise</a:t>
            </a:r>
          </a:p>
          <a:p>
            <a:pPr marL="285750" indent="-285750">
              <a:spcBef>
                <a:spcPts val="600"/>
              </a:spcBef>
            </a:pPr>
            <a:r>
              <a:rPr lang="en-US" sz="2400" spc="-300" noProof="0" dirty="0"/>
              <a:t>O </a:t>
            </a:r>
            <a:r>
              <a:rPr lang="en-US" sz="2400" noProof="0" dirty="0"/>
              <a:t>S guarantees all the operations are </a:t>
            </a:r>
            <a:r>
              <a:rPr lang="en-US" sz="2400" b="1" noProof="0" dirty="0"/>
              <a:t>atomic</a:t>
            </a:r>
            <a:r>
              <a:rPr lang="en-US" sz="2400" noProof="0" dirty="0"/>
              <a:t> by design</a:t>
            </a:r>
          </a:p>
          <a:p>
            <a:pPr marL="772668" lvl="1" indent="-285750"/>
            <a:r>
              <a:rPr lang="en-US" sz="2400" b="1" noProof="0" dirty="0"/>
              <a:t>Disable interrupts</a:t>
            </a:r>
            <a:r>
              <a:rPr lang="en-US" sz="2400" noProof="0" dirty="0"/>
              <a:t> on single processors</a:t>
            </a:r>
          </a:p>
          <a:p>
            <a:pPr marL="772668" lvl="1" indent="-285750"/>
            <a:r>
              <a:rPr lang="en-US" sz="2400" b="1" noProof="0" dirty="0"/>
              <a:t>Spin locking</a:t>
            </a:r>
            <a:r>
              <a:rPr lang="en-US" sz="2400" noProof="0" dirty="0"/>
              <a:t> on multiprocessors</a:t>
            </a:r>
          </a:p>
          <a:p>
            <a:pPr marL="285750" indent="-285750">
              <a:spcBef>
                <a:spcPts val="600"/>
              </a:spcBef>
            </a:pPr>
            <a:r>
              <a:rPr lang="en-US" sz="2400" noProof="0" dirty="0"/>
              <a:t>Back to busy waiting problems?</a:t>
            </a:r>
          </a:p>
          <a:p>
            <a:pPr marL="285750" indent="-285750">
              <a:spcBef>
                <a:spcPts val="600"/>
              </a:spcBef>
            </a:pPr>
            <a:r>
              <a:rPr lang="en-US" sz="2400" noProof="0" dirty="0"/>
              <a:t>Uses for binary semaphores (aka </a:t>
            </a:r>
            <a:r>
              <a:rPr lang="en-US" sz="2400" b="1" noProof="0" dirty="0"/>
              <a:t>mutexes</a:t>
            </a:r>
            <a:r>
              <a:rPr lang="en-US" sz="2400" noProof="0" dirty="0"/>
              <a:t>)?</a:t>
            </a:r>
          </a:p>
        </p:txBody>
      </p:sp>
    </p:spTree>
    <p:extLst>
      <p:ext uri="{BB962C8B-B14F-4D97-AF65-F5344CB8AC3E}">
        <p14:creationId xmlns:p14="http://schemas.microsoft.com/office/powerpoint/2010/main" val="113204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6" y="300256"/>
            <a:ext cx="11114987" cy="559572"/>
          </a:xfrm>
        </p:spPr>
        <p:txBody>
          <a:bodyPr wrap="square" lIns="0" tIns="18000" rIns="0" bIns="18000" anchor="ctr" anchorCtr="0">
            <a:spAutoFit/>
          </a:bodyPr>
          <a:lstStyle/>
          <a:p>
            <a:r>
              <a:rPr lang="en-US" sz="3400" noProof="0" dirty="0"/>
              <a:t>Semaphores: Producer-Consumer </a:t>
            </a:r>
            <a:r>
              <a:rPr lang="en-US" sz="2600" noProof="0" dirty="0"/>
              <a:t>(1 of 5)</a:t>
            </a:r>
          </a:p>
        </p:txBody>
      </p:sp>
      <p:pic>
        <p:nvPicPr>
          <p:cNvPr id="4" name="Picture 3" descr="A code for producer consumer problem with semaphores.&#10;Long description is available in notes, press F6">
            <a:extLst>
              <a:ext uri="{FF2B5EF4-FFF2-40B4-BE49-F238E27FC236}">
                <a16:creationId xmlns:a16="http://schemas.microsoft.com/office/drawing/2014/main" id="{E9B317AB-4341-3D20-B1D6-93CDE23D8130}"/>
              </a:ext>
            </a:extLst>
          </p:cNvPr>
          <p:cNvPicPr>
            <a:picLocks noChangeAspect="1"/>
          </p:cNvPicPr>
          <p:nvPr/>
        </p:nvPicPr>
        <p:blipFill>
          <a:blip r:embed="rId3"/>
          <a:stretch>
            <a:fillRect/>
          </a:stretch>
        </p:blipFill>
        <p:spPr>
          <a:xfrm>
            <a:off x="2161650" y="1266344"/>
            <a:ext cx="7875495" cy="4476979"/>
          </a:xfrm>
          <a:prstGeom prst="rect">
            <a:avLst/>
          </a:prstGeom>
        </p:spPr>
      </p:pic>
    </p:spTree>
    <p:extLst>
      <p:ext uri="{BB962C8B-B14F-4D97-AF65-F5344CB8AC3E}">
        <p14:creationId xmlns:p14="http://schemas.microsoft.com/office/powerpoint/2010/main" val="2272313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300257"/>
            <a:ext cx="11114987" cy="559572"/>
          </a:xfrm>
        </p:spPr>
        <p:txBody>
          <a:bodyPr wrap="square" lIns="0" tIns="18000" rIns="0" bIns="18000" anchor="ctr" anchorCtr="0">
            <a:spAutoFit/>
          </a:bodyPr>
          <a:lstStyle/>
          <a:p>
            <a:r>
              <a:rPr lang="en-US" sz="3400" noProof="0" dirty="0"/>
              <a:t>Semaphores: Producer-Consumer </a:t>
            </a:r>
            <a:r>
              <a:rPr lang="en-US" sz="2600" noProof="0" dirty="0"/>
              <a:t>(2 of 5)</a:t>
            </a:r>
          </a:p>
        </p:txBody>
      </p:sp>
      <p:pic>
        <p:nvPicPr>
          <p:cNvPr id="4" name="Picture 3" descr="A code for producer consumer problem with semaphores.&#10;Long description is available in notes, press F6">
            <a:extLst>
              <a:ext uri="{FF2B5EF4-FFF2-40B4-BE49-F238E27FC236}">
                <a16:creationId xmlns:a16="http://schemas.microsoft.com/office/drawing/2014/main" id="{63602FDD-34DA-F634-DAD6-5DFA9047F056}"/>
              </a:ext>
            </a:extLst>
          </p:cNvPr>
          <p:cNvPicPr>
            <a:picLocks noChangeAspect="1"/>
          </p:cNvPicPr>
          <p:nvPr/>
        </p:nvPicPr>
        <p:blipFill>
          <a:blip r:embed="rId3"/>
          <a:stretch>
            <a:fillRect/>
          </a:stretch>
        </p:blipFill>
        <p:spPr>
          <a:xfrm>
            <a:off x="2190022" y="1237422"/>
            <a:ext cx="7818748" cy="4676481"/>
          </a:xfrm>
          <a:prstGeom prst="rect">
            <a:avLst/>
          </a:prstGeom>
        </p:spPr>
      </p:pic>
    </p:spTree>
    <p:extLst>
      <p:ext uri="{BB962C8B-B14F-4D97-AF65-F5344CB8AC3E}">
        <p14:creationId xmlns:p14="http://schemas.microsoft.com/office/powerpoint/2010/main" val="394874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300259"/>
            <a:ext cx="11114987" cy="559572"/>
          </a:xfrm>
        </p:spPr>
        <p:txBody>
          <a:bodyPr wrap="square" lIns="0" tIns="18000" rIns="0" bIns="18000" anchor="ctr" anchorCtr="0">
            <a:spAutoFit/>
          </a:bodyPr>
          <a:lstStyle/>
          <a:p>
            <a:r>
              <a:rPr lang="en-US" sz="3400" noProof="0" dirty="0"/>
              <a:t>Semaphores: Producer-Consumer </a:t>
            </a:r>
            <a:r>
              <a:rPr lang="en-US" sz="2600" noProof="0" dirty="0"/>
              <a:t>(3 of 5)</a:t>
            </a:r>
          </a:p>
        </p:txBody>
      </p:sp>
      <p:pic>
        <p:nvPicPr>
          <p:cNvPr id="4" name="Picture 3" descr="A code for producer consumer problem with semaphores.&#10;Long description is available in notes, press F6">
            <a:extLst>
              <a:ext uri="{FF2B5EF4-FFF2-40B4-BE49-F238E27FC236}">
                <a16:creationId xmlns:a16="http://schemas.microsoft.com/office/drawing/2014/main" id="{F01753AB-B404-F2CB-5337-1F50ED2C481B}"/>
              </a:ext>
            </a:extLst>
          </p:cNvPr>
          <p:cNvPicPr>
            <a:picLocks noChangeAspect="1"/>
          </p:cNvPicPr>
          <p:nvPr/>
        </p:nvPicPr>
        <p:blipFill>
          <a:blip r:embed="rId3"/>
          <a:stretch>
            <a:fillRect/>
          </a:stretch>
        </p:blipFill>
        <p:spPr>
          <a:xfrm>
            <a:off x="2111444" y="1221282"/>
            <a:ext cx="7975904" cy="4711894"/>
          </a:xfrm>
          <a:prstGeom prst="rect">
            <a:avLst/>
          </a:prstGeom>
        </p:spPr>
      </p:pic>
    </p:spTree>
    <p:extLst>
      <p:ext uri="{BB962C8B-B14F-4D97-AF65-F5344CB8AC3E}">
        <p14:creationId xmlns:p14="http://schemas.microsoft.com/office/powerpoint/2010/main" val="676704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1206"/>
            <a:ext cx="11114987" cy="559572"/>
          </a:xfrm>
        </p:spPr>
        <p:txBody>
          <a:bodyPr wrap="square" lIns="0" tIns="18000" rIns="0" bIns="18000" anchor="ctr" anchorCtr="0">
            <a:spAutoFit/>
          </a:bodyPr>
          <a:lstStyle/>
          <a:p>
            <a:r>
              <a:rPr lang="en-US" sz="3400" noProof="0" dirty="0"/>
              <a:t>Semaphores: Producer-Consumer </a:t>
            </a:r>
            <a:r>
              <a:rPr lang="en-US" sz="2600" noProof="0" dirty="0"/>
              <a:t>(4 of 5)</a:t>
            </a:r>
          </a:p>
        </p:txBody>
      </p:sp>
      <p:pic>
        <p:nvPicPr>
          <p:cNvPr id="4" name="Picture 3" descr="A code for producer consumer problem with semaphores.&#10;Long description is available in notes, press F6">
            <a:extLst>
              <a:ext uri="{FF2B5EF4-FFF2-40B4-BE49-F238E27FC236}">
                <a16:creationId xmlns:a16="http://schemas.microsoft.com/office/drawing/2014/main" id="{F89523D9-0D92-5C99-EA91-C9CEFD3E0221}"/>
              </a:ext>
            </a:extLst>
          </p:cNvPr>
          <p:cNvPicPr>
            <a:picLocks noChangeAspect="1"/>
          </p:cNvPicPr>
          <p:nvPr/>
        </p:nvPicPr>
        <p:blipFill>
          <a:blip r:embed="rId3"/>
          <a:stretch>
            <a:fillRect/>
          </a:stretch>
        </p:blipFill>
        <p:spPr>
          <a:xfrm>
            <a:off x="2119027" y="1168471"/>
            <a:ext cx="7967537" cy="4703525"/>
          </a:xfrm>
          <a:prstGeom prst="rect">
            <a:avLst/>
          </a:prstGeom>
        </p:spPr>
      </p:pic>
    </p:spTree>
    <p:extLst>
      <p:ext uri="{BB962C8B-B14F-4D97-AF65-F5344CB8AC3E}">
        <p14:creationId xmlns:p14="http://schemas.microsoft.com/office/powerpoint/2010/main" val="98076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1207"/>
            <a:ext cx="11114987" cy="559572"/>
          </a:xfrm>
        </p:spPr>
        <p:txBody>
          <a:bodyPr wrap="square" lIns="0" tIns="18000" rIns="0" bIns="18000" anchor="ctr" anchorCtr="0">
            <a:spAutoFit/>
          </a:bodyPr>
          <a:lstStyle/>
          <a:p>
            <a:r>
              <a:rPr lang="en-US" sz="3400" noProof="0" dirty="0"/>
              <a:t>Semaphores: Producer-Consumer </a:t>
            </a:r>
            <a:r>
              <a:rPr lang="en-US" sz="2600" noProof="0" dirty="0"/>
              <a:t>(5 of 5)</a:t>
            </a:r>
          </a:p>
        </p:txBody>
      </p:sp>
      <p:pic>
        <p:nvPicPr>
          <p:cNvPr id="4" name="Picture 3" descr="A code for producer consumer problem with semaphores.&#10;Long description is available in notes, press F6">
            <a:extLst>
              <a:ext uri="{FF2B5EF4-FFF2-40B4-BE49-F238E27FC236}">
                <a16:creationId xmlns:a16="http://schemas.microsoft.com/office/drawing/2014/main" id="{371A69E2-3068-A26E-A6A1-B7A4C33534A4}"/>
              </a:ext>
            </a:extLst>
          </p:cNvPr>
          <p:cNvPicPr>
            <a:picLocks noChangeAspect="1"/>
          </p:cNvPicPr>
          <p:nvPr/>
        </p:nvPicPr>
        <p:blipFill>
          <a:blip r:embed="rId3"/>
          <a:stretch>
            <a:fillRect/>
          </a:stretch>
        </p:blipFill>
        <p:spPr>
          <a:xfrm>
            <a:off x="2110606" y="1129367"/>
            <a:ext cx="7988041" cy="4733653"/>
          </a:xfrm>
          <a:prstGeom prst="rect">
            <a:avLst/>
          </a:prstGeom>
        </p:spPr>
      </p:pic>
    </p:spTree>
    <p:extLst>
      <p:ext uri="{BB962C8B-B14F-4D97-AF65-F5344CB8AC3E}">
        <p14:creationId xmlns:p14="http://schemas.microsoft.com/office/powerpoint/2010/main" val="3716124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Full Example on Linux</a:t>
            </a:r>
          </a:p>
        </p:txBody>
      </p:sp>
      <p:pic>
        <p:nvPicPr>
          <p:cNvPr id="4" name="Picture 3" descr="An example of Linux code.&#10;Long description is available in notes, press F6">
            <a:extLst>
              <a:ext uri="{FF2B5EF4-FFF2-40B4-BE49-F238E27FC236}">
                <a16:creationId xmlns:a16="http://schemas.microsoft.com/office/drawing/2014/main" id="{E20ACA63-F4CE-BF25-0449-C4C8334D81D8}"/>
              </a:ext>
            </a:extLst>
          </p:cNvPr>
          <p:cNvPicPr>
            <a:picLocks noChangeAspect="1"/>
          </p:cNvPicPr>
          <p:nvPr/>
        </p:nvPicPr>
        <p:blipFill>
          <a:blip r:embed="rId3"/>
          <a:stretch>
            <a:fillRect/>
          </a:stretch>
        </p:blipFill>
        <p:spPr>
          <a:xfrm>
            <a:off x="2072491" y="1275601"/>
            <a:ext cx="8053812" cy="4611609"/>
          </a:xfrm>
          <a:prstGeom prst="rect">
            <a:avLst/>
          </a:prstGeom>
        </p:spPr>
      </p:pic>
    </p:spTree>
    <p:extLst>
      <p:ext uri="{BB962C8B-B14F-4D97-AF65-F5344CB8AC3E}">
        <p14:creationId xmlns:p14="http://schemas.microsoft.com/office/powerpoint/2010/main" val="880746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sz="3400" noProof="0" dirty="0"/>
              <a:t>Semaphores (1)</a:t>
            </a:r>
          </a:p>
        </p:txBody>
      </p:sp>
      <p:pic>
        <p:nvPicPr>
          <p:cNvPr id="5" name="Picture 4" descr="A code for producer consumer problem with semaphores.&#10;Long description is available in notes, Press F6.">
            <a:extLst>
              <a:ext uri="{FF2B5EF4-FFF2-40B4-BE49-F238E27FC236}">
                <a16:creationId xmlns:a16="http://schemas.microsoft.com/office/drawing/2014/main" id="{16F72070-D148-DDEC-F12D-296223B9CDCB}"/>
              </a:ext>
            </a:extLst>
          </p:cNvPr>
          <p:cNvPicPr>
            <a:picLocks noChangeAspect="1"/>
          </p:cNvPicPr>
          <p:nvPr/>
        </p:nvPicPr>
        <p:blipFill>
          <a:blip r:embed="rId3"/>
          <a:stretch>
            <a:fillRect/>
          </a:stretch>
        </p:blipFill>
        <p:spPr>
          <a:xfrm>
            <a:off x="1206151" y="1282462"/>
            <a:ext cx="9779698" cy="4293074"/>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797822" y="5943606"/>
            <a:ext cx="6604970" cy="313350"/>
          </a:xfrm>
        </p:spPr>
        <p:txBody>
          <a:bodyPr wrap="square" lIns="0" tIns="18000" rIns="0" bIns="18000" anchor="ctr" anchorCtr="0">
            <a:spAutoFit/>
          </a:bodyPr>
          <a:lstStyle/>
          <a:p>
            <a:pPr marL="0" indent="0">
              <a:spcBef>
                <a:spcPts val="600"/>
              </a:spcBef>
              <a:buNone/>
            </a:pPr>
            <a:r>
              <a:rPr lang="en-US" sz="1800" noProof="0" dirty="0"/>
              <a:t>Figure 2.28. The producer-consumer problem using semaphores.</a:t>
            </a:r>
          </a:p>
        </p:txBody>
      </p:sp>
    </p:spTree>
    <p:extLst>
      <p:ext uri="{BB962C8B-B14F-4D97-AF65-F5344CB8AC3E}">
        <p14:creationId xmlns:p14="http://schemas.microsoft.com/office/powerpoint/2010/main" val="14262366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79591"/>
            <a:ext cx="11114987" cy="559572"/>
          </a:xfrm>
        </p:spPr>
        <p:txBody>
          <a:bodyPr wrap="square" lIns="0" tIns="18000" rIns="0" bIns="18000" anchor="ctr" anchorCtr="0">
            <a:spAutoFit/>
          </a:bodyPr>
          <a:lstStyle/>
          <a:p>
            <a:r>
              <a:rPr lang="en-US" sz="3400" noProof="0" dirty="0"/>
              <a:t>Semaphores (2)</a:t>
            </a:r>
          </a:p>
        </p:txBody>
      </p:sp>
      <p:pic>
        <p:nvPicPr>
          <p:cNvPr id="5" name="Picture 4" descr="A code for producer consumer problem with semaphores.&#10;Long description is available in notes, Press F6.">
            <a:extLst>
              <a:ext uri="{FF2B5EF4-FFF2-40B4-BE49-F238E27FC236}">
                <a16:creationId xmlns:a16="http://schemas.microsoft.com/office/drawing/2014/main" id="{723D0A0A-5B53-1D4F-7A75-32BE8D643AC2}"/>
              </a:ext>
            </a:extLst>
          </p:cNvPr>
          <p:cNvPicPr>
            <a:picLocks noChangeAspect="1"/>
          </p:cNvPicPr>
          <p:nvPr/>
        </p:nvPicPr>
        <p:blipFill>
          <a:blip r:embed="rId3"/>
          <a:stretch>
            <a:fillRect/>
          </a:stretch>
        </p:blipFill>
        <p:spPr>
          <a:xfrm>
            <a:off x="905327" y="1627894"/>
            <a:ext cx="10381347" cy="3622759"/>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781891" y="5917727"/>
            <a:ext cx="6645455" cy="313350"/>
          </a:xfrm>
        </p:spPr>
        <p:txBody>
          <a:bodyPr wrap="square" lIns="0" tIns="18000" rIns="0" bIns="18000" anchor="ctr" anchorCtr="0">
            <a:spAutoFit/>
          </a:bodyPr>
          <a:lstStyle/>
          <a:p>
            <a:pPr marL="0" indent="0">
              <a:spcBef>
                <a:spcPts val="600"/>
              </a:spcBef>
              <a:buNone/>
            </a:pPr>
            <a:r>
              <a:rPr lang="en-US" sz="1800" noProof="0" dirty="0"/>
              <a:t>Figure 2.28. The producer-consumer problem using semaphores.</a:t>
            </a:r>
          </a:p>
        </p:txBody>
      </p:sp>
    </p:spTree>
    <p:extLst>
      <p:ext uri="{BB962C8B-B14F-4D97-AF65-F5344CB8AC3E}">
        <p14:creationId xmlns:p14="http://schemas.microsoft.com/office/powerpoint/2010/main" val="1478663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82301"/>
            <a:ext cx="11114987" cy="559572"/>
          </a:xfrm>
        </p:spPr>
        <p:txBody>
          <a:bodyPr wrap="square" lIns="0" tIns="18000" rIns="0" bIns="18000" anchor="ctr" anchorCtr="0">
            <a:spAutoFit/>
          </a:bodyPr>
          <a:lstStyle/>
          <a:p>
            <a:r>
              <a:rPr lang="en-US" sz="3400" noProof="0" dirty="0"/>
              <a:t>Concurrent Processes</a:t>
            </a:r>
          </a:p>
        </p:txBody>
      </p:sp>
      <p:pic>
        <p:nvPicPr>
          <p:cNvPr id="5" name="Picture 4" descr="The figure consists of three parts labeled (a), (b), and (c) that illustrate (a) Multiprogramming four programs. (b) Conceptual model of four independent, sequential processes. (c) Only one program is active at once.&#10;Long description is available in notes, press F6">
            <a:extLst>
              <a:ext uri="{FF2B5EF4-FFF2-40B4-BE49-F238E27FC236}">
                <a16:creationId xmlns:a16="http://schemas.microsoft.com/office/drawing/2014/main" id="{6439892F-C656-9CFC-3207-5E1E61FB8A87}"/>
              </a:ext>
            </a:extLst>
          </p:cNvPr>
          <p:cNvPicPr>
            <a:picLocks noChangeAspect="1"/>
          </p:cNvPicPr>
          <p:nvPr/>
        </p:nvPicPr>
        <p:blipFill>
          <a:blip r:embed="rId3"/>
          <a:stretch>
            <a:fillRect/>
          </a:stretch>
        </p:blipFill>
        <p:spPr>
          <a:xfrm>
            <a:off x="1132390" y="1095931"/>
            <a:ext cx="9944475" cy="3132081"/>
          </a:xfrm>
          <a:prstGeom prst="rect">
            <a:avLst/>
          </a:prstGeom>
        </p:spPr>
      </p:pic>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57479" y="4623267"/>
            <a:ext cx="11118583" cy="1759900"/>
          </a:xfrm>
        </p:spPr>
        <p:txBody>
          <a:bodyPr wrap="square" lIns="0" tIns="18000" rIns="0" bIns="18000" anchor="ctr" anchorCtr="0">
            <a:spAutoFit/>
          </a:bodyPr>
          <a:lstStyle/>
          <a:p>
            <a:pPr marL="342900" indent="-342900" eaLnBrk="0" fontAlgn="base" hangingPunct="0">
              <a:spcBef>
                <a:spcPct val="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In principle, multiple processes are mutually independent</a:t>
            </a:r>
          </a:p>
          <a:p>
            <a:pPr marL="342900" indent="-342900" eaLnBrk="0" fontAlgn="base" hangingPunct="0">
              <a:spcBef>
                <a:spcPct val="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They need explicit means to interact with each other</a:t>
            </a:r>
          </a:p>
          <a:p>
            <a:pPr marL="342900" indent="-342900" eaLnBrk="0" fontAlgn="base" hangingPunct="0">
              <a:spcBef>
                <a:spcPct val="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The </a:t>
            </a:r>
            <a:r>
              <a:rPr lang="en-US" altLang="en-NL" sz="2800" spc="-350" noProof="0" dirty="0">
                <a:solidFill>
                  <a:srgbClr val="000000"/>
                </a:solidFill>
                <a:latin typeface="Arial" panose="020B0604020202020204" pitchFamily="34" charset="0"/>
                <a:cs typeface="Arial" panose="020B0604020202020204" pitchFamily="34" charset="0"/>
              </a:rPr>
              <a:t>C P </a:t>
            </a:r>
            <a:r>
              <a:rPr lang="en-US" altLang="en-NL" sz="2800" noProof="0" dirty="0">
                <a:solidFill>
                  <a:srgbClr val="000000"/>
                </a:solidFill>
                <a:latin typeface="Arial" panose="020B0604020202020204" pitchFamily="34" charset="0"/>
                <a:cs typeface="Arial" panose="020B0604020202020204" pitchFamily="34" charset="0"/>
              </a:rPr>
              <a:t>U can be allocated in turns to different processes</a:t>
            </a:r>
          </a:p>
          <a:p>
            <a:pPr marL="342900" indent="-342900" eaLnBrk="0" fontAlgn="base" hangingPunct="0">
              <a:spcBef>
                <a:spcPct val="0"/>
              </a:spcBef>
              <a:spcAft>
                <a:spcPct val="0"/>
              </a:spcAft>
              <a:buSzTx/>
            </a:pPr>
            <a:r>
              <a:rPr lang="en-US" altLang="en-NL" sz="2800" spc="-350" noProof="0" dirty="0">
                <a:solidFill>
                  <a:srgbClr val="000000"/>
                </a:solidFill>
                <a:latin typeface="Arial" panose="020B0604020202020204" pitchFamily="34" charset="0"/>
                <a:cs typeface="Arial" panose="020B0604020202020204" pitchFamily="34" charset="0"/>
              </a:rPr>
              <a:t>O </a:t>
            </a:r>
            <a:r>
              <a:rPr lang="en-US" altLang="en-NL" sz="2800" noProof="0" dirty="0">
                <a:solidFill>
                  <a:srgbClr val="000000"/>
                </a:solidFill>
                <a:latin typeface="Arial" panose="020B0604020202020204" pitchFamily="34" charset="0"/>
                <a:cs typeface="Arial" panose="020B0604020202020204" pitchFamily="34" charset="0"/>
              </a:rPr>
              <a:t>S normally offers </a:t>
            </a:r>
            <a:r>
              <a:rPr lang="en-US" altLang="en-NL" sz="2800" b="1" noProof="0" dirty="0">
                <a:solidFill>
                  <a:srgbClr val="000000"/>
                </a:solidFill>
                <a:latin typeface="Arial" panose="020B0604020202020204" pitchFamily="34" charset="0"/>
                <a:cs typeface="Arial" panose="020B0604020202020204" pitchFamily="34" charset="0"/>
              </a:rPr>
              <a:t>no timing or ordering</a:t>
            </a:r>
            <a:r>
              <a:rPr lang="en-US" altLang="en-NL" sz="2800" noProof="0" dirty="0">
                <a:solidFill>
                  <a:srgbClr val="000000"/>
                </a:solidFill>
                <a:latin typeface="Arial" panose="020B0604020202020204" pitchFamily="34" charset="0"/>
                <a:cs typeface="Arial" panose="020B0604020202020204" pitchFamily="34" charset="0"/>
              </a:rPr>
              <a:t> guarantees</a:t>
            </a:r>
          </a:p>
        </p:txBody>
      </p:sp>
    </p:spTree>
    <p:extLst>
      <p:ext uri="{BB962C8B-B14F-4D97-AF65-F5344CB8AC3E}">
        <p14:creationId xmlns:p14="http://schemas.microsoft.com/office/powerpoint/2010/main" val="32752390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Readers/Writers </a:t>
            </a:r>
            <a:r>
              <a:rPr lang="en-US" sz="2600" noProof="0" dirty="0"/>
              <a:t>(1 of 6)</a:t>
            </a:r>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986720"/>
            <a:ext cx="11137140" cy="975070"/>
          </a:xfrm>
        </p:spPr>
        <p:txBody>
          <a:bodyPr wrap="square" lIns="0" tIns="18000" rIns="0" bIns="18000" anchor="ctr" anchorCtr="0">
            <a:spAutoFit/>
          </a:bodyPr>
          <a:lstStyle/>
          <a:p>
            <a:pPr marL="342900" indent="-342900">
              <a:spcBef>
                <a:spcPts val="600"/>
              </a:spcBef>
            </a:pPr>
            <a:r>
              <a:rPr lang="en-US" sz="2800" i="1" noProof="0" dirty="0"/>
              <a:t>N</a:t>
            </a:r>
            <a:r>
              <a:rPr lang="en-US" sz="2800" noProof="0" dirty="0"/>
              <a:t> processes access (i.e., read or write) some shared data</a:t>
            </a:r>
          </a:p>
          <a:p>
            <a:pPr marL="342900" indent="-342900">
              <a:spcBef>
                <a:spcPts val="600"/>
              </a:spcBef>
            </a:pPr>
            <a:r>
              <a:rPr lang="en-US" sz="2800" noProof="0" dirty="0"/>
              <a:t>At any given time: </a:t>
            </a:r>
            <a:r>
              <a:rPr lang="en-US" sz="2800" i="1" noProof="0" dirty="0"/>
              <a:t>R</a:t>
            </a:r>
            <a:r>
              <a:rPr lang="en-US" sz="2800" noProof="0" dirty="0"/>
              <a:t> readers </a:t>
            </a:r>
            <a:r>
              <a:rPr lang="en-US" sz="2800" b="1" noProof="0" dirty="0"/>
              <a:t>or</a:t>
            </a:r>
            <a:r>
              <a:rPr lang="en-US" sz="2800" noProof="0" dirty="0"/>
              <a:t> </a:t>
            </a:r>
            <a:r>
              <a:rPr lang="en-US" sz="2800" i="1" noProof="0" dirty="0"/>
              <a:t>1</a:t>
            </a:r>
            <a:r>
              <a:rPr lang="en-US" sz="2800" noProof="0" dirty="0"/>
              <a:t> writer allowed. Basic solution:</a:t>
            </a:r>
          </a:p>
        </p:txBody>
      </p:sp>
      <p:pic>
        <p:nvPicPr>
          <p:cNvPr id="5" name="Picture 4" descr="A code of the basic solution for readers and writers.&#10;Long description is available in notes, press F6">
            <a:extLst>
              <a:ext uri="{FF2B5EF4-FFF2-40B4-BE49-F238E27FC236}">
                <a16:creationId xmlns:a16="http://schemas.microsoft.com/office/drawing/2014/main" id="{140A9796-61AE-7034-95AB-777EAFA8C2F2}"/>
              </a:ext>
            </a:extLst>
          </p:cNvPr>
          <p:cNvPicPr>
            <a:picLocks noChangeAspect="1"/>
          </p:cNvPicPr>
          <p:nvPr/>
        </p:nvPicPr>
        <p:blipFill>
          <a:blip r:embed="rId3"/>
          <a:stretch>
            <a:fillRect/>
          </a:stretch>
        </p:blipFill>
        <p:spPr>
          <a:xfrm>
            <a:off x="2258963" y="2444387"/>
            <a:ext cx="7680871" cy="3669949"/>
          </a:xfrm>
          <a:prstGeom prst="rect">
            <a:avLst/>
          </a:prstGeom>
        </p:spPr>
      </p:pic>
    </p:spTree>
    <p:extLst>
      <p:ext uri="{BB962C8B-B14F-4D97-AF65-F5344CB8AC3E}">
        <p14:creationId xmlns:p14="http://schemas.microsoft.com/office/powerpoint/2010/main" val="33398580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6" y="289116"/>
            <a:ext cx="8229600" cy="559572"/>
          </a:xfrm>
        </p:spPr>
        <p:txBody>
          <a:bodyPr lIns="0" tIns="18000" rIns="0" bIns="18000" anchor="ctr" anchorCtr="0">
            <a:spAutoFit/>
          </a:bodyPr>
          <a:lstStyle/>
          <a:p>
            <a:r>
              <a:rPr lang="en-US" sz="3400" noProof="0" dirty="0"/>
              <a:t>Readers/Writers </a:t>
            </a:r>
            <a:r>
              <a:rPr lang="en-US" sz="2600" noProof="0" dirty="0"/>
              <a:t>(2 of 6)</a:t>
            </a:r>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5" y="986720"/>
            <a:ext cx="11114137" cy="975070"/>
          </a:xfrm>
        </p:spPr>
        <p:txBody>
          <a:bodyPr wrap="square" lIns="0" tIns="18000" rIns="0" bIns="18000" anchor="ctr" anchorCtr="0">
            <a:spAutoFit/>
          </a:bodyPr>
          <a:lstStyle/>
          <a:p>
            <a:pPr marL="342900" indent="-342900">
              <a:spcBef>
                <a:spcPts val="600"/>
              </a:spcBef>
            </a:pPr>
            <a:r>
              <a:rPr lang="en-US" sz="2800" i="1" noProof="0" dirty="0"/>
              <a:t>N</a:t>
            </a:r>
            <a:r>
              <a:rPr lang="en-US" sz="2800" noProof="0" dirty="0"/>
              <a:t> processes access (i.e., read or write) some shared data</a:t>
            </a:r>
          </a:p>
          <a:p>
            <a:pPr marL="342900" indent="-342900">
              <a:spcBef>
                <a:spcPts val="600"/>
              </a:spcBef>
            </a:pPr>
            <a:r>
              <a:rPr lang="en-US" sz="2800" noProof="0" dirty="0"/>
              <a:t>At any given time: </a:t>
            </a:r>
            <a:r>
              <a:rPr lang="en-US" sz="2800" i="1" noProof="0" dirty="0"/>
              <a:t>R</a:t>
            </a:r>
            <a:r>
              <a:rPr lang="en-US" sz="2800" noProof="0" dirty="0"/>
              <a:t> readers </a:t>
            </a:r>
            <a:r>
              <a:rPr lang="en-US" sz="2800" b="1" noProof="0" dirty="0"/>
              <a:t>or</a:t>
            </a:r>
            <a:r>
              <a:rPr lang="en-US" sz="2800" noProof="0" dirty="0"/>
              <a:t> </a:t>
            </a:r>
            <a:r>
              <a:rPr lang="en-US" sz="2800" i="1" noProof="0" dirty="0"/>
              <a:t>1</a:t>
            </a:r>
            <a:r>
              <a:rPr lang="en-US" sz="2800" noProof="0" dirty="0"/>
              <a:t> writer allowed. Basic solution:</a:t>
            </a:r>
          </a:p>
        </p:txBody>
      </p:sp>
      <p:pic>
        <p:nvPicPr>
          <p:cNvPr id="5" name="Picture 4" descr="A code of the basic solution for readers and writers.&#10;Long description is available in notes, press F6 ">
            <a:extLst>
              <a:ext uri="{FF2B5EF4-FFF2-40B4-BE49-F238E27FC236}">
                <a16:creationId xmlns:a16="http://schemas.microsoft.com/office/drawing/2014/main" id="{8EA6A883-36B1-7987-D776-43264CFA1CB3}"/>
              </a:ext>
            </a:extLst>
          </p:cNvPr>
          <p:cNvPicPr>
            <a:picLocks noChangeAspect="1"/>
          </p:cNvPicPr>
          <p:nvPr/>
        </p:nvPicPr>
        <p:blipFill>
          <a:blip r:embed="rId3"/>
          <a:stretch>
            <a:fillRect/>
          </a:stretch>
        </p:blipFill>
        <p:spPr>
          <a:xfrm>
            <a:off x="2125323" y="2420502"/>
            <a:ext cx="7954942" cy="3513299"/>
          </a:xfrm>
          <a:prstGeom prst="rect">
            <a:avLst/>
          </a:prstGeom>
        </p:spPr>
      </p:pic>
    </p:spTree>
    <p:extLst>
      <p:ext uri="{BB962C8B-B14F-4D97-AF65-F5344CB8AC3E}">
        <p14:creationId xmlns:p14="http://schemas.microsoft.com/office/powerpoint/2010/main" val="21838425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Readers/Writers </a:t>
            </a:r>
            <a:r>
              <a:rPr lang="en-US" sz="2600" noProof="0" dirty="0"/>
              <a:t>(3 of 6)</a:t>
            </a:r>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986720"/>
            <a:ext cx="11137140" cy="975070"/>
          </a:xfrm>
        </p:spPr>
        <p:txBody>
          <a:bodyPr wrap="square" lIns="0" tIns="18000" rIns="0" bIns="18000" anchor="ctr" anchorCtr="0">
            <a:spAutoFit/>
          </a:bodyPr>
          <a:lstStyle/>
          <a:p>
            <a:pPr marL="342900" indent="-342900">
              <a:spcBef>
                <a:spcPts val="600"/>
              </a:spcBef>
            </a:pPr>
            <a:r>
              <a:rPr lang="en-US" sz="2800" i="1" noProof="0" dirty="0"/>
              <a:t>N</a:t>
            </a:r>
            <a:r>
              <a:rPr lang="en-US" sz="2800" noProof="0" dirty="0"/>
              <a:t> processes access (i.e., read or write) some shared data</a:t>
            </a:r>
          </a:p>
          <a:p>
            <a:pPr marL="342900" indent="-342900">
              <a:spcBef>
                <a:spcPts val="600"/>
              </a:spcBef>
            </a:pPr>
            <a:r>
              <a:rPr lang="en-US" sz="2800" noProof="0" dirty="0"/>
              <a:t>At any given time: </a:t>
            </a:r>
            <a:r>
              <a:rPr lang="en-US" sz="2800" i="1" noProof="0" dirty="0"/>
              <a:t>R</a:t>
            </a:r>
            <a:r>
              <a:rPr lang="en-US" sz="2800" noProof="0" dirty="0"/>
              <a:t> readers </a:t>
            </a:r>
            <a:r>
              <a:rPr lang="en-US" sz="2800" b="1" noProof="0" dirty="0"/>
              <a:t>or</a:t>
            </a:r>
            <a:r>
              <a:rPr lang="en-US" sz="2800" noProof="0" dirty="0"/>
              <a:t> </a:t>
            </a:r>
            <a:r>
              <a:rPr lang="en-US" sz="2800" i="1" noProof="0" dirty="0"/>
              <a:t>1</a:t>
            </a:r>
            <a:r>
              <a:rPr lang="en-US" sz="2800" noProof="0" dirty="0"/>
              <a:t> writer allowed. Basic solution:</a:t>
            </a:r>
          </a:p>
        </p:txBody>
      </p:sp>
      <p:pic>
        <p:nvPicPr>
          <p:cNvPr id="5" name="Picture 4" descr="A code of the basic solution for readers and writers.&#10;Long description is available in notes, press F6">
            <a:extLst>
              <a:ext uri="{FF2B5EF4-FFF2-40B4-BE49-F238E27FC236}">
                <a16:creationId xmlns:a16="http://schemas.microsoft.com/office/drawing/2014/main" id="{9F827376-2507-BA86-5176-A552BCC93D9E}"/>
              </a:ext>
            </a:extLst>
          </p:cNvPr>
          <p:cNvPicPr>
            <a:picLocks noChangeAspect="1"/>
          </p:cNvPicPr>
          <p:nvPr/>
        </p:nvPicPr>
        <p:blipFill>
          <a:blip r:embed="rId3"/>
          <a:stretch>
            <a:fillRect/>
          </a:stretch>
        </p:blipFill>
        <p:spPr>
          <a:xfrm>
            <a:off x="2121926" y="2388769"/>
            <a:ext cx="7954942" cy="3507186"/>
          </a:xfrm>
          <a:prstGeom prst="rect">
            <a:avLst/>
          </a:prstGeom>
        </p:spPr>
      </p:pic>
    </p:spTree>
    <p:extLst>
      <p:ext uri="{BB962C8B-B14F-4D97-AF65-F5344CB8AC3E}">
        <p14:creationId xmlns:p14="http://schemas.microsoft.com/office/powerpoint/2010/main" val="20649378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Readers/Writers </a:t>
            </a:r>
            <a:r>
              <a:rPr lang="en-US" sz="2600" noProof="0" dirty="0"/>
              <a:t>(4 of 6)</a:t>
            </a:r>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986720"/>
            <a:ext cx="11137140" cy="975070"/>
          </a:xfrm>
        </p:spPr>
        <p:txBody>
          <a:bodyPr wrap="square" lIns="0" tIns="18000" rIns="0" bIns="18000" anchor="ctr" anchorCtr="0">
            <a:spAutoFit/>
          </a:bodyPr>
          <a:lstStyle/>
          <a:p>
            <a:pPr marL="342900" indent="-342900">
              <a:spcBef>
                <a:spcPts val="600"/>
              </a:spcBef>
            </a:pPr>
            <a:r>
              <a:rPr lang="en-US" sz="2800" i="1" noProof="0" dirty="0"/>
              <a:t>N</a:t>
            </a:r>
            <a:r>
              <a:rPr lang="en-US" sz="2800" noProof="0" dirty="0"/>
              <a:t> processes access (i.e., read or write) some shared data</a:t>
            </a:r>
          </a:p>
          <a:p>
            <a:pPr marL="342900" indent="-342900">
              <a:spcBef>
                <a:spcPts val="600"/>
              </a:spcBef>
            </a:pPr>
            <a:r>
              <a:rPr lang="en-US" sz="2800" noProof="0" dirty="0"/>
              <a:t>At any given time: </a:t>
            </a:r>
            <a:r>
              <a:rPr lang="en-US" sz="2800" i="1" noProof="0" dirty="0"/>
              <a:t>R</a:t>
            </a:r>
            <a:r>
              <a:rPr lang="en-US" sz="2800" noProof="0" dirty="0"/>
              <a:t> readers </a:t>
            </a:r>
            <a:r>
              <a:rPr lang="en-US" sz="2800" b="1" noProof="0" dirty="0"/>
              <a:t>or</a:t>
            </a:r>
            <a:r>
              <a:rPr lang="en-US" sz="2800" noProof="0" dirty="0"/>
              <a:t> </a:t>
            </a:r>
            <a:r>
              <a:rPr lang="en-US" sz="2800" i="1" noProof="0" dirty="0"/>
              <a:t>1</a:t>
            </a:r>
            <a:r>
              <a:rPr lang="en-US" sz="2800" noProof="0" dirty="0"/>
              <a:t> writer allowed. Basic solution:</a:t>
            </a:r>
          </a:p>
        </p:txBody>
      </p:sp>
      <p:pic>
        <p:nvPicPr>
          <p:cNvPr id="5" name="Picture 4" descr="A code of the basic solution for readers and writers.&#10;Long description is available in notes, press F6">
            <a:extLst>
              <a:ext uri="{FF2B5EF4-FFF2-40B4-BE49-F238E27FC236}">
                <a16:creationId xmlns:a16="http://schemas.microsoft.com/office/drawing/2014/main" id="{90634247-77A7-B6E3-B2CF-CF509A5BBD43}"/>
              </a:ext>
            </a:extLst>
          </p:cNvPr>
          <p:cNvPicPr>
            <a:picLocks noChangeAspect="1"/>
          </p:cNvPicPr>
          <p:nvPr/>
        </p:nvPicPr>
        <p:blipFill>
          <a:blip r:embed="rId3"/>
          <a:stretch>
            <a:fillRect/>
          </a:stretch>
        </p:blipFill>
        <p:spPr>
          <a:xfrm>
            <a:off x="2098962" y="2468533"/>
            <a:ext cx="8000873" cy="3587152"/>
          </a:xfrm>
          <a:prstGeom prst="rect">
            <a:avLst/>
          </a:prstGeom>
        </p:spPr>
      </p:pic>
    </p:spTree>
    <p:extLst>
      <p:ext uri="{BB962C8B-B14F-4D97-AF65-F5344CB8AC3E}">
        <p14:creationId xmlns:p14="http://schemas.microsoft.com/office/powerpoint/2010/main" val="1984359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Readers/Writers </a:t>
            </a:r>
            <a:r>
              <a:rPr lang="en-US" sz="2600" noProof="0" dirty="0"/>
              <a:t>(5 of 6)</a:t>
            </a:r>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986720"/>
            <a:ext cx="11114137" cy="975070"/>
          </a:xfrm>
        </p:spPr>
        <p:txBody>
          <a:bodyPr wrap="square" lIns="0" tIns="18000" rIns="0" bIns="18000" anchor="ctr" anchorCtr="0">
            <a:spAutoFit/>
          </a:bodyPr>
          <a:lstStyle/>
          <a:p>
            <a:pPr marL="342900" indent="-342900">
              <a:spcBef>
                <a:spcPts val="600"/>
              </a:spcBef>
            </a:pPr>
            <a:r>
              <a:rPr lang="en-US" sz="2800" i="1" noProof="0" dirty="0"/>
              <a:t>N</a:t>
            </a:r>
            <a:r>
              <a:rPr lang="en-US" sz="2800" noProof="0" dirty="0"/>
              <a:t> processes access (i.e., read or write) some shared data</a:t>
            </a:r>
          </a:p>
          <a:p>
            <a:pPr marL="342900" indent="-342900">
              <a:spcBef>
                <a:spcPts val="600"/>
              </a:spcBef>
            </a:pPr>
            <a:r>
              <a:rPr lang="en-US" sz="2800" noProof="0" dirty="0"/>
              <a:t>At any given time: </a:t>
            </a:r>
            <a:r>
              <a:rPr lang="en-US" sz="2800" i="1" noProof="0" dirty="0"/>
              <a:t>R</a:t>
            </a:r>
            <a:r>
              <a:rPr lang="en-US" sz="2800" noProof="0" dirty="0"/>
              <a:t> readers </a:t>
            </a:r>
            <a:r>
              <a:rPr lang="en-US" sz="2800" b="1" noProof="0" dirty="0"/>
              <a:t>or</a:t>
            </a:r>
            <a:r>
              <a:rPr lang="en-US" sz="2800" noProof="0" dirty="0"/>
              <a:t> </a:t>
            </a:r>
            <a:r>
              <a:rPr lang="en-US" sz="2800" i="1" noProof="0" dirty="0"/>
              <a:t>1</a:t>
            </a:r>
            <a:r>
              <a:rPr lang="en-US" sz="2800" noProof="0" dirty="0"/>
              <a:t> writer allowed. Basic solution:</a:t>
            </a:r>
          </a:p>
        </p:txBody>
      </p:sp>
      <p:pic>
        <p:nvPicPr>
          <p:cNvPr id="5" name="Picture 4" descr="A code of the basic solution for readers and writers.&#10;Long description is available in notes, press F6">
            <a:extLst>
              <a:ext uri="{FF2B5EF4-FFF2-40B4-BE49-F238E27FC236}">
                <a16:creationId xmlns:a16="http://schemas.microsoft.com/office/drawing/2014/main" id="{A0107E0C-1608-7FD0-AC39-EB46DB588521}"/>
              </a:ext>
            </a:extLst>
          </p:cNvPr>
          <p:cNvPicPr>
            <a:picLocks noChangeAspect="1"/>
          </p:cNvPicPr>
          <p:nvPr/>
        </p:nvPicPr>
        <p:blipFill>
          <a:blip r:embed="rId3"/>
          <a:stretch>
            <a:fillRect/>
          </a:stretch>
        </p:blipFill>
        <p:spPr>
          <a:xfrm>
            <a:off x="2157910" y="2510829"/>
            <a:ext cx="7876180" cy="3519815"/>
          </a:xfrm>
          <a:prstGeom prst="rect">
            <a:avLst/>
          </a:prstGeom>
        </p:spPr>
      </p:pic>
    </p:spTree>
    <p:extLst>
      <p:ext uri="{BB962C8B-B14F-4D97-AF65-F5344CB8AC3E}">
        <p14:creationId xmlns:p14="http://schemas.microsoft.com/office/powerpoint/2010/main" val="2156768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Readers/Writers </a:t>
            </a:r>
            <a:r>
              <a:rPr lang="en-US" sz="2600" noProof="0" dirty="0"/>
              <a:t>(6 of 6)</a:t>
            </a:r>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5" y="986049"/>
            <a:ext cx="11113839" cy="1990733"/>
          </a:xfrm>
        </p:spPr>
        <p:txBody>
          <a:bodyPr wrap="square" lIns="0" tIns="18000" rIns="0" bIns="18000" anchor="ctr" anchorCtr="0">
            <a:spAutoFit/>
          </a:bodyPr>
          <a:lstStyle/>
          <a:p>
            <a:pPr marL="342900" indent="-342900">
              <a:spcBef>
                <a:spcPts val="600"/>
              </a:spcBef>
            </a:pPr>
            <a:r>
              <a:rPr lang="en-US" sz="2800" b="1" noProof="0" dirty="0"/>
              <a:t>Idea:</a:t>
            </a:r>
            <a:r>
              <a:rPr lang="en-US" sz="2800" noProof="0" dirty="0"/>
              <a:t> Build a queue of readers and writers </a:t>
            </a:r>
          </a:p>
          <a:p>
            <a:pPr marL="342900" indent="-342900">
              <a:spcBef>
                <a:spcPts val="600"/>
              </a:spcBef>
            </a:pPr>
            <a:r>
              <a:rPr lang="en-US" sz="2800" noProof="0" dirty="0"/>
              <a:t>Let several readers in at the same time</a:t>
            </a:r>
          </a:p>
          <a:p>
            <a:pPr marL="342900" indent="-342900">
              <a:spcBef>
                <a:spcPts val="600"/>
              </a:spcBef>
            </a:pPr>
            <a:r>
              <a:rPr lang="en-US" sz="2800" noProof="0" dirty="0"/>
              <a:t>Allow 1 writer when no readers are active</a:t>
            </a:r>
          </a:p>
          <a:p>
            <a:pPr marL="342900" indent="-342900">
              <a:spcBef>
                <a:spcPts val="600"/>
              </a:spcBef>
            </a:pPr>
            <a:r>
              <a:rPr lang="en-US" sz="2800" noProof="0" dirty="0"/>
              <a:t>How long may the writer have to wait?</a:t>
            </a:r>
          </a:p>
        </p:txBody>
      </p:sp>
      <p:pic>
        <p:nvPicPr>
          <p:cNvPr id="5" name="Picture 4" descr="Six circles represent readers and a writer placed in a row. &#10;Long description is available in notes, press F6">
            <a:extLst>
              <a:ext uri="{FF2B5EF4-FFF2-40B4-BE49-F238E27FC236}">
                <a16:creationId xmlns:a16="http://schemas.microsoft.com/office/drawing/2014/main" id="{39E25D4D-4577-0ECB-B481-D4FD6E02F8C0}"/>
              </a:ext>
            </a:extLst>
          </p:cNvPr>
          <p:cNvPicPr>
            <a:picLocks noChangeAspect="1"/>
          </p:cNvPicPr>
          <p:nvPr/>
        </p:nvPicPr>
        <p:blipFill>
          <a:blip r:embed="rId3"/>
          <a:stretch>
            <a:fillRect/>
          </a:stretch>
        </p:blipFill>
        <p:spPr>
          <a:xfrm>
            <a:off x="2238375" y="3382285"/>
            <a:ext cx="7715250" cy="2486025"/>
          </a:xfrm>
          <a:prstGeom prst="rect">
            <a:avLst/>
          </a:prstGeom>
        </p:spPr>
      </p:pic>
    </p:spTree>
    <p:extLst>
      <p:ext uri="{BB962C8B-B14F-4D97-AF65-F5344CB8AC3E}">
        <p14:creationId xmlns:p14="http://schemas.microsoft.com/office/powerpoint/2010/main" val="4104809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The Readers and Writers Problem</a:t>
            </a:r>
          </a:p>
        </p:txBody>
      </p:sp>
      <p:pic>
        <p:nvPicPr>
          <p:cNvPr id="5" name="Picture 4" descr="The figure illustrates the programming code for a solution to the reader's and writer's problem.&#10;Long description is available in notes, Press F6.">
            <a:extLst>
              <a:ext uri="{FF2B5EF4-FFF2-40B4-BE49-F238E27FC236}">
                <a16:creationId xmlns:a16="http://schemas.microsoft.com/office/drawing/2014/main" id="{37B24C9D-8B69-C386-666D-F71502085AD5}"/>
              </a:ext>
            </a:extLst>
          </p:cNvPr>
          <p:cNvPicPr>
            <a:picLocks noChangeAspect="1"/>
          </p:cNvPicPr>
          <p:nvPr/>
        </p:nvPicPr>
        <p:blipFill>
          <a:blip r:embed="rId3"/>
          <a:stretch>
            <a:fillRect/>
          </a:stretch>
        </p:blipFill>
        <p:spPr>
          <a:xfrm>
            <a:off x="3677891" y="981577"/>
            <a:ext cx="4836219" cy="4874298"/>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3134228" y="5989141"/>
            <a:ext cx="5934729" cy="313350"/>
          </a:xfrm>
        </p:spPr>
        <p:txBody>
          <a:bodyPr wrap="square" lIns="0" tIns="18000" rIns="0" bIns="18000" anchor="ctr" anchorCtr="0">
            <a:spAutoFit/>
          </a:bodyPr>
          <a:lstStyle/>
          <a:p>
            <a:pPr marL="0" indent="0">
              <a:spcBef>
                <a:spcPts val="600"/>
              </a:spcBef>
              <a:buNone/>
            </a:pPr>
            <a:r>
              <a:rPr lang="en-US" sz="1800" noProof="0" dirty="0"/>
              <a:t>Figure 2.29.</a:t>
            </a:r>
            <a:r>
              <a:rPr lang="en-US" sz="1800" b="1" noProof="0" dirty="0"/>
              <a:t> </a:t>
            </a:r>
            <a:r>
              <a:rPr lang="en-US" sz="1800" noProof="0" dirty="0"/>
              <a:t>A solution to the readers and writers problem.</a:t>
            </a:r>
          </a:p>
        </p:txBody>
      </p:sp>
    </p:spTree>
    <p:extLst>
      <p:ext uri="{BB962C8B-B14F-4D97-AF65-F5344CB8AC3E}">
        <p14:creationId xmlns:p14="http://schemas.microsoft.com/office/powerpoint/2010/main" val="29323283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6" y="289116"/>
            <a:ext cx="11114136" cy="559572"/>
          </a:xfrm>
        </p:spPr>
        <p:txBody>
          <a:bodyPr wrap="square" lIns="0" tIns="18000" rIns="0" bIns="18000" anchor="ctr" anchorCtr="0">
            <a:spAutoFit/>
          </a:bodyPr>
          <a:lstStyle/>
          <a:p>
            <a:r>
              <a:rPr lang="en-US" altLang="en-US" sz="3400" noProof="0" dirty="0"/>
              <a:t>Mutexes: Simple Implementation</a:t>
            </a:r>
            <a:endParaRPr lang="en-US" sz="3400" noProof="0" dirty="0"/>
          </a:p>
        </p:txBody>
      </p:sp>
      <p:pic>
        <p:nvPicPr>
          <p:cNvPr id="5" name="Picture 4" descr="The figure illustrates the programming code for the implementation of mutex lock and mutex unlock.&#10;Long description is available in notes, press F6">
            <a:extLst>
              <a:ext uri="{FF2B5EF4-FFF2-40B4-BE49-F238E27FC236}">
                <a16:creationId xmlns:a16="http://schemas.microsoft.com/office/drawing/2014/main" id="{6B48BD14-9C0E-E913-F5B3-96E9E3DC6512}"/>
              </a:ext>
            </a:extLst>
          </p:cNvPr>
          <p:cNvPicPr>
            <a:picLocks noChangeAspect="1"/>
          </p:cNvPicPr>
          <p:nvPr/>
        </p:nvPicPr>
        <p:blipFill>
          <a:blip r:embed="rId3"/>
          <a:stretch>
            <a:fillRect/>
          </a:stretch>
        </p:blipFill>
        <p:spPr>
          <a:xfrm>
            <a:off x="1075306" y="1693527"/>
            <a:ext cx="10048185" cy="3322005"/>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868464" y="5762714"/>
            <a:ext cx="6473943" cy="313350"/>
          </a:xfrm>
        </p:spPr>
        <p:txBody>
          <a:bodyPr wrap="square" lIns="0" tIns="18000" rIns="0" bIns="18000" anchor="ctr" anchorCtr="0">
            <a:spAutoFit/>
          </a:bodyPr>
          <a:lstStyle/>
          <a:p>
            <a:pPr marL="0" indent="0">
              <a:buNone/>
            </a:pPr>
            <a:r>
              <a:rPr lang="en-US" sz="1800" noProof="0" dirty="0"/>
              <a:t>Figure 2.30</a:t>
            </a:r>
            <a:r>
              <a:rPr lang="en-US" sz="1800" b="1" noProof="0" dirty="0"/>
              <a:t> </a:t>
            </a:r>
            <a:r>
              <a:rPr lang="en-US" altLang="en-US" sz="1800" noProof="0" dirty="0"/>
              <a:t>Implementation of </a:t>
            </a:r>
            <a:r>
              <a:rPr lang="en-US" altLang="en-US" sz="1800" b="1" noProof="0" dirty="0"/>
              <a:t>mutex_lock </a:t>
            </a:r>
            <a:r>
              <a:rPr lang="en-US" altLang="en-US" sz="1800" noProof="0" dirty="0"/>
              <a:t>and </a:t>
            </a:r>
            <a:r>
              <a:rPr lang="en-US" altLang="en-US" sz="1800" b="1" noProof="0" dirty="0"/>
              <a:t>mutex_unlock</a:t>
            </a:r>
            <a:r>
              <a:rPr lang="en-US" altLang="en-US" sz="1800" i="1" noProof="0" dirty="0"/>
              <a:t>.</a:t>
            </a:r>
          </a:p>
        </p:txBody>
      </p:sp>
    </p:spTree>
    <p:extLst>
      <p:ext uri="{BB962C8B-B14F-4D97-AF65-F5344CB8AC3E}">
        <p14:creationId xmlns:p14="http://schemas.microsoft.com/office/powerpoint/2010/main" val="11037799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07582"/>
            <a:ext cx="11114987" cy="1082792"/>
          </a:xfrm>
        </p:spPr>
        <p:txBody>
          <a:bodyPr wrap="square" lIns="0" tIns="18000" rIns="0" bIns="18000" anchor="ctr" anchorCtr="0">
            <a:spAutoFit/>
          </a:bodyPr>
          <a:lstStyle/>
          <a:p>
            <a:r>
              <a:rPr lang="en-US" altLang="en-US" sz="3400" noProof="0" dirty="0"/>
              <a:t>(Extra material) Pthread Mutexes: Linux-style implementation</a:t>
            </a:r>
            <a:endParaRPr lang="en-US" sz="3400" noProof="0" dirty="0"/>
          </a:p>
        </p:txBody>
      </p:sp>
      <p:pic>
        <p:nvPicPr>
          <p:cNvPr id="4" name="Picture 3" descr="A code for the Linux style implementation of P thread mutexes.&#10;Long description is available in notes, press F6">
            <a:extLst>
              <a:ext uri="{FF2B5EF4-FFF2-40B4-BE49-F238E27FC236}">
                <a16:creationId xmlns:a16="http://schemas.microsoft.com/office/drawing/2014/main" id="{07AFFB04-E786-C725-69C3-08F279B0471A}"/>
              </a:ext>
            </a:extLst>
          </p:cNvPr>
          <p:cNvPicPr>
            <a:picLocks noChangeAspect="1"/>
          </p:cNvPicPr>
          <p:nvPr/>
        </p:nvPicPr>
        <p:blipFill>
          <a:blip r:embed="rId3"/>
          <a:stretch>
            <a:fillRect/>
          </a:stretch>
        </p:blipFill>
        <p:spPr>
          <a:xfrm>
            <a:off x="2078525" y="2039899"/>
            <a:ext cx="8034950" cy="3187574"/>
          </a:xfrm>
          <a:prstGeom prst="rect">
            <a:avLst/>
          </a:prstGeom>
        </p:spPr>
      </p:pic>
    </p:spTree>
    <p:extLst>
      <p:ext uri="{BB962C8B-B14F-4D97-AF65-F5344CB8AC3E}">
        <p14:creationId xmlns:p14="http://schemas.microsoft.com/office/powerpoint/2010/main" val="2385398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Mutexes in Pthreads (1)</a:t>
            </a:r>
            <a:endParaRPr lang="en-US" sz="2600" noProof="0" dirty="0"/>
          </a:p>
        </p:txBody>
      </p:sp>
      <p:graphicFrame>
        <p:nvGraphicFramePr>
          <p:cNvPr id="6" name="Table 5">
            <a:extLst>
              <a:ext uri="{FF2B5EF4-FFF2-40B4-BE49-F238E27FC236}">
                <a16:creationId xmlns:a16="http://schemas.microsoft.com/office/drawing/2014/main" id="{6848B643-491D-A109-0C6C-E8F53C91088B}"/>
              </a:ext>
            </a:extLst>
          </p:cNvPr>
          <p:cNvGraphicFramePr>
            <a:graphicFrameLocks noGrp="1"/>
          </p:cNvGraphicFramePr>
          <p:nvPr>
            <p:extLst>
              <p:ext uri="{D42A27DB-BD31-4B8C-83A1-F6EECF244321}">
                <p14:modId xmlns:p14="http://schemas.microsoft.com/office/powerpoint/2010/main" val="56312589"/>
              </p:ext>
            </p:extLst>
          </p:nvPr>
        </p:nvGraphicFramePr>
        <p:xfrm>
          <a:off x="2506666" y="1907899"/>
          <a:ext cx="7178668" cy="2377440"/>
        </p:xfrm>
        <a:graphic>
          <a:graphicData uri="http://schemas.openxmlformats.org/drawingml/2006/table">
            <a:tbl>
              <a:tblPr firstRow="1" bandRow="1">
                <a:tableStyleId>{2D5ABB26-0587-4C30-8999-92F81FD0307C}</a:tableStyleId>
              </a:tblPr>
              <a:tblGrid>
                <a:gridCol w="2980944">
                  <a:extLst>
                    <a:ext uri="{9D8B030D-6E8A-4147-A177-3AD203B41FA5}">
                      <a16:colId xmlns:a16="http://schemas.microsoft.com/office/drawing/2014/main" val="638412851"/>
                    </a:ext>
                  </a:extLst>
                </a:gridCol>
                <a:gridCol w="4197724">
                  <a:extLst>
                    <a:ext uri="{9D8B030D-6E8A-4147-A177-3AD203B41FA5}">
                      <a16:colId xmlns:a16="http://schemas.microsoft.com/office/drawing/2014/main" val="2965444144"/>
                    </a:ext>
                  </a:extLst>
                </a:gridCol>
              </a:tblGrid>
              <a:tr h="370840">
                <a:tc>
                  <a:txBody>
                    <a:bodyPr/>
                    <a:lstStyle/>
                    <a:p>
                      <a:r>
                        <a:rPr lang="en-US" sz="2000" b="1" dirty="0">
                          <a:solidFill>
                            <a:schemeClr val="tx1"/>
                          </a:solidFill>
                          <a:latin typeface="Arial" panose="020B0604020202020204" pitchFamily="34" charset="0"/>
                          <a:cs typeface="Arial" panose="020B0604020202020204" pitchFamily="34" charset="0"/>
                        </a:rPr>
                        <a:t>Thread Call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tx1"/>
                          </a:solidFill>
                          <a:latin typeface="Arial" panose="020B0604020202020204" pitchFamily="34" charset="0"/>
                          <a:cs typeface="Arial" panose="020B0604020202020204" pitchFamily="34"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5479808"/>
                  </a:ext>
                </a:extLst>
              </a:tr>
              <a:tr h="370840">
                <a:tc>
                  <a:txBody>
                    <a:bodyPr/>
                    <a:lstStyle/>
                    <a:p>
                      <a:r>
                        <a:rPr lang="en-US" sz="2000" dirty="0">
                          <a:latin typeface="Arial" panose="020B0604020202020204" pitchFamily="34" charset="0"/>
                          <a:cs typeface="Arial" panose="020B0604020202020204" pitchFamily="34" charset="0"/>
                        </a:rPr>
                        <a:t>pthread_mutex_init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Create a mutex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161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pthread_mutex_destroy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Destroy an existing mutex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3413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 _mutex_lock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Acquire</a:t>
                      </a:r>
                      <a:r>
                        <a:rPr lang="en-US" sz="2000" baseline="0" dirty="0">
                          <a:latin typeface="Arial" panose="020B0604020202020204" pitchFamily="34" charset="0"/>
                          <a:cs typeface="Arial" panose="020B0604020202020204" pitchFamily="34" charset="0"/>
                        </a:rPr>
                        <a:t> a lock or block</a:t>
                      </a:r>
                      <a:endParaRPr 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6887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pthread_mutex_trylock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Acquire</a:t>
                      </a:r>
                      <a:r>
                        <a:rPr lang="en-US" sz="2000" baseline="0" dirty="0">
                          <a:latin typeface="Arial" panose="020B0604020202020204" pitchFamily="34" charset="0"/>
                          <a:cs typeface="Arial" panose="020B0604020202020204" pitchFamily="34" charset="0"/>
                        </a:rPr>
                        <a:t> a lock or fail</a:t>
                      </a:r>
                      <a:endParaRPr 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0540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pthread_mutex_unlock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Release a 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9029375"/>
                  </a:ext>
                </a:extLst>
              </a:tr>
            </a:tbl>
          </a:graphicData>
        </a:graphic>
      </p:graphicFrame>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3087319" y="5442637"/>
            <a:ext cx="6028847" cy="313350"/>
          </a:xfrm>
        </p:spPr>
        <p:txBody>
          <a:bodyPr wrap="square" lIns="0" tIns="18000" rIns="0" bIns="18000" anchor="ctr" anchorCtr="0">
            <a:spAutoFit/>
          </a:bodyPr>
          <a:lstStyle/>
          <a:p>
            <a:pPr marL="0" indent="0">
              <a:spcBef>
                <a:spcPts val="600"/>
              </a:spcBef>
              <a:buNone/>
            </a:pPr>
            <a:r>
              <a:rPr lang="en-US" sz="1800" noProof="0" dirty="0"/>
              <a:t>Figure 2.31 Some of the Pthreads calls relating to mutexes.</a:t>
            </a:r>
          </a:p>
        </p:txBody>
      </p:sp>
    </p:spTree>
    <p:extLst>
      <p:ext uri="{BB962C8B-B14F-4D97-AF65-F5344CB8AC3E}">
        <p14:creationId xmlns:p14="http://schemas.microsoft.com/office/powerpoint/2010/main" val="664172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2791-7AA5-00CB-4D05-6B76A160009A}"/>
              </a:ext>
            </a:extLst>
          </p:cNvPr>
          <p:cNvSpPr>
            <a:spLocks noGrp="1"/>
          </p:cNvSpPr>
          <p:nvPr>
            <p:ph type="title"/>
          </p:nvPr>
        </p:nvSpPr>
        <p:spPr>
          <a:xfrm>
            <a:off x="561075" y="291826"/>
            <a:ext cx="11114987" cy="559572"/>
          </a:xfrm>
        </p:spPr>
        <p:txBody>
          <a:bodyPr wrap="square" lIns="0" tIns="18000" rIns="0" bIns="18000" anchor="ctr" anchorCtr="0">
            <a:spAutoFit/>
          </a:bodyPr>
          <a:lstStyle/>
          <a:p>
            <a:r>
              <a:rPr lang="en-US" sz="3400" noProof="0" dirty="0"/>
              <a:t>Process Hierarchies</a:t>
            </a:r>
          </a:p>
        </p:txBody>
      </p:sp>
      <p:sp>
        <p:nvSpPr>
          <p:cNvPr id="3" name="Content Placeholder 2">
            <a:extLst>
              <a:ext uri="{FF2B5EF4-FFF2-40B4-BE49-F238E27FC236}">
                <a16:creationId xmlns:a16="http://schemas.microsoft.com/office/drawing/2014/main" id="{63F71AB0-CAB3-E356-2015-1A600E058493}"/>
              </a:ext>
            </a:extLst>
          </p:cNvPr>
          <p:cNvSpPr>
            <a:spLocks noGrp="1"/>
          </p:cNvSpPr>
          <p:nvPr>
            <p:ph sz="quarter" idx="13"/>
          </p:nvPr>
        </p:nvSpPr>
        <p:spPr>
          <a:xfrm>
            <a:off x="557480" y="989321"/>
            <a:ext cx="7283932" cy="3483449"/>
          </a:xfrm>
        </p:spPr>
        <p:txBody>
          <a:bodyPr wrap="square" lIns="0" tIns="18000" rIns="0" bIns="18000" anchor="ctr" anchorCtr="0">
            <a:spAutoFit/>
          </a:bodyPr>
          <a:lstStyle/>
          <a:p>
            <a:pPr marL="0" indent="0" eaLnBrk="0" fontAlgn="base" hangingPunct="0">
              <a:spcBef>
                <a:spcPct val="0"/>
              </a:spcBef>
              <a:spcAft>
                <a:spcPct val="0"/>
              </a:spcAft>
              <a:buSzTx/>
              <a:buNone/>
            </a:pPr>
            <a:r>
              <a:rPr lang="en-US" altLang="en-NL" sz="2800" spc="-350" noProof="0" dirty="0">
                <a:solidFill>
                  <a:srgbClr val="000000"/>
                </a:solidFill>
                <a:latin typeface="Arial" panose="020B0604020202020204" pitchFamily="34" charset="0"/>
                <a:cs typeface="Arial" panose="020B0604020202020204" pitchFamily="34" charset="0"/>
              </a:rPr>
              <a:t>O </a:t>
            </a:r>
            <a:r>
              <a:rPr lang="en-US" altLang="en-NL" sz="2800" noProof="0" dirty="0">
                <a:solidFill>
                  <a:srgbClr val="000000"/>
                </a:solidFill>
                <a:latin typeface="Arial" panose="020B0604020202020204" pitchFamily="34" charset="0"/>
                <a:cs typeface="Arial" panose="020B0604020202020204" pitchFamily="34" charset="0"/>
              </a:rPr>
              <a:t>S typically creates only 1 </a:t>
            </a:r>
            <a:r>
              <a:rPr lang="en-US" altLang="en-NL" sz="2800" noProof="0" dirty="0" err="1">
                <a:solidFill>
                  <a:srgbClr val="000000"/>
                </a:solidFill>
                <a:latin typeface="Consolas" panose="020B0609020204030204" pitchFamily="49" charset="0"/>
                <a:cs typeface="Arial" panose="020B0604020202020204" pitchFamily="34" charset="0"/>
              </a:rPr>
              <a:t>init</a:t>
            </a:r>
            <a:r>
              <a:rPr lang="en-US" altLang="en-NL" sz="2800" noProof="0" dirty="0">
                <a:solidFill>
                  <a:srgbClr val="000000"/>
                </a:solidFill>
                <a:latin typeface="Arial" panose="020B0604020202020204" pitchFamily="34" charset="0"/>
                <a:cs typeface="Arial" panose="020B0604020202020204" pitchFamily="34" charset="0"/>
              </a:rPr>
              <a:t> process</a:t>
            </a:r>
          </a:p>
          <a:p>
            <a:pPr marL="0" indent="0" eaLnBrk="0" fontAlgn="base" hangingPunct="0">
              <a:spcBef>
                <a:spcPct val="0"/>
              </a:spcBef>
              <a:spcAft>
                <a:spcPct val="0"/>
              </a:spcAft>
              <a:buSzTx/>
              <a:buNone/>
            </a:pPr>
            <a:r>
              <a:rPr lang="en-US" altLang="en-NL" sz="2800" noProof="0" dirty="0">
                <a:solidFill>
                  <a:srgbClr val="000000"/>
                </a:solidFill>
                <a:latin typeface="Arial" panose="020B0604020202020204" pitchFamily="34" charset="0"/>
                <a:cs typeface="Arial" panose="020B0604020202020204" pitchFamily="34" charset="0"/>
              </a:rPr>
              <a:t>Subprocesses created independently:</a:t>
            </a:r>
          </a:p>
          <a:p>
            <a:pPr marL="342900" indent="-342900" eaLnBrk="0" fontAlgn="base" hangingPunct="0">
              <a:spcBef>
                <a:spcPct val="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A parent process can create a child process</a:t>
            </a:r>
          </a:p>
          <a:p>
            <a:pPr marL="342900" indent="-342900" eaLnBrk="0" fontAlgn="base" hangingPunct="0">
              <a:spcBef>
                <a:spcPct val="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This results in a tree-like structure and process groups</a:t>
            </a:r>
          </a:p>
          <a:p>
            <a:pPr marL="342900" indent="-342900" eaLnBrk="0" fontAlgn="base" hangingPunct="0">
              <a:spcBef>
                <a:spcPct val="0"/>
              </a:spcBef>
              <a:spcAft>
                <a:spcPct val="0"/>
              </a:spcAft>
              <a:buSzTx/>
            </a:pPr>
            <a:r>
              <a:rPr lang="en-US" altLang="en-NL" sz="2800" noProof="0" dirty="0">
                <a:solidFill>
                  <a:srgbClr val="000000"/>
                </a:solidFill>
                <a:latin typeface="Arial" panose="020B0604020202020204" pitchFamily="34" charset="0"/>
                <a:cs typeface="Arial" panose="020B0604020202020204" pitchFamily="34" charset="0"/>
              </a:rPr>
              <a:t>E.g., shell executes commands:</a:t>
            </a:r>
          </a:p>
          <a:p>
            <a:pPr marL="485775" lvl="1" indent="-125413" eaLnBrk="0" fontAlgn="base" hangingPunct="0">
              <a:spcBef>
                <a:spcPct val="0"/>
              </a:spcBef>
              <a:spcAft>
                <a:spcPct val="0"/>
              </a:spcAft>
              <a:buSzTx/>
              <a:buNone/>
            </a:pPr>
            <a:r>
              <a:rPr lang="en-US" altLang="en-NL" sz="2800" noProof="0" dirty="0">
                <a:solidFill>
                  <a:srgbClr val="000000"/>
                </a:solidFill>
                <a:latin typeface="Consolas" panose="020B0609020204030204" pitchFamily="49" charset="0"/>
                <a:cs typeface="Arial" panose="020B0604020202020204" pitchFamily="34" charset="0"/>
              </a:rPr>
              <a:t>$ find /</a:t>
            </a:r>
            <a:r>
              <a:rPr lang="en-US" altLang="en-NL" sz="2800" noProof="0" dirty="0" err="1">
                <a:solidFill>
                  <a:srgbClr val="000000"/>
                </a:solidFill>
                <a:latin typeface="Consolas" panose="020B0609020204030204" pitchFamily="49" charset="0"/>
                <a:cs typeface="Arial" panose="020B0604020202020204" pitchFamily="34" charset="0"/>
              </a:rPr>
              <a:t>tmp</a:t>
            </a:r>
            <a:r>
              <a:rPr lang="en-US" altLang="en-NL" sz="2800" noProof="0" dirty="0">
                <a:solidFill>
                  <a:srgbClr val="000000"/>
                </a:solidFill>
                <a:latin typeface="Consolas" panose="020B0609020204030204" pitchFamily="49" charset="0"/>
                <a:cs typeface="Arial" panose="020B0604020202020204" pitchFamily="34" charset="0"/>
              </a:rPr>
              <a:t> &amp;&gt; t.log &amp;</a:t>
            </a:r>
          </a:p>
          <a:p>
            <a:pPr marL="485775" lvl="1" indent="-125413" eaLnBrk="0" fontAlgn="base" hangingPunct="0">
              <a:spcBef>
                <a:spcPct val="0"/>
              </a:spcBef>
              <a:spcAft>
                <a:spcPct val="0"/>
              </a:spcAft>
              <a:buSzTx/>
              <a:buNone/>
            </a:pPr>
            <a:r>
              <a:rPr lang="en-US" altLang="en-NL" sz="2800" noProof="0" dirty="0">
                <a:solidFill>
                  <a:srgbClr val="000000"/>
                </a:solidFill>
                <a:latin typeface="Consolas" panose="020B0609020204030204" pitchFamily="49" charset="0"/>
                <a:cs typeface="Arial" panose="020B0604020202020204" pitchFamily="34" charset="0"/>
              </a:rPr>
              <a:t>$ ls | more</a:t>
            </a:r>
          </a:p>
        </p:txBody>
      </p:sp>
      <p:pic>
        <p:nvPicPr>
          <p:cNvPr id="5" name="Picture 4" descr="A process hierarchy chart. &#10;Long description is available in notes, press F6">
            <a:extLst>
              <a:ext uri="{FF2B5EF4-FFF2-40B4-BE49-F238E27FC236}">
                <a16:creationId xmlns:a16="http://schemas.microsoft.com/office/drawing/2014/main" id="{D636F94D-7253-3EC6-7D35-DA81AACB11AA}"/>
              </a:ext>
            </a:extLst>
          </p:cNvPr>
          <p:cNvPicPr>
            <a:picLocks noChangeAspect="1"/>
          </p:cNvPicPr>
          <p:nvPr/>
        </p:nvPicPr>
        <p:blipFill>
          <a:blip r:embed="rId3"/>
          <a:stretch>
            <a:fillRect/>
          </a:stretch>
        </p:blipFill>
        <p:spPr>
          <a:xfrm>
            <a:off x="8439502" y="1091255"/>
            <a:ext cx="3188189" cy="4335528"/>
          </a:xfrm>
          <a:prstGeom prst="rect">
            <a:avLst/>
          </a:prstGeom>
        </p:spPr>
      </p:pic>
    </p:spTree>
    <p:extLst>
      <p:ext uri="{BB962C8B-B14F-4D97-AF65-F5344CB8AC3E}">
        <p14:creationId xmlns:p14="http://schemas.microsoft.com/office/powerpoint/2010/main" val="35712938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Mutexes in Pthreads (2)</a:t>
            </a:r>
            <a:endParaRPr lang="en-US" sz="2600" noProof="0" dirty="0"/>
          </a:p>
        </p:txBody>
      </p:sp>
      <p:graphicFrame>
        <p:nvGraphicFramePr>
          <p:cNvPr id="4" name="Table 3">
            <a:extLst>
              <a:ext uri="{FF2B5EF4-FFF2-40B4-BE49-F238E27FC236}">
                <a16:creationId xmlns:a16="http://schemas.microsoft.com/office/drawing/2014/main" id="{940C8374-80E7-B546-92C1-170A494394D0}"/>
              </a:ext>
            </a:extLst>
          </p:cNvPr>
          <p:cNvGraphicFramePr>
            <a:graphicFrameLocks noGrp="1"/>
          </p:cNvGraphicFramePr>
          <p:nvPr>
            <p:extLst>
              <p:ext uri="{D42A27DB-BD31-4B8C-83A1-F6EECF244321}">
                <p14:modId xmlns:p14="http://schemas.microsoft.com/office/powerpoint/2010/main" val="2474791399"/>
              </p:ext>
            </p:extLst>
          </p:nvPr>
        </p:nvGraphicFramePr>
        <p:xfrm>
          <a:off x="1857390" y="2219774"/>
          <a:ext cx="8506225" cy="2377440"/>
        </p:xfrm>
        <a:graphic>
          <a:graphicData uri="http://schemas.openxmlformats.org/drawingml/2006/table">
            <a:tbl>
              <a:tblPr firstRow="1" bandRow="1">
                <a:tableStyleId>{2D5ABB26-0587-4C30-8999-92F81FD0307C}</a:tableStyleId>
              </a:tblPr>
              <a:tblGrid>
                <a:gridCol w="3011603">
                  <a:extLst>
                    <a:ext uri="{9D8B030D-6E8A-4147-A177-3AD203B41FA5}">
                      <a16:colId xmlns:a16="http://schemas.microsoft.com/office/drawing/2014/main" val="638412851"/>
                    </a:ext>
                  </a:extLst>
                </a:gridCol>
                <a:gridCol w="5494622">
                  <a:extLst>
                    <a:ext uri="{9D8B030D-6E8A-4147-A177-3AD203B41FA5}">
                      <a16:colId xmlns:a16="http://schemas.microsoft.com/office/drawing/2014/main" val="2965444144"/>
                    </a:ext>
                  </a:extLst>
                </a:gridCol>
              </a:tblGrid>
              <a:tr h="370840">
                <a:tc>
                  <a:txBody>
                    <a:bodyPr/>
                    <a:lstStyle/>
                    <a:p>
                      <a:r>
                        <a:rPr lang="en-US" sz="2000" b="1" dirty="0">
                          <a:solidFill>
                            <a:schemeClr val="tx1"/>
                          </a:solidFill>
                          <a:latin typeface="Arial" panose="020B0604020202020204" pitchFamily="34" charset="0"/>
                          <a:cs typeface="Arial" panose="020B0604020202020204" pitchFamily="34" charset="0"/>
                        </a:rPr>
                        <a:t>Thread Call</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dirty="0">
                          <a:solidFill>
                            <a:schemeClr val="tx1"/>
                          </a:solidFill>
                          <a:latin typeface="Arial" panose="020B0604020202020204" pitchFamily="34" charset="0"/>
                          <a:cs typeface="Arial" panose="020B0604020202020204" pitchFamily="34" charset="0"/>
                        </a:rPr>
                        <a:t>Description</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5479808"/>
                  </a:ext>
                </a:extLst>
              </a:tr>
              <a:tr h="370840">
                <a:tc>
                  <a:txBody>
                    <a:bodyPr/>
                    <a:lstStyle/>
                    <a:p>
                      <a:r>
                        <a:rPr lang="en-US" sz="2000" dirty="0">
                          <a:latin typeface="Arial" panose="020B0604020202020204" pitchFamily="34" charset="0"/>
                          <a:cs typeface="Arial" panose="020B0604020202020204" pitchFamily="34" charset="0"/>
                        </a:rPr>
                        <a:t>pthread_cond_init</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Create a condition variable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161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pthread_cond_destroy</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Destroy a condition variable</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3413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 _cond_wait</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Block waiting for a signal</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6887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pthread_cond_signal</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Signal another thread and wake it up</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0540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pthread_cond_broadcast</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Arial" panose="020B0604020202020204" pitchFamily="34" charset="0"/>
                          <a:cs typeface="Arial" panose="020B0604020202020204" pitchFamily="34" charset="0"/>
                        </a:rPr>
                        <a:t>Signal multiple threads and wake all of them</a:t>
                      </a:r>
                    </a:p>
                  </a:txBody>
                  <a:tcPr marL="92354" marR="9235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9029375"/>
                  </a:ext>
                </a:extLst>
              </a:tr>
            </a:tbl>
          </a:graphicData>
        </a:graphic>
      </p:graphicFrame>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581885" y="5762713"/>
            <a:ext cx="7039715" cy="313350"/>
          </a:xfrm>
        </p:spPr>
        <p:txBody>
          <a:bodyPr wrap="square" lIns="0" tIns="18000" rIns="0" bIns="18000" anchor="ctr" anchorCtr="0">
            <a:spAutoFit/>
          </a:bodyPr>
          <a:lstStyle/>
          <a:p>
            <a:pPr marL="0" indent="0">
              <a:spcBef>
                <a:spcPts val="600"/>
              </a:spcBef>
              <a:buNone/>
            </a:pPr>
            <a:r>
              <a:rPr lang="en-US" sz="1800" noProof="0" dirty="0"/>
              <a:t>Figure 2.32</a:t>
            </a:r>
            <a:r>
              <a:rPr lang="en-US" sz="1800" b="1" noProof="0" dirty="0"/>
              <a:t> </a:t>
            </a:r>
            <a:r>
              <a:rPr lang="en-US" sz="1800" noProof="0" dirty="0"/>
              <a:t>Some of the Pthreads calls relating to condition variables.</a:t>
            </a:r>
          </a:p>
        </p:txBody>
      </p:sp>
    </p:spTree>
    <p:extLst>
      <p:ext uri="{BB962C8B-B14F-4D97-AF65-F5344CB8AC3E}">
        <p14:creationId xmlns:p14="http://schemas.microsoft.com/office/powerpoint/2010/main" val="24331705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92348"/>
            <a:ext cx="11114987" cy="559572"/>
          </a:xfrm>
        </p:spPr>
        <p:txBody>
          <a:bodyPr wrap="square" lIns="0" tIns="18000" rIns="0" bIns="18000" anchor="ctr" anchorCtr="0">
            <a:spAutoFit/>
          </a:bodyPr>
          <a:lstStyle/>
          <a:p>
            <a:r>
              <a:rPr lang="en-US" sz="3400" noProof="0" dirty="0"/>
              <a:t>Mutexes in Pthreads (3)</a:t>
            </a:r>
            <a:endParaRPr lang="en-US" sz="2600" noProof="0" dirty="0"/>
          </a:p>
        </p:txBody>
      </p:sp>
      <p:pic>
        <p:nvPicPr>
          <p:cNvPr id="5" name="Picture 4" descr="A code using threads to solve the producer-consumer problem,&#10;Long description is available in notes, Press F6.">
            <a:extLst>
              <a:ext uri="{FF2B5EF4-FFF2-40B4-BE49-F238E27FC236}">
                <a16:creationId xmlns:a16="http://schemas.microsoft.com/office/drawing/2014/main" id="{9F3DE6F3-D23F-59DE-E2EE-B16D944AE062}"/>
              </a:ext>
            </a:extLst>
          </p:cNvPr>
          <p:cNvPicPr>
            <a:picLocks noChangeAspect="1"/>
          </p:cNvPicPr>
          <p:nvPr/>
        </p:nvPicPr>
        <p:blipFill>
          <a:blip r:embed="rId3"/>
          <a:stretch>
            <a:fillRect/>
          </a:stretch>
        </p:blipFill>
        <p:spPr>
          <a:xfrm>
            <a:off x="1714184" y="1279965"/>
            <a:ext cx="8763632" cy="4257878"/>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642708" y="5945383"/>
            <a:ext cx="6915288" cy="313350"/>
          </a:xfrm>
        </p:spPr>
        <p:txBody>
          <a:bodyPr wrap="square" lIns="0" tIns="18000" rIns="0" bIns="18000" anchor="ctr" anchorCtr="0">
            <a:spAutoFit/>
          </a:bodyPr>
          <a:lstStyle/>
          <a:p>
            <a:pPr marL="0" indent="0">
              <a:spcBef>
                <a:spcPts val="600"/>
              </a:spcBef>
              <a:buNone/>
            </a:pPr>
            <a:r>
              <a:rPr lang="en-US" sz="1800" noProof="0" dirty="0"/>
              <a:t>Figure 2.33 Using threads to solve the producer-consumer problem.</a:t>
            </a:r>
          </a:p>
        </p:txBody>
      </p:sp>
    </p:spTree>
    <p:extLst>
      <p:ext uri="{BB962C8B-B14F-4D97-AF65-F5344CB8AC3E}">
        <p14:creationId xmlns:p14="http://schemas.microsoft.com/office/powerpoint/2010/main" val="26091678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6" y="289116"/>
            <a:ext cx="11114136" cy="559572"/>
          </a:xfrm>
        </p:spPr>
        <p:txBody>
          <a:bodyPr wrap="square" lIns="0" tIns="18000" rIns="0" bIns="18000" anchor="ctr" anchorCtr="0">
            <a:spAutoFit/>
          </a:bodyPr>
          <a:lstStyle/>
          <a:p>
            <a:r>
              <a:rPr lang="en-US" sz="3400" noProof="0" dirty="0"/>
              <a:t>Mutexes in Pthreads (4)</a:t>
            </a:r>
            <a:endParaRPr lang="en-US" sz="2600" noProof="0" dirty="0"/>
          </a:p>
        </p:txBody>
      </p:sp>
      <p:pic>
        <p:nvPicPr>
          <p:cNvPr id="5" name="Picture 4" descr="A code using threads to solve the producer-consumer problem,&#10;Long description is available in notes, Press F6.">
            <a:extLst>
              <a:ext uri="{FF2B5EF4-FFF2-40B4-BE49-F238E27FC236}">
                <a16:creationId xmlns:a16="http://schemas.microsoft.com/office/drawing/2014/main" id="{FC336D92-1370-FA0E-0481-CCEB6C6C92F9}"/>
              </a:ext>
            </a:extLst>
          </p:cNvPr>
          <p:cNvPicPr>
            <a:picLocks noChangeAspect="1"/>
          </p:cNvPicPr>
          <p:nvPr/>
        </p:nvPicPr>
        <p:blipFill>
          <a:blip r:embed="rId3"/>
          <a:stretch>
            <a:fillRect/>
          </a:stretch>
        </p:blipFill>
        <p:spPr>
          <a:xfrm>
            <a:off x="850086" y="1850187"/>
            <a:ext cx="10516880" cy="3157626"/>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034778" y="5776549"/>
            <a:ext cx="8135766" cy="313350"/>
          </a:xfrm>
        </p:spPr>
        <p:txBody>
          <a:bodyPr wrap="square" lIns="0" tIns="18000" rIns="0" bIns="18000" anchor="ctr" anchorCtr="0">
            <a:spAutoFit/>
          </a:bodyPr>
          <a:lstStyle/>
          <a:p>
            <a:pPr marL="0" indent="0">
              <a:spcBef>
                <a:spcPts val="600"/>
              </a:spcBef>
              <a:buNone/>
            </a:pPr>
            <a:r>
              <a:rPr lang="en-US" sz="1800" noProof="0" dirty="0"/>
              <a:t>Figure 2.33 Using threads to solve the producer-consumer problem. (continued)</a:t>
            </a:r>
          </a:p>
        </p:txBody>
      </p:sp>
    </p:spTree>
    <p:extLst>
      <p:ext uri="{BB962C8B-B14F-4D97-AF65-F5344CB8AC3E}">
        <p14:creationId xmlns:p14="http://schemas.microsoft.com/office/powerpoint/2010/main" val="3211006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Mutexes in Pthreads (5)</a:t>
            </a:r>
            <a:endParaRPr lang="en-US" sz="2600" noProof="0" dirty="0"/>
          </a:p>
        </p:txBody>
      </p:sp>
      <p:pic>
        <p:nvPicPr>
          <p:cNvPr id="5" name="Picture 4" descr="A code using threads to solve the producer-consumer problem,&#10;Long description is available in notes, Press F6.">
            <a:extLst>
              <a:ext uri="{FF2B5EF4-FFF2-40B4-BE49-F238E27FC236}">
                <a16:creationId xmlns:a16="http://schemas.microsoft.com/office/drawing/2014/main" id="{81F28DF7-AD80-0A7B-0FCE-3A15459F48DF}"/>
              </a:ext>
            </a:extLst>
          </p:cNvPr>
          <p:cNvPicPr>
            <a:picLocks noChangeAspect="1"/>
          </p:cNvPicPr>
          <p:nvPr/>
        </p:nvPicPr>
        <p:blipFill>
          <a:blip r:embed="rId3"/>
          <a:stretch>
            <a:fillRect/>
          </a:stretch>
        </p:blipFill>
        <p:spPr>
          <a:xfrm>
            <a:off x="3712535" y="1321819"/>
            <a:ext cx="4791983" cy="3988894"/>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2052029" y="5716167"/>
            <a:ext cx="8084007" cy="313350"/>
          </a:xfrm>
        </p:spPr>
        <p:txBody>
          <a:bodyPr wrap="square" lIns="0" tIns="18000" rIns="0" bIns="18000" anchor="ctr" anchorCtr="0">
            <a:spAutoFit/>
          </a:bodyPr>
          <a:lstStyle/>
          <a:p>
            <a:pPr marL="0" indent="0">
              <a:spcBef>
                <a:spcPts val="600"/>
              </a:spcBef>
              <a:buNone/>
            </a:pPr>
            <a:r>
              <a:rPr lang="en-US" sz="1800" noProof="0" dirty="0"/>
              <a:t>Figure 2.33 Using threads to solve the producer-consumer problem. (continued)</a:t>
            </a:r>
          </a:p>
        </p:txBody>
      </p:sp>
    </p:spTree>
    <p:extLst>
      <p:ext uri="{BB962C8B-B14F-4D97-AF65-F5344CB8AC3E}">
        <p14:creationId xmlns:p14="http://schemas.microsoft.com/office/powerpoint/2010/main" val="3850489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a:t>
            </a:r>
            <a:endParaRPr lang="en-US" sz="2600" noProof="0" dirty="0"/>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986052"/>
            <a:ext cx="11114137" cy="4883832"/>
          </a:xfrm>
        </p:spPr>
        <p:txBody>
          <a:bodyPr wrap="square" lIns="0" tIns="18000" rIns="0" bIns="18000" anchor="ctr" anchorCtr="0">
            <a:spAutoFit/>
          </a:bodyPr>
          <a:lstStyle/>
          <a:p>
            <a:pPr marL="342900" indent="-342900">
              <a:spcBef>
                <a:spcPts val="600"/>
              </a:spcBef>
            </a:pPr>
            <a:r>
              <a:rPr lang="en-US" sz="2800" noProof="0" dirty="0">
                <a:latin typeface="Arial" panose="020B0604020202020204" pitchFamily="34" charset="0"/>
                <a:cs typeface="Arial" panose="020B0604020202020204" pitchFamily="34" charset="0"/>
              </a:rPr>
              <a:t>Semaphores have been heavily criticized for the chaos they can introduce</a:t>
            </a:r>
          </a:p>
          <a:p>
            <a:pPr marL="342900" indent="-342900">
              <a:spcBef>
                <a:spcPts val="600"/>
              </a:spcBef>
            </a:pPr>
            <a:r>
              <a:rPr lang="en-US" sz="2800" noProof="0" dirty="0">
                <a:latin typeface="Arial" panose="020B0604020202020204" pitchFamily="34" charset="0"/>
                <a:cs typeface="Arial" panose="020B0604020202020204" pitchFamily="34" charset="0"/>
              </a:rPr>
              <a:t>Monitors: more structured approach towards process synchronization:</a:t>
            </a:r>
          </a:p>
          <a:p>
            <a:pPr marL="829818" lvl="1" indent="-342900"/>
            <a:r>
              <a:rPr lang="en-US" sz="2800" noProof="0" dirty="0">
                <a:latin typeface="Arial" panose="020B0604020202020204" pitchFamily="34" charset="0"/>
                <a:cs typeface="Arial" panose="020B0604020202020204" pitchFamily="34" charset="0"/>
              </a:rPr>
              <a:t>Serialize the procedure calls on a given module</a:t>
            </a:r>
          </a:p>
          <a:p>
            <a:pPr marL="829818" lvl="1" indent="-342900"/>
            <a:r>
              <a:rPr lang="en-US" sz="2800" noProof="0" dirty="0">
                <a:latin typeface="Arial" panose="020B0604020202020204" pitchFamily="34" charset="0"/>
                <a:cs typeface="Arial" panose="020B0604020202020204" pitchFamily="34" charset="0"/>
              </a:rPr>
              <a:t>Use condition variables to wait / signal processes</a:t>
            </a:r>
          </a:p>
          <a:p>
            <a:pPr marL="342900" indent="-342900">
              <a:spcBef>
                <a:spcPts val="600"/>
              </a:spcBef>
            </a:pPr>
            <a:r>
              <a:rPr lang="en-US" sz="2800" noProof="0" dirty="0">
                <a:latin typeface="Arial" panose="020B0604020202020204" pitchFamily="34" charset="0"/>
                <a:cs typeface="Arial" panose="020B0604020202020204" pitchFamily="34" charset="0"/>
              </a:rPr>
              <a:t>Monitors require language support</a:t>
            </a:r>
          </a:p>
          <a:p>
            <a:pPr marL="342900" indent="-342900">
              <a:spcBef>
                <a:spcPts val="600"/>
              </a:spcBef>
            </a:pPr>
            <a:r>
              <a:rPr lang="en-US" sz="2800" noProof="0" dirty="0">
                <a:latin typeface="Arial" panose="020B0604020202020204" pitchFamily="34" charset="0"/>
                <a:cs typeface="Arial" panose="020B0604020202020204" pitchFamily="34" charset="0"/>
              </a:rPr>
              <a:t>Popular in managed languages, e.g., Java:</a:t>
            </a:r>
          </a:p>
          <a:p>
            <a:pPr marL="829818" lvl="1" indent="-342900"/>
            <a:r>
              <a:rPr lang="en-US" sz="2800" noProof="0" dirty="0">
                <a:latin typeface="Arial" panose="020B0604020202020204" pitchFamily="34" charset="0"/>
                <a:cs typeface="Arial" panose="020B0604020202020204" pitchFamily="34" charset="0"/>
              </a:rPr>
              <a:t>Synchronized methods / blocks</a:t>
            </a:r>
          </a:p>
          <a:p>
            <a:pPr marL="829818" lvl="1" indent="-342900"/>
            <a:r>
              <a:rPr lang="en-US" sz="2800" noProof="0" dirty="0">
                <a:latin typeface="Arial" panose="020B0604020202020204" pitchFamily="34" charset="0"/>
                <a:cs typeface="Arial" panose="020B0604020202020204" pitchFamily="34" charset="0"/>
              </a:rPr>
              <a:t>Wait, notify, notifyall primitives</a:t>
            </a:r>
          </a:p>
        </p:txBody>
      </p:sp>
    </p:spTree>
    <p:extLst>
      <p:ext uri="{BB962C8B-B14F-4D97-AF65-F5344CB8AC3E}">
        <p14:creationId xmlns:p14="http://schemas.microsoft.com/office/powerpoint/2010/main" val="10951608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 (1)</a:t>
            </a:r>
            <a:endParaRPr lang="en-US" sz="2600" noProof="0" dirty="0"/>
          </a:p>
        </p:txBody>
      </p:sp>
      <p:pic>
        <p:nvPicPr>
          <p:cNvPr id="5" name="Picture 4" descr="The figure illustrates a monitor written in an imaginary language, Pidgin Pascal. &#10;Long description is available in notes, press F6">
            <a:extLst>
              <a:ext uri="{FF2B5EF4-FFF2-40B4-BE49-F238E27FC236}">
                <a16:creationId xmlns:a16="http://schemas.microsoft.com/office/drawing/2014/main" id="{18A58448-E123-4694-6112-87E56FD9540E}"/>
              </a:ext>
            </a:extLst>
          </p:cNvPr>
          <p:cNvPicPr>
            <a:picLocks noChangeAspect="1"/>
          </p:cNvPicPr>
          <p:nvPr/>
        </p:nvPicPr>
        <p:blipFill>
          <a:blip r:embed="rId3"/>
          <a:stretch>
            <a:fillRect/>
          </a:stretch>
        </p:blipFill>
        <p:spPr>
          <a:xfrm>
            <a:off x="4233064" y="993281"/>
            <a:ext cx="3725872" cy="4774540"/>
          </a:xfrm>
          <a:prstGeom prst="rect">
            <a:avLst/>
          </a:prstGeom>
        </p:spPr>
      </p:pic>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4968991" y="5994724"/>
            <a:ext cx="2265501" cy="313350"/>
          </a:xfrm>
        </p:spPr>
        <p:txBody>
          <a:bodyPr wrap="square" lIns="0" tIns="18000" rIns="0" bIns="18000" anchor="ctr" anchorCtr="0">
            <a:spAutoFit/>
          </a:bodyPr>
          <a:lstStyle/>
          <a:p>
            <a:pPr marL="0" indent="0">
              <a:spcBef>
                <a:spcPts val="600"/>
              </a:spcBef>
              <a:buNone/>
            </a:pPr>
            <a:r>
              <a:rPr lang="en-US" sz="1800" noProof="0" dirty="0"/>
              <a:t>Figure 2.34 </a:t>
            </a:r>
            <a:r>
              <a:rPr lang="en-US" altLang="en-US" sz="1800" noProof="0" dirty="0"/>
              <a:t>A monitor.</a:t>
            </a:r>
          </a:p>
        </p:txBody>
      </p:sp>
    </p:spTree>
    <p:extLst>
      <p:ext uri="{BB962C8B-B14F-4D97-AF65-F5344CB8AC3E}">
        <p14:creationId xmlns:p14="http://schemas.microsoft.com/office/powerpoint/2010/main" val="12553861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 Producer-Consumer </a:t>
            </a:r>
            <a:r>
              <a:rPr lang="en-US" sz="2600" noProof="0" dirty="0"/>
              <a:t>(1 of 5)</a:t>
            </a:r>
          </a:p>
        </p:txBody>
      </p:sp>
      <p:pic>
        <p:nvPicPr>
          <p:cNvPr id="4" name="Picture 3" descr="A code for producer-consumer problems  using monitors.&#10;Long description is available in notes, press F6">
            <a:extLst>
              <a:ext uri="{FF2B5EF4-FFF2-40B4-BE49-F238E27FC236}">
                <a16:creationId xmlns:a16="http://schemas.microsoft.com/office/drawing/2014/main" id="{673D9689-0FE4-472F-A253-1B2725F88AA2}"/>
              </a:ext>
            </a:extLst>
          </p:cNvPr>
          <p:cNvPicPr>
            <a:picLocks noChangeAspect="1"/>
          </p:cNvPicPr>
          <p:nvPr/>
        </p:nvPicPr>
        <p:blipFill>
          <a:blip r:embed="rId3"/>
          <a:stretch>
            <a:fillRect/>
          </a:stretch>
        </p:blipFill>
        <p:spPr>
          <a:xfrm>
            <a:off x="2074481" y="1272550"/>
            <a:ext cx="8043038" cy="4594701"/>
          </a:xfrm>
          <a:prstGeom prst="rect">
            <a:avLst/>
          </a:prstGeom>
        </p:spPr>
      </p:pic>
    </p:spTree>
    <p:extLst>
      <p:ext uri="{BB962C8B-B14F-4D97-AF65-F5344CB8AC3E}">
        <p14:creationId xmlns:p14="http://schemas.microsoft.com/office/powerpoint/2010/main" val="970553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 Producer-Consumer </a:t>
            </a:r>
            <a:r>
              <a:rPr lang="en-US" sz="2600" noProof="0" dirty="0"/>
              <a:t>(2 of 5)</a:t>
            </a:r>
          </a:p>
        </p:txBody>
      </p:sp>
      <p:pic>
        <p:nvPicPr>
          <p:cNvPr id="4" name="Picture 3" descr="A code for producer-consumer problems  using monitors.&#10;Long description is available in notes, press F6">
            <a:extLst>
              <a:ext uri="{FF2B5EF4-FFF2-40B4-BE49-F238E27FC236}">
                <a16:creationId xmlns:a16="http://schemas.microsoft.com/office/drawing/2014/main" id="{CAEC63B0-99F0-5695-A94D-BE53101BE02D}"/>
              </a:ext>
            </a:extLst>
          </p:cNvPr>
          <p:cNvPicPr>
            <a:picLocks noChangeAspect="1"/>
          </p:cNvPicPr>
          <p:nvPr/>
        </p:nvPicPr>
        <p:blipFill>
          <a:blip r:embed="rId3"/>
          <a:stretch>
            <a:fillRect/>
          </a:stretch>
        </p:blipFill>
        <p:spPr>
          <a:xfrm>
            <a:off x="2797449" y="1078449"/>
            <a:ext cx="6614355" cy="4992969"/>
          </a:xfrm>
          <a:prstGeom prst="rect">
            <a:avLst/>
          </a:prstGeom>
        </p:spPr>
      </p:pic>
    </p:spTree>
    <p:extLst>
      <p:ext uri="{BB962C8B-B14F-4D97-AF65-F5344CB8AC3E}">
        <p14:creationId xmlns:p14="http://schemas.microsoft.com/office/powerpoint/2010/main" val="42112510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 Producer-Consumer </a:t>
            </a:r>
            <a:r>
              <a:rPr lang="en-US" sz="2600" noProof="0" dirty="0"/>
              <a:t>(3 of 5)</a:t>
            </a:r>
          </a:p>
        </p:txBody>
      </p:sp>
      <p:pic>
        <p:nvPicPr>
          <p:cNvPr id="4" name="Picture 3" descr="A code for producer-consumer problems  using monitors.&#10;Long description is available in notes, press F6">
            <a:extLst>
              <a:ext uri="{FF2B5EF4-FFF2-40B4-BE49-F238E27FC236}">
                <a16:creationId xmlns:a16="http://schemas.microsoft.com/office/drawing/2014/main" id="{67AFD947-4086-62FA-BF40-FEE5F3DC0A72}"/>
              </a:ext>
            </a:extLst>
          </p:cNvPr>
          <p:cNvPicPr>
            <a:picLocks noChangeAspect="1"/>
          </p:cNvPicPr>
          <p:nvPr/>
        </p:nvPicPr>
        <p:blipFill>
          <a:blip r:embed="rId3"/>
          <a:stretch>
            <a:fillRect/>
          </a:stretch>
        </p:blipFill>
        <p:spPr>
          <a:xfrm>
            <a:off x="2671046" y="1071400"/>
            <a:ext cx="6867158" cy="5172050"/>
          </a:xfrm>
          <a:prstGeom prst="rect">
            <a:avLst/>
          </a:prstGeom>
        </p:spPr>
      </p:pic>
    </p:spTree>
    <p:extLst>
      <p:ext uri="{BB962C8B-B14F-4D97-AF65-F5344CB8AC3E}">
        <p14:creationId xmlns:p14="http://schemas.microsoft.com/office/powerpoint/2010/main" val="1246330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 Producer-Consumer </a:t>
            </a:r>
            <a:r>
              <a:rPr lang="en-US" sz="2600" noProof="0" dirty="0"/>
              <a:t>(4 of 5)</a:t>
            </a:r>
          </a:p>
        </p:txBody>
      </p:sp>
      <p:pic>
        <p:nvPicPr>
          <p:cNvPr id="4" name="Picture 3" descr="A code for producer-consumer problems  using monitors.&#10;Long description is available in notes, press F6">
            <a:extLst>
              <a:ext uri="{FF2B5EF4-FFF2-40B4-BE49-F238E27FC236}">
                <a16:creationId xmlns:a16="http://schemas.microsoft.com/office/drawing/2014/main" id="{054CB364-5A4D-92F4-D958-701180D3CA56}"/>
              </a:ext>
            </a:extLst>
          </p:cNvPr>
          <p:cNvPicPr>
            <a:picLocks noChangeAspect="1"/>
          </p:cNvPicPr>
          <p:nvPr/>
        </p:nvPicPr>
        <p:blipFill>
          <a:blip r:embed="rId3"/>
          <a:stretch>
            <a:fillRect/>
          </a:stretch>
        </p:blipFill>
        <p:spPr>
          <a:xfrm>
            <a:off x="2805023" y="1170119"/>
            <a:ext cx="6599204" cy="4985391"/>
          </a:xfrm>
          <a:prstGeom prst="rect">
            <a:avLst/>
          </a:prstGeom>
        </p:spPr>
      </p:pic>
    </p:spTree>
    <p:extLst>
      <p:ext uri="{BB962C8B-B14F-4D97-AF65-F5344CB8AC3E}">
        <p14:creationId xmlns:p14="http://schemas.microsoft.com/office/powerpoint/2010/main" val="429281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0D05-0DEB-B1C1-C234-6AC9B31F2311}"/>
              </a:ext>
            </a:extLst>
          </p:cNvPr>
          <p:cNvSpPr>
            <a:spLocks noGrp="1"/>
          </p:cNvSpPr>
          <p:nvPr>
            <p:ph type="title"/>
          </p:nvPr>
        </p:nvSpPr>
        <p:spPr>
          <a:xfrm>
            <a:off x="561075" y="291211"/>
            <a:ext cx="11114987" cy="559572"/>
          </a:xfrm>
        </p:spPr>
        <p:txBody>
          <a:bodyPr wrap="square" lIns="0" tIns="18000" rIns="0" bIns="18000" anchor="ctr" anchorCtr="0">
            <a:spAutoFit/>
          </a:bodyPr>
          <a:lstStyle/>
          <a:p>
            <a:r>
              <a:rPr lang="en-US" sz="3400" noProof="0" dirty="0"/>
              <a:t>Process Creation</a:t>
            </a:r>
            <a:endParaRPr lang="en-US" sz="3400" i="1" noProof="0" dirty="0"/>
          </a:p>
        </p:txBody>
      </p:sp>
      <p:sp>
        <p:nvSpPr>
          <p:cNvPr id="3" name="Content Placeholder 2">
            <a:extLst>
              <a:ext uri="{FF2B5EF4-FFF2-40B4-BE49-F238E27FC236}">
                <a16:creationId xmlns:a16="http://schemas.microsoft.com/office/drawing/2014/main" id="{546DDCD6-F15E-E3A9-6A9E-DFF5DC22F52A}"/>
              </a:ext>
            </a:extLst>
          </p:cNvPr>
          <p:cNvSpPr>
            <a:spLocks noGrp="1"/>
          </p:cNvSpPr>
          <p:nvPr>
            <p:ph sz="quarter" idx="13"/>
          </p:nvPr>
        </p:nvSpPr>
        <p:spPr>
          <a:xfrm>
            <a:off x="561075" y="1091162"/>
            <a:ext cx="11114987" cy="467239"/>
          </a:xfrm>
        </p:spPr>
        <p:txBody>
          <a:bodyPr wrap="square" lIns="0" tIns="18000" rIns="0" bIns="18000" anchor="ctr" anchorCtr="0">
            <a:spAutoFit/>
          </a:bodyPr>
          <a:lstStyle/>
          <a:p>
            <a:pPr marL="0" indent="0">
              <a:spcBef>
                <a:spcPts val="0"/>
              </a:spcBef>
              <a:buNone/>
            </a:pPr>
            <a:r>
              <a:rPr lang="en-US" sz="2800" noProof="0" dirty="0">
                <a:solidFill>
                  <a:srgbClr val="000000"/>
                </a:solidFill>
                <a:latin typeface="Arial" panose="020B0604020202020204" pitchFamily="34" charset="0"/>
              </a:rPr>
              <a:t>Four principal events that cause processes to be created:</a:t>
            </a:r>
          </a:p>
        </p:txBody>
      </p:sp>
      <p:sp>
        <p:nvSpPr>
          <p:cNvPr id="4" name="Content Placeholder 3">
            <a:extLst>
              <a:ext uri="{FF2B5EF4-FFF2-40B4-BE49-F238E27FC236}">
                <a16:creationId xmlns:a16="http://schemas.microsoft.com/office/drawing/2014/main" id="{507FDA42-51DE-AC1F-2DAD-27E39A26E25E}"/>
              </a:ext>
            </a:extLst>
          </p:cNvPr>
          <p:cNvSpPr>
            <a:spLocks noGrp="1"/>
          </p:cNvSpPr>
          <p:nvPr>
            <p:ph sz="quarter" idx="14"/>
          </p:nvPr>
        </p:nvSpPr>
        <p:spPr>
          <a:xfrm>
            <a:off x="513338" y="1818350"/>
            <a:ext cx="11234561" cy="1759900"/>
          </a:xfrm>
        </p:spPr>
        <p:txBody>
          <a:bodyPr wrap="square" lIns="0" tIns="18000" rIns="0" bIns="18000" anchor="ctr" anchorCtr="0">
            <a:spAutoFit/>
          </a:bodyPr>
          <a:lstStyle/>
          <a:p>
            <a:pPr marL="944118" lvl="1" indent="-457200">
              <a:spcBef>
                <a:spcPts val="0"/>
              </a:spcBef>
              <a:buFont typeface="+mj-lt"/>
              <a:buAutoNum type="arabicPeriod"/>
            </a:pPr>
            <a:r>
              <a:rPr lang="en-US" sz="2800" noProof="0" dirty="0">
                <a:solidFill>
                  <a:srgbClr val="000000"/>
                </a:solidFill>
                <a:latin typeface="Arial" panose="020B0604020202020204" pitchFamily="34" charset="0"/>
              </a:rPr>
              <a:t>System initialization</a:t>
            </a:r>
          </a:p>
          <a:p>
            <a:pPr marL="944118" lvl="1" indent="-457200">
              <a:spcBef>
                <a:spcPts val="0"/>
              </a:spcBef>
              <a:buFont typeface="+mj-lt"/>
              <a:buAutoNum type="arabicPeriod"/>
            </a:pPr>
            <a:r>
              <a:rPr lang="en-US" sz="2800" noProof="0" dirty="0">
                <a:solidFill>
                  <a:srgbClr val="000000"/>
                </a:solidFill>
                <a:latin typeface="Arial" panose="020B0604020202020204" pitchFamily="34" charset="0"/>
              </a:rPr>
              <a:t>Execution of a process creation system call by a running process</a:t>
            </a:r>
          </a:p>
          <a:p>
            <a:pPr marL="944118" lvl="1" indent="-457200">
              <a:spcBef>
                <a:spcPts val="0"/>
              </a:spcBef>
              <a:buFont typeface="+mj-lt"/>
              <a:buAutoNum type="arabicPeriod"/>
            </a:pPr>
            <a:r>
              <a:rPr lang="en-US" sz="2800" noProof="0" dirty="0">
                <a:solidFill>
                  <a:srgbClr val="000000"/>
                </a:solidFill>
                <a:latin typeface="Arial" panose="020B0604020202020204" pitchFamily="34" charset="0"/>
              </a:rPr>
              <a:t>A user request to create a new process</a:t>
            </a:r>
          </a:p>
          <a:p>
            <a:pPr marL="944118" lvl="1" indent="-457200">
              <a:spcBef>
                <a:spcPts val="0"/>
              </a:spcBef>
              <a:buFont typeface="+mj-lt"/>
              <a:buAutoNum type="arabicPeriod"/>
            </a:pPr>
            <a:r>
              <a:rPr lang="en-US" sz="2800" noProof="0" dirty="0">
                <a:solidFill>
                  <a:srgbClr val="000000"/>
                </a:solidFill>
                <a:latin typeface="Arial" panose="020B0604020202020204" pitchFamily="34" charset="0"/>
              </a:rPr>
              <a:t>Initiation of a batch job</a:t>
            </a:r>
            <a:endParaRPr lang="en-US" sz="2800" noProof="0" dirty="0"/>
          </a:p>
        </p:txBody>
      </p:sp>
    </p:spTree>
    <p:extLst>
      <p:ext uri="{BB962C8B-B14F-4D97-AF65-F5344CB8AC3E}">
        <p14:creationId xmlns:p14="http://schemas.microsoft.com/office/powerpoint/2010/main" val="1210156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Monitors: Producer-Consumer </a:t>
            </a:r>
            <a:r>
              <a:rPr lang="en-US" sz="2600" noProof="0" dirty="0"/>
              <a:t>(5 of 5)</a:t>
            </a:r>
          </a:p>
        </p:txBody>
      </p:sp>
      <p:pic>
        <p:nvPicPr>
          <p:cNvPr id="4" name="Picture 3" descr="A code for producer-consumer problems  using monitors.&#10;Long description is available in notes, press F6">
            <a:extLst>
              <a:ext uri="{FF2B5EF4-FFF2-40B4-BE49-F238E27FC236}">
                <a16:creationId xmlns:a16="http://schemas.microsoft.com/office/drawing/2014/main" id="{329C176B-6996-2C54-0F15-F3B59A90A737}"/>
              </a:ext>
            </a:extLst>
          </p:cNvPr>
          <p:cNvPicPr>
            <a:picLocks noChangeAspect="1"/>
          </p:cNvPicPr>
          <p:nvPr/>
        </p:nvPicPr>
        <p:blipFill>
          <a:blip r:embed="rId3"/>
          <a:stretch>
            <a:fillRect/>
          </a:stretch>
        </p:blipFill>
        <p:spPr>
          <a:xfrm>
            <a:off x="2772027" y="1183525"/>
            <a:ext cx="6665196" cy="5027593"/>
          </a:xfrm>
          <a:prstGeom prst="rect">
            <a:avLst/>
          </a:prstGeom>
        </p:spPr>
      </p:pic>
    </p:spTree>
    <p:extLst>
      <p:ext uri="{BB962C8B-B14F-4D97-AF65-F5344CB8AC3E}">
        <p14:creationId xmlns:p14="http://schemas.microsoft.com/office/powerpoint/2010/main" val="13173787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57844" y="277193"/>
            <a:ext cx="10972800" cy="559572"/>
          </a:xfrm>
        </p:spPr>
        <p:txBody>
          <a:bodyPr wrap="square" lIns="0" tIns="18000" rIns="0" bIns="18000" anchor="ctr" anchorCtr="0">
            <a:spAutoFit/>
          </a:bodyPr>
          <a:lstStyle/>
          <a:p>
            <a:r>
              <a:rPr lang="en-US" sz="3400" noProof="0" dirty="0"/>
              <a:t>Monitors (2)</a:t>
            </a:r>
            <a:endParaRPr lang="en-US" sz="2600" noProof="0" dirty="0"/>
          </a:p>
        </p:txBody>
      </p:sp>
      <p:pic>
        <p:nvPicPr>
          <p:cNvPr id="4" name="Picture 3" descr="An algorithm of the outline of the producer-consumer problem with monitors.&#10;Long description is available in notes, Press F6.">
            <a:extLst>
              <a:ext uri="{FF2B5EF4-FFF2-40B4-BE49-F238E27FC236}">
                <a16:creationId xmlns:a16="http://schemas.microsoft.com/office/drawing/2014/main" id="{16F26317-5779-759D-8129-BCB7F130B585}"/>
              </a:ext>
            </a:extLst>
          </p:cNvPr>
          <p:cNvPicPr>
            <a:picLocks noChangeAspect="1"/>
          </p:cNvPicPr>
          <p:nvPr/>
        </p:nvPicPr>
        <p:blipFill>
          <a:blip r:embed="rId3"/>
          <a:stretch>
            <a:fillRect/>
          </a:stretch>
        </p:blipFill>
        <p:spPr>
          <a:xfrm>
            <a:off x="4278307" y="987812"/>
            <a:ext cx="3635386" cy="4656349"/>
          </a:xfrm>
          <a:prstGeom prst="rect">
            <a:avLst/>
          </a:prstGeom>
        </p:spPr>
      </p:pic>
      <p:sp>
        <p:nvSpPr>
          <p:cNvPr id="6" name="Content Placeholder 5">
            <a:extLst>
              <a:ext uri="{FF2B5EF4-FFF2-40B4-BE49-F238E27FC236}">
                <a16:creationId xmlns:a16="http://schemas.microsoft.com/office/drawing/2014/main" id="{1F43C223-D8E4-5B85-6B47-00B46EBD0869}"/>
              </a:ext>
            </a:extLst>
          </p:cNvPr>
          <p:cNvSpPr>
            <a:spLocks noGrp="1"/>
          </p:cNvSpPr>
          <p:nvPr>
            <p:ph sz="quarter" idx="13"/>
          </p:nvPr>
        </p:nvSpPr>
        <p:spPr>
          <a:xfrm>
            <a:off x="2422552" y="5711781"/>
            <a:ext cx="7346897" cy="590349"/>
          </a:xfrm>
        </p:spPr>
        <p:txBody>
          <a:bodyPr lIns="0" tIns="18000" rIns="0" bIns="18000" anchor="ctr" anchorCtr="0">
            <a:spAutoFit/>
          </a:bodyPr>
          <a:lstStyle/>
          <a:p>
            <a:pPr marL="0" indent="0">
              <a:buNone/>
            </a:pPr>
            <a:r>
              <a:rPr lang="en-US" sz="1800" noProof="0" dirty="0"/>
              <a:t>Figure 2.35. An outline of the producer-consumer problem with monitors. Only one monitor procedure at a time is active. The buffer has N slots.</a:t>
            </a:r>
          </a:p>
        </p:txBody>
      </p:sp>
    </p:spTree>
    <p:extLst>
      <p:ext uri="{BB962C8B-B14F-4D97-AF65-F5344CB8AC3E}">
        <p14:creationId xmlns:p14="http://schemas.microsoft.com/office/powerpoint/2010/main" val="42753773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57844" y="277193"/>
            <a:ext cx="10972800" cy="559572"/>
          </a:xfrm>
        </p:spPr>
        <p:txBody>
          <a:bodyPr wrap="square" lIns="0" tIns="18000" rIns="0" bIns="18000" anchor="ctr" anchorCtr="0">
            <a:spAutoFit/>
          </a:bodyPr>
          <a:lstStyle/>
          <a:p>
            <a:r>
              <a:rPr lang="en-US" sz="3400" noProof="0" dirty="0"/>
              <a:t>Monitors (3)</a:t>
            </a:r>
            <a:endParaRPr lang="en-US" sz="2600" noProof="0" dirty="0"/>
          </a:p>
        </p:txBody>
      </p:sp>
      <p:pic>
        <p:nvPicPr>
          <p:cNvPr id="5" name="Picture 4" descr="An algorithm of the outline of the producer-consumer problem with monitors.&#10;Long description is available in notes, Press F6.">
            <a:extLst>
              <a:ext uri="{FF2B5EF4-FFF2-40B4-BE49-F238E27FC236}">
                <a16:creationId xmlns:a16="http://schemas.microsoft.com/office/drawing/2014/main" id="{16CC39E2-5793-1AD3-33AC-5CD77FA91A53}"/>
              </a:ext>
            </a:extLst>
          </p:cNvPr>
          <p:cNvPicPr>
            <a:picLocks noChangeAspect="1"/>
          </p:cNvPicPr>
          <p:nvPr/>
        </p:nvPicPr>
        <p:blipFill>
          <a:blip r:embed="rId3"/>
          <a:stretch>
            <a:fillRect/>
          </a:stretch>
        </p:blipFill>
        <p:spPr>
          <a:xfrm>
            <a:off x="3781310" y="983521"/>
            <a:ext cx="4629380" cy="4582738"/>
          </a:xfrm>
          <a:prstGeom prst="rect">
            <a:avLst/>
          </a:prstGeom>
        </p:spPr>
      </p:pic>
      <p:sp>
        <p:nvSpPr>
          <p:cNvPr id="6" name="Content Placeholder 5">
            <a:extLst>
              <a:ext uri="{FF2B5EF4-FFF2-40B4-BE49-F238E27FC236}">
                <a16:creationId xmlns:a16="http://schemas.microsoft.com/office/drawing/2014/main" id="{1F43C223-D8E4-5B85-6B47-00B46EBD0869}"/>
              </a:ext>
            </a:extLst>
          </p:cNvPr>
          <p:cNvSpPr>
            <a:spLocks noGrp="1"/>
          </p:cNvSpPr>
          <p:nvPr>
            <p:ph sz="quarter" idx="13"/>
          </p:nvPr>
        </p:nvSpPr>
        <p:spPr>
          <a:xfrm>
            <a:off x="2422552" y="5711781"/>
            <a:ext cx="7346897" cy="590349"/>
          </a:xfrm>
        </p:spPr>
        <p:txBody>
          <a:bodyPr lIns="0" tIns="18000" rIns="0" bIns="18000" anchor="ctr" anchorCtr="0">
            <a:spAutoFit/>
          </a:bodyPr>
          <a:lstStyle/>
          <a:p>
            <a:pPr marL="0" indent="0">
              <a:buNone/>
            </a:pPr>
            <a:r>
              <a:rPr lang="en-US" sz="1800" noProof="0" dirty="0"/>
              <a:t>Figure 2.35. An outline of the producer-consumer problem with monitors. Only one monitor procedure at a time is active. The buffer has N slots.</a:t>
            </a:r>
          </a:p>
        </p:txBody>
      </p:sp>
    </p:spTree>
    <p:extLst>
      <p:ext uri="{BB962C8B-B14F-4D97-AF65-F5344CB8AC3E}">
        <p14:creationId xmlns:p14="http://schemas.microsoft.com/office/powerpoint/2010/main" val="13265267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57844" y="277193"/>
            <a:ext cx="10972800" cy="559572"/>
          </a:xfrm>
        </p:spPr>
        <p:txBody>
          <a:bodyPr wrap="square" lIns="0" tIns="18000" rIns="0" bIns="18000" anchor="ctr" anchorCtr="0">
            <a:spAutoFit/>
          </a:bodyPr>
          <a:lstStyle/>
          <a:p>
            <a:r>
              <a:rPr lang="en-US" sz="3400" noProof="0" dirty="0"/>
              <a:t>Monitors (4)</a:t>
            </a:r>
            <a:endParaRPr lang="en-US" sz="2600" noProof="0" dirty="0"/>
          </a:p>
        </p:txBody>
      </p:sp>
      <p:pic>
        <p:nvPicPr>
          <p:cNvPr id="4" name="Picture 3" descr="A code for a solution to the producer-consumer problem in Java.&#10;Long description is available in notes, Press F6.">
            <a:extLst>
              <a:ext uri="{FF2B5EF4-FFF2-40B4-BE49-F238E27FC236}">
                <a16:creationId xmlns:a16="http://schemas.microsoft.com/office/drawing/2014/main" id="{FCDCF6D0-BC36-9021-3628-D214BF47AC6B}"/>
              </a:ext>
            </a:extLst>
          </p:cNvPr>
          <p:cNvPicPr>
            <a:picLocks noChangeAspect="1"/>
          </p:cNvPicPr>
          <p:nvPr/>
        </p:nvPicPr>
        <p:blipFill>
          <a:blip r:embed="rId3"/>
          <a:stretch>
            <a:fillRect/>
          </a:stretch>
        </p:blipFill>
        <p:spPr>
          <a:xfrm>
            <a:off x="2315800" y="993098"/>
            <a:ext cx="7560400" cy="4911996"/>
          </a:xfrm>
          <a:prstGeom prst="rect">
            <a:avLst/>
          </a:prstGeom>
        </p:spPr>
      </p:pic>
      <p:sp>
        <p:nvSpPr>
          <p:cNvPr id="6" name="Content Placeholder 5">
            <a:extLst>
              <a:ext uri="{FF2B5EF4-FFF2-40B4-BE49-F238E27FC236}">
                <a16:creationId xmlns:a16="http://schemas.microsoft.com/office/drawing/2014/main" id="{1F43C223-D8E4-5B85-6B47-00B46EBD0869}"/>
              </a:ext>
            </a:extLst>
          </p:cNvPr>
          <p:cNvSpPr>
            <a:spLocks noGrp="1"/>
          </p:cNvSpPr>
          <p:nvPr>
            <p:ph sz="quarter" idx="13"/>
          </p:nvPr>
        </p:nvSpPr>
        <p:spPr>
          <a:xfrm>
            <a:off x="2750352" y="6014178"/>
            <a:ext cx="6713714" cy="313350"/>
          </a:xfrm>
        </p:spPr>
        <p:txBody>
          <a:bodyPr wrap="square" lIns="0" tIns="18000" rIns="0" bIns="18000" anchor="ctr" anchorCtr="0">
            <a:spAutoFit/>
          </a:bodyPr>
          <a:lstStyle/>
          <a:p>
            <a:pPr marL="0" indent="0">
              <a:buNone/>
            </a:pPr>
            <a:r>
              <a:rPr lang="en-US" sz="1800" noProof="0" dirty="0"/>
              <a:t>Figure 2.36. A solution to the producer-consumer problem in Java.</a:t>
            </a:r>
          </a:p>
        </p:txBody>
      </p:sp>
    </p:spTree>
    <p:extLst>
      <p:ext uri="{BB962C8B-B14F-4D97-AF65-F5344CB8AC3E}">
        <p14:creationId xmlns:p14="http://schemas.microsoft.com/office/powerpoint/2010/main" val="2241110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57844" y="277193"/>
            <a:ext cx="10972800" cy="559572"/>
          </a:xfrm>
        </p:spPr>
        <p:txBody>
          <a:bodyPr wrap="square" lIns="0" tIns="18000" rIns="0" bIns="18000" anchor="ctr" anchorCtr="0">
            <a:spAutoFit/>
          </a:bodyPr>
          <a:lstStyle/>
          <a:p>
            <a:r>
              <a:rPr lang="en-US" sz="3400" noProof="0" dirty="0"/>
              <a:t>Monitors (5)</a:t>
            </a:r>
            <a:endParaRPr lang="en-US" sz="2600" noProof="0" dirty="0"/>
          </a:p>
        </p:txBody>
      </p:sp>
      <p:pic>
        <p:nvPicPr>
          <p:cNvPr id="10" name="Picture 9" descr="A code for a solution to the producer-consumer problem in Java.&#10;Long description is available in notes, Press F6.">
            <a:extLst>
              <a:ext uri="{FF2B5EF4-FFF2-40B4-BE49-F238E27FC236}">
                <a16:creationId xmlns:a16="http://schemas.microsoft.com/office/drawing/2014/main" id="{5D899AFB-31C0-DBAD-B8CD-954F580EC172}"/>
              </a:ext>
            </a:extLst>
          </p:cNvPr>
          <p:cNvPicPr>
            <a:picLocks noChangeAspect="1"/>
          </p:cNvPicPr>
          <p:nvPr/>
        </p:nvPicPr>
        <p:blipFill rotWithShape="1">
          <a:blip r:embed="rId3"/>
          <a:srcRect b="35646"/>
          <a:stretch/>
        </p:blipFill>
        <p:spPr>
          <a:xfrm>
            <a:off x="2473849" y="1479635"/>
            <a:ext cx="7264399" cy="3710519"/>
          </a:xfrm>
          <a:prstGeom prst="rect">
            <a:avLst/>
          </a:prstGeom>
        </p:spPr>
      </p:pic>
      <p:sp>
        <p:nvSpPr>
          <p:cNvPr id="6" name="Content Placeholder 5">
            <a:extLst>
              <a:ext uri="{FF2B5EF4-FFF2-40B4-BE49-F238E27FC236}">
                <a16:creationId xmlns:a16="http://schemas.microsoft.com/office/drawing/2014/main" id="{1F43C223-D8E4-5B85-6B47-00B46EBD0869}"/>
              </a:ext>
            </a:extLst>
          </p:cNvPr>
          <p:cNvSpPr>
            <a:spLocks noGrp="1"/>
          </p:cNvSpPr>
          <p:nvPr>
            <p:ph sz="quarter" idx="13"/>
          </p:nvPr>
        </p:nvSpPr>
        <p:spPr>
          <a:xfrm>
            <a:off x="2750352" y="6014178"/>
            <a:ext cx="6713714" cy="313350"/>
          </a:xfrm>
        </p:spPr>
        <p:txBody>
          <a:bodyPr wrap="square" lIns="0" tIns="18000" rIns="0" bIns="18000" anchor="ctr" anchorCtr="0">
            <a:spAutoFit/>
          </a:bodyPr>
          <a:lstStyle/>
          <a:p>
            <a:pPr marL="0" indent="0">
              <a:buNone/>
            </a:pPr>
            <a:r>
              <a:rPr lang="en-US" sz="1800" noProof="0" dirty="0"/>
              <a:t>Figure 2.36. A solution to the producer-consumer problem in Java.</a:t>
            </a:r>
          </a:p>
        </p:txBody>
      </p:sp>
    </p:spTree>
    <p:extLst>
      <p:ext uri="{BB962C8B-B14F-4D97-AF65-F5344CB8AC3E}">
        <p14:creationId xmlns:p14="http://schemas.microsoft.com/office/powerpoint/2010/main" val="14232226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57844" y="277193"/>
            <a:ext cx="10972800" cy="559572"/>
          </a:xfrm>
        </p:spPr>
        <p:txBody>
          <a:bodyPr wrap="square" lIns="0" tIns="18000" rIns="0" bIns="18000" anchor="ctr" anchorCtr="0">
            <a:spAutoFit/>
          </a:bodyPr>
          <a:lstStyle/>
          <a:p>
            <a:r>
              <a:rPr lang="en-US" sz="3400" noProof="0" dirty="0"/>
              <a:t>Monitors (6)</a:t>
            </a:r>
            <a:endParaRPr lang="en-US" sz="2600" noProof="0" dirty="0"/>
          </a:p>
        </p:txBody>
      </p:sp>
      <p:pic>
        <p:nvPicPr>
          <p:cNvPr id="8" name="Picture 7" descr="A code for a solution to the producer-consumer problem in Java.&#10;Long description is available in notes, Press F6.">
            <a:extLst>
              <a:ext uri="{FF2B5EF4-FFF2-40B4-BE49-F238E27FC236}">
                <a16:creationId xmlns:a16="http://schemas.microsoft.com/office/drawing/2014/main" id="{4F4996CC-C946-EA23-5971-52673DA186D7}"/>
              </a:ext>
            </a:extLst>
          </p:cNvPr>
          <p:cNvPicPr>
            <a:picLocks noChangeAspect="1"/>
          </p:cNvPicPr>
          <p:nvPr/>
        </p:nvPicPr>
        <p:blipFill>
          <a:blip r:embed="rId3"/>
          <a:stretch>
            <a:fillRect/>
          </a:stretch>
        </p:blipFill>
        <p:spPr>
          <a:xfrm>
            <a:off x="2217796" y="999053"/>
            <a:ext cx="7756409" cy="4839798"/>
          </a:xfrm>
          <a:prstGeom prst="rect">
            <a:avLst/>
          </a:prstGeom>
        </p:spPr>
      </p:pic>
      <p:sp>
        <p:nvSpPr>
          <p:cNvPr id="6" name="Content Placeholder 5">
            <a:extLst>
              <a:ext uri="{FF2B5EF4-FFF2-40B4-BE49-F238E27FC236}">
                <a16:creationId xmlns:a16="http://schemas.microsoft.com/office/drawing/2014/main" id="{1F43C223-D8E4-5B85-6B47-00B46EBD0869}"/>
              </a:ext>
            </a:extLst>
          </p:cNvPr>
          <p:cNvSpPr>
            <a:spLocks noGrp="1"/>
          </p:cNvSpPr>
          <p:nvPr>
            <p:ph sz="quarter" idx="13"/>
          </p:nvPr>
        </p:nvSpPr>
        <p:spPr>
          <a:xfrm>
            <a:off x="2750352" y="6014178"/>
            <a:ext cx="6713714" cy="313350"/>
          </a:xfrm>
        </p:spPr>
        <p:txBody>
          <a:bodyPr wrap="square" lIns="0" tIns="18000" rIns="0" bIns="18000" anchor="ctr" anchorCtr="0">
            <a:spAutoFit/>
          </a:bodyPr>
          <a:lstStyle/>
          <a:p>
            <a:pPr marL="0" indent="0">
              <a:buNone/>
            </a:pPr>
            <a:r>
              <a:rPr lang="en-US" sz="1800" noProof="0" dirty="0"/>
              <a:t>Figure 2.36. A solution to the producer-consumer problem in Java.</a:t>
            </a:r>
          </a:p>
        </p:txBody>
      </p:sp>
    </p:spTree>
    <p:extLst>
      <p:ext uri="{BB962C8B-B14F-4D97-AF65-F5344CB8AC3E}">
        <p14:creationId xmlns:p14="http://schemas.microsoft.com/office/powerpoint/2010/main" val="38196810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9116"/>
            <a:ext cx="11114987" cy="559572"/>
          </a:xfrm>
        </p:spPr>
        <p:txBody>
          <a:bodyPr wrap="square" lIns="0" tIns="18000" rIns="0" bIns="18000" anchor="ctr" anchorCtr="0">
            <a:spAutoFit/>
          </a:bodyPr>
          <a:lstStyle/>
          <a:p>
            <a:r>
              <a:rPr lang="en-US" sz="3400" noProof="0" dirty="0"/>
              <a:t>Message Passing</a:t>
            </a:r>
          </a:p>
        </p:txBody>
      </p:sp>
      <p:sp>
        <p:nvSpPr>
          <p:cNvPr id="3" name="Content Placeholder 2">
            <a:extLst>
              <a:ext uri="{FF2B5EF4-FFF2-40B4-BE49-F238E27FC236}">
                <a16:creationId xmlns:a16="http://schemas.microsoft.com/office/drawing/2014/main" id="{AC22E637-C991-F6CE-7138-78379FFA0358}"/>
              </a:ext>
            </a:extLst>
          </p:cNvPr>
          <p:cNvSpPr>
            <a:spLocks noGrp="1"/>
          </p:cNvSpPr>
          <p:nvPr>
            <p:ph sz="quarter" idx="13"/>
          </p:nvPr>
        </p:nvSpPr>
        <p:spPr>
          <a:xfrm>
            <a:off x="561926" y="993424"/>
            <a:ext cx="11137140" cy="3437283"/>
          </a:xfrm>
        </p:spPr>
        <p:txBody>
          <a:bodyPr wrap="square" lIns="0" tIns="18000" rIns="0" bIns="18000" anchor="ctr" anchorCtr="0">
            <a:spAutoFit/>
          </a:bodyPr>
          <a:lstStyle/>
          <a:p>
            <a:pPr marL="342900" indent="-342900">
              <a:spcBef>
                <a:spcPts val="600"/>
              </a:spcBef>
            </a:pPr>
            <a:r>
              <a:rPr lang="en-US" sz="2800" noProof="0" dirty="0"/>
              <a:t>Solution to both the process </a:t>
            </a:r>
            <a:r>
              <a:rPr lang="en-US" sz="2800" b="1" noProof="0" dirty="0"/>
              <a:t>synchronization</a:t>
            </a:r>
            <a:r>
              <a:rPr lang="en-US" sz="2800" noProof="0" dirty="0"/>
              <a:t> and the process </a:t>
            </a:r>
            <a:r>
              <a:rPr lang="en-US" sz="2800" b="1" noProof="0" dirty="0"/>
              <a:t>communication</a:t>
            </a:r>
            <a:r>
              <a:rPr lang="en-US" sz="2800" noProof="0" dirty="0"/>
              <a:t> problems</a:t>
            </a:r>
          </a:p>
          <a:p>
            <a:pPr marL="342900" indent="-342900">
              <a:spcBef>
                <a:spcPts val="600"/>
              </a:spcBef>
            </a:pPr>
            <a:r>
              <a:rPr lang="en-US" sz="2800" noProof="0" dirty="0"/>
              <a:t>Most common choice in </a:t>
            </a:r>
            <a:r>
              <a:rPr lang="en-US" sz="2800" b="1" noProof="0" dirty="0"/>
              <a:t>multiserver</a:t>
            </a:r>
            <a:r>
              <a:rPr lang="en-US" sz="2800" noProof="0" dirty="0"/>
              <a:t> </a:t>
            </a:r>
            <a:r>
              <a:rPr lang="en-US" sz="2800" spc="-350" noProof="0" dirty="0"/>
              <a:t>O </a:t>
            </a:r>
            <a:r>
              <a:rPr lang="en-US" sz="2800" noProof="0" dirty="0"/>
              <a:t>S designs</a:t>
            </a:r>
          </a:p>
          <a:p>
            <a:pPr marL="342900" indent="-342900">
              <a:spcBef>
                <a:spcPts val="600"/>
              </a:spcBef>
            </a:pPr>
            <a:r>
              <a:rPr lang="en-US" sz="2800" noProof="0" dirty="0"/>
              <a:t>Processes interact by sending and receiving </a:t>
            </a:r>
            <a:r>
              <a:rPr lang="en-US" sz="2800" b="1" noProof="0" dirty="0"/>
              <a:t>messages</a:t>
            </a:r>
            <a:r>
              <a:rPr lang="en-US" sz="2800" noProof="0" dirty="0"/>
              <a:t>:</a:t>
            </a:r>
          </a:p>
          <a:p>
            <a:pPr marL="829818" lvl="1" indent="-342900"/>
            <a:r>
              <a:rPr lang="en-US" sz="2800" b="1" noProof="0" dirty="0">
                <a:solidFill>
                  <a:srgbClr val="007FA3"/>
                </a:solidFill>
                <a:latin typeface="Consolas" panose="020B0609020204030204" pitchFamily="49" charset="0"/>
              </a:rPr>
              <a:t>send</a:t>
            </a:r>
            <a:r>
              <a:rPr lang="en-US" sz="2800" noProof="0" dirty="0">
                <a:latin typeface="Consolas" panose="020B0609020204030204" pitchFamily="49" charset="0"/>
              </a:rPr>
              <a:t>(destination, &amp;message);</a:t>
            </a:r>
          </a:p>
          <a:p>
            <a:pPr marL="829818" lvl="1" indent="-342900"/>
            <a:r>
              <a:rPr lang="en-US" sz="2800" b="1" noProof="0" dirty="0">
                <a:solidFill>
                  <a:srgbClr val="007FA3"/>
                </a:solidFill>
                <a:latin typeface="Consolas" panose="020B0609020204030204" pitchFamily="49" charset="0"/>
              </a:rPr>
              <a:t>receive</a:t>
            </a:r>
            <a:r>
              <a:rPr lang="en-US" sz="2800" noProof="0" dirty="0">
                <a:latin typeface="Consolas" panose="020B0609020204030204" pitchFamily="49" charset="0"/>
              </a:rPr>
              <a:t>(source, &amp;message);</a:t>
            </a:r>
          </a:p>
          <a:p>
            <a:pPr marL="829818" lvl="1" indent="-342900"/>
            <a:r>
              <a:rPr lang="en-US" sz="2800" b="1" noProof="0" dirty="0">
                <a:solidFill>
                  <a:srgbClr val="007FA3"/>
                </a:solidFill>
                <a:latin typeface="Consolas" panose="020B0609020204030204" pitchFamily="49" charset="0"/>
              </a:rPr>
              <a:t>receive</a:t>
            </a:r>
            <a:r>
              <a:rPr lang="en-US" sz="2800" noProof="0" dirty="0">
                <a:latin typeface="Consolas" panose="020B0609020204030204" pitchFamily="49" charset="0"/>
              </a:rPr>
              <a:t>(ANY, &amp;message);</a:t>
            </a:r>
          </a:p>
        </p:txBody>
      </p:sp>
    </p:spTree>
    <p:extLst>
      <p:ext uri="{BB962C8B-B14F-4D97-AF65-F5344CB8AC3E}">
        <p14:creationId xmlns:p14="http://schemas.microsoft.com/office/powerpoint/2010/main" val="27512287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8217"/>
            <a:ext cx="11114987" cy="559572"/>
          </a:xfrm>
        </p:spPr>
        <p:txBody>
          <a:bodyPr wrap="square" lIns="0" tIns="18000" rIns="0" bIns="18000" anchor="ctr" anchorCtr="0">
            <a:spAutoFit/>
          </a:bodyPr>
          <a:lstStyle/>
          <a:p>
            <a:r>
              <a:rPr lang="en-US" sz="3400" noProof="0" dirty="0"/>
              <a:t>Message Passing: Producer-Consumer </a:t>
            </a:r>
            <a:r>
              <a:rPr lang="en-US" sz="2600" noProof="0" dirty="0"/>
              <a:t>(1 of 5)</a:t>
            </a:r>
          </a:p>
        </p:txBody>
      </p:sp>
      <p:pic>
        <p:nvPicPr>
          <p:cNvPr id="4" name="Picture 3" descr="A code for a solution to the producer-consumer message passing.&#10;Long description is available in notes, press F6">
            <a:extLst>
              <a:ext uri="{FF2B5EF4-FFF2-40B4-BE49-F238E27FC236}">
                <a16:creationId xmlns:a16="http://schemas.microsoft.com/office/drawing/2014/main" id="{DC5C1AE3-2058-5A39-9874-50238E819365}"/>
              </a:ext>
            </a:extLst>
          </p:cNvPr>
          <p:cNvPicPr>
            <a:picLocks noChangeAspect="1"/>
          </p:cNvPicPr>
          <p:nvPr/>
        </p:nvPicPr>
        <p:blipFill>
          <a:blip r:embed="rId3"/>
          <a:stretch>
            <a:fillRect/>
          </a:stretch>
        </p:blipFill>
        <p:spPr>
          <a:xfrm>
            <a:off x="2100264" y="1743075"/>
            <a:ext cx="7991475" cy="4248150"/>
          </a:xfrm>
          <a:prstGeom prst="rect">
            <a:avLst/>
          </a:prstGeom>
        </p:spPr>
      </p:pic>
    </p:spTree>
    <p:extLst>
      <p:ext uri="{BB962C8B-B14F-4D97-AF65-F5344CB8AC3E}">
        <p14:creationId xmlns:p14="http://schemas.microsoft.com/office/powerpoint/2010/main" val="24448864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8217"/>
            <a:ext cx="11114987" cy="559572"/>
          </a:xfrm>
        </p:spPr>
        <p:txBody>
          <a:bodyPr wrap="square" lIns="0" tIns="18000" rIns="0" bIns="18000" anchor="ctr" anchorCtr="0">
            <a:spAutoFit/>
          </a:bodyPr>
          <a:lstStyle/>
          <a:p>
            <a:r>
              <a:rPr lang="en-US" sz="3400" noProof="0" dirty="0"/>
              <a:t>Message Passing: Producer-Consumer </a:t>
            </a:r>
            <a:r>
              <a:rPr lang="en-US" sz="2600" noProof="0" dirty="0"/>
              <a:t>(2 of 5)</a:t>
            </a:r>
          </a:p>
        </p:txBody>
      </p:sp>
      <p:pic>
        <p:nvPicPr>
          <p:cNvPr id="4" name="Picture 3" descr="A code for a solution to the producer-consumer message passing.&#10;Long description is available in notes, press F6">
            <a:extLst>
              <a:ext uri="{FF2B5EF4-FFF2-40B4-BE49-F238E27FC236}">
                <a16:creationId xmlns:a16="http://schemas.microsoft.com/office/drawing/2014/main" id="{EDB77C1F-2345-839B-B90C-8DCA452EBF84}"/>
              </a:ext>
            </a:extLst>
          </p:cNvPr>
          <p:cNvPicPr>
            <a:picLocks noChangeAspect="1"/>
          </p:cNvPicPr>
          <p:nvPr/>
        </p:nvPicPr>
        <p:blipFill>
          <a:blip r:embed="rId3"/>
          <a:stretch>
            <a:fillRect/>
          </a:stretch>
        </p:blipFill>
        <p:spPr>
          <a:xfrm>
            <a:off x="2870536" y="1578936"/>
            <a:ext cx="6450929" cy="4652628"/>
          </a:xfrm>
          <a:prstGeom prst="rect">
            <a:avLst/>
          </a:prstGeom>
        </p:spPr>
      </p:pic>
    </p:spTree>
    <p:extLst>
      <p:ext uri="{BB962C8B-B14F-4D97-AF65-F5344CB8AC3E}">
        <p14:creationId xmlns:p14="http://schemas.microsoft.com/office/powerpoint/2010/main" val="30241849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059D-FFC7-09EF-91A9-E0E12ED0EF27}"/>
              </a:ext>
            </a:extLst>
          </p:cNvPr>
          <p:cNvSpPr>
            <a:spLocks noGrp="1"/>
          </p:cNvSpPr>
          <p:nvPr>
            <p:ph type="title"/>
          </p:nvPr>
        </p:nvSpPr>
        <p:spPr>
          <a:xfrm>
            <a:off x="561075" y="288217"/>
            <a:ext cx="11114987" cy="559572"/>
          </a:xfrm>
        </p:spPr>
        <p:txBody>
          <a:bodyPr wrap="square" lIns="0" tIns="18000" rIns="0" bIns="18000" anchor="ctr" anchorCtr="0">
            <a:spAutoFit/>
          </a:bodyPr>
          <a:lstStyle/>
          <a:p>
            <a:r>
              <a:rPr lang="en-US" sz="3400" noProof="0" dirty="0"/>
              <a:t>Message Passing: Producer-Consumer </a:t>
            </a:r>
            <a:r>
              <a:rPr lang="en-US" sz="2600" noProof="0" dirty="0"/>
              <a:t>(3 of 5)</a:t>
            </a:r>
          </a:p>
        </p:txBody>
      </p:sp>
      <p:pic>
        <p:nvPicPr>
          <p:cNvPr id="4" name="Picture 3" descr="A code for a solution to the producer-consumer message passing.&#10;Long description is available in notes, press F6">
            <a:extLst>
              <a:ext uri="{FF2B5EF4-FFF2-40B4-BE49-F238E27FC236}">
                <a16:creationId xmlns:a16="http://schemas.microsoft.com/office/drawing/2014/main" id="{06C741D1-84A1-8BF4-DC81-D9EC66EE2D3A}"/>
              </a:ext>
            </a:extLst>
          </p:cNvPr>
          <p:cNvPicPr>
            <a:picLocks noChangeAspect="1"/>
          </p:cNvPicPr>
          <p:nvPr/>
        </p:nvPicPr>
        <p:blipFill>
          <a:blip r:embed="rId3"/>
          <a:stretch>
            <a:fillRect/>
          </a:stretch>
        </p:blipFill>
        <p:spPr>
          <a:xfrm>
            <a:off x="3007423" y="1588839"/>
            <a:ext cx="6177154" cy="4471083"/>
          </a:xfrm>
          <a:prstGeom prst="rect">
            <a:avLst/>
          </a:prstGeom>
        </p:spPr>
      </p:pic>
    </p:spTree>
    <p:extLst>
      <p:ext uri="{BB962C8B-B14F-4D97-AF65-F5344CB8AC3E}">
        <p14:creationId xmlns:p14="http://schemas.microsoft.com/office/powerpoint/2010/main" val="859205877"/>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5125</TotalTime>
  <Words>21338</Words>
  <Application>Microsoft Office PowerPoint</Application>
  <PresentationFormat>Widescreen</PresentationFormat>
  <Paragraphs>2115</Paragraphs>
  <Slides>142</Slides>
  <Notes>130</Notes>
  <HiddenSlides>20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142</vt:i4>
      </vt:variant>
    </vt:vector>
  </HeadingPairs>
  <TitlesOfParts>
    <vt:vector size="151" baseType="lpstr">
      <vt:lpstr>Verdana</vt:lpstr>
      <vt:lpstr>Times New Roman</vt:lpstr>
      <vt:lpstr>Consolas</vt:lpstr>
      <vt:lpstr>Courier New</vt:lpstr>
      <vt:lpstr>Arial</vt:lpstr>
      <vt:lpstr>Calibri</vt:lpstr>
      <vt:lpstr>USHE</vt:lpstr>
      <vt:lpstr>USHE_slide options</vt:lpstr>
      <vt:lpstr>Equation</vt:lpstr>
      <vt:lpstr>Modern Operating Systems</vt:lpstr>
      <vt:lpstr>Processes and threads</vt:lpstr>
      <vt:lpstr>The Process Model</vt:lpstr>
      <vt:lpstr>The Process Model (1)</vt:lpstr>
      <vt:lpstr>The Process Model (2)</vt:lpstr>
      <vt:lpstr>The Process Model (3)</vt:lpstr>
      <vt:lpstr>Concurrent Processes</vt:lpstr>
      <vt:lpstr>Process Hierarchies</vt:lpstr>
      <vt:lpstr>Process Creation</vt:lpstr>
      <vt:lpstr>Process Termination</vt:lpstr>
      <vt:lpstr>Process Management</vt:lpstr>
      <vt:lpstr>Process States (1)</vt:lpstr>
      <vt:lpstr>Process States (2)</vt:lpstr>
      <vt:lpstr>Process States (3)</vt:lpstr>
      <vt:lpstr>Information Associated with a Process</vt:lpstr>
      <vt:lpstr>Process Control Blocks</vt:lpstr>
      <vt:lpstr>Interrupts</vt:lpstr>
      <vt:lpstr>Implementation of Processes (2 of 2)</vt:lpstr>
      <vt:lpstr>Modeling Multiprogramming</vt:lpstr>
      <vt:lpstr>Signal Handling (1 of 2)</vt:lpstr>
      <vt:lpstr>Catching Ctrl-C</vt:lpstr>
      <vt:lpstr>Signal Handling (2 of 2)</vt:lpstr>
      <vt:lpstr>Threads</vt:lpstr>
      <vt:lpstr>Threads </vt:lpstr>
      <vt:lpstr>Thread Usage (1)</vt:lpstr>
      <vt:lpstr>Thread Usage (2)</vt:lpstr>
      <vt:lpstr>Thread Usage (3)</vt:lpstr>
      <vt:lpstr>Threads, Process, Finite State Machine </vt:lpstr>
      <vt:lpstr>Threads and Processes</vt:lpstr>
      <vt:lpstr>The Classical Thread Model (1)</vt:lpstr>
      <vt:lpstr>The Classical Thread Model (2)</vt:lpstr>
      <vt:lpstr>The Classical Thread Model (3)</vt:lpstr>
      <vt:lpstr>P O S I X Threads (1 of 2)</vt:lpstr>
      <vt:lpstr>P threads</vt:lpstr>
      <vt:lpstr>Implementing Threads in User Space</vt:lpstr>
      <vt:lpstr>User Threads: Pros and Cons</vt:lpstr>
      <vt:lpstr>Hybrid Implementations</vt:lpstr>
      <vt:lpstr>Making Single-Threaded Code Multithreaded (1)</vt:lpstr>
      <vt:lpstr>Making Single-Threaded Code Multithreaded (2)</vt:lpstr>
      <vt:lpstr>Threads: Issues</vt:lpstr>
      <vt:lpstr>Event-Driven Servers</vt:lpstr>
      <vt:lpstr>Event-Driven Server</vt:lpstr>
      <vt:lpstr>Single-Threaded VersuS Multi-threaded VersuS Event-Driven Servers</vt:lpstr>
      <vt:lpstr>Synchronization and Inter-Process Communication (I P C)</vt:lpstr>
      <vt:lpstr>Race Conditions</vt:lpstr>
      <vt:lpstr>Critical Regions (1)</vt:lpstr>
      <vt:lpstr>Critical Regions (2)</vt:lpstr>
      <vt:lpstr>Critical Regions (3)</vt:lpstr>
      <vt:lpstr>Mutual Exclusion with Busy Waiting: Strict Alternation</vt:lpstr>
      <vt:lpstr>Mutual Exclusion with Busy Waiting:  Peterson’s Solution</vt:lpstr>
      <vt:lpstr>Mutual Exclusion with Busy Waiting: Peterson’s algorithm</vt:lpstr>
      <vt:lpstr>Mutual Exclusion with Busy Waiting: The T S L Instruction (1 of 2)</vt:lpstr>
      <vt:lpstr>Mutual Exclusion with Busy Waiting: The T S L Instruction (2 of 2)</vt:lpstr>
      <vt:lpstr>Mutual Exclusion with Busy Waiting: The X C H G Instruction</vt:lpstr>
      <vt:lpstr>Spinlocks and Spinlock Problems</vt:lpstr>
      <vt:lpstr>Avoiding Busy Waiting</vt:lpstr>
      <vt:lpstr>Producer-Consumer (1 of 4)</vt:lpstr>
      <vt:lpstr>Producer-Consumer (2 of 4)</vt:lpstr>
      <vt:lpstr>Producer-Consumer (3 of 4)</vt:lpstr>
      <vt:lpstr>Producer-Consumer (4 of 4)</vt:lpstr>
      <vt:lpstr>Semaphores</vt:lpstr>
      <vt:lpstr>Semaphores: Producer-Consumer (1 of 5)</vt:lpstr>
      <vt:lpstr>Semaphores: Producer-Consumer (2 of 5)</vt:lpstr>
      <vt:lpstr>Semaphores: Producer-Consumer (3 of 5)</vt:lpstr>
      <vt:lpstr>Semaphores: Producer-Consumer (4 of 5)</vt:lpstr>
      <vt:lpstr>Semaphores: Producer-Consumer (5 of 5)</vt:lpstr>
      <vt:lpstr>Full Example on Linux</vt:lpstr>
      <vt:lpstr>Semaphores (1)</vt:lpstr>
      <vt:lpstr>Semaphores (2)</vt:lpstr>
      <vt:lpstr>Readers/Writers (1 of 6)</vt:lpstr>
      <vt:lpstr>Readers/Writers (2 of 6)</vt:lpstr>
      <vt:lpstr>Readers/Writers (3 of 6)</vt:lpstr>
      <vt:lpstr>Readers/Writers (4 of 6)</vt:lpstr>
      <vt:lpstr>Readers/Writers (5 of 6)</vt:lpstr>
      <vt:lpstr>Readers/Writers (6 of 6)</vt:lpstr>
      <vt:lpstr>The Readers and Writers Problem</vt:lpstr>
      <vt:lpstr>Mutexes: Simple Implementation</vt:lpstr>
      <vt:lpstr>(Extra material) Pthread Mutexes: Linux-style implementation</vt:lpstr>
      <vt:lpstr>Mutexes in Pthreads (1)</vt:lpstr>
      <vt:lpstr>Mutexes in Pthreads (2)</vt:lpstr>
      <vt:lpstr>Mutexes in Pthreads (3)</vt:lpstr>
      <vt:lpstr>Mutexes in Pthreads (4)</vt:lpstr>
      <vt:lpstr>Mutexes in Pthreads (5)</vt:lpstr>
      <vt:lpstr>Monitors</vt:lpstr>
      <vt:lpstr>Monitors (1)</vt:lpstr>
      <vt:lpstr>Monitors: Producer-Consumer (1 of 5)</vt:lpstr>
      <vt:lpstr>Monitors: Producer-Consumer (2 of 5)</vt:lpstr>
      <vt:lpstr>Monitors: Producer-Consumer (3 of 5)</vt:lpstr>
      <vt:lpstr>Monitors: Producer-Consumer (4 of 5)</vt:lpstr>
      <vt:lpstr>Monitors: Producer-Consumer (5 of 5)</vt:lpstr>
      <vt:lpstr>Monitors (2)</vt:lpstr>
      <vt:lpstr>Monitors (3)</vt:lpstr>
      <vt:lpstr>Monitors (4)</vt:lpstr>
      <vt:lpstr>Monitors (5)</vt:lpstr>
      <vt:lpstr>Monitors (6)</vt:lpstr>
      <vt:lpstr>Message Passing</vt:lpstr>
      <vt:lpstr>Message Passing: Producer-Consumer (1 of 5)</vt:lpstr>
      <vt:lpstr>Message Passing: Producer-Consumer (2 of 5)</vt:lpstr>
      <vt:lpstr>Message Passing: Producer-Consumer (3 of 5)</vt:lpstr>
      <vt:lpstr>Message Passing: Producer-Consumer (4 of 5)</vt:lpstr>
      <vt:lpstr>Message Passing: Producer-Consumer (5 of 5)</vt:lpstr>
      <vt:lpstr>Producer-Consumer Problem with Message Passing (1)</vt:lpstr>
      <vt:lpstr>Producer-Consumer Problem with Message Passing (2)</vt:lpstr>
      <vt:lpstr>Barriers</vt:lpstr>
      <vt:lpstr>Priority Inversion (1)</vt:lpstr>
      <vt:lpstr>Priority Inversion (2)</vt:lpstr>
      <vt:lpstr>Priority Inversion (3)</vt:lpstr>
      <vt:lpstr>Avoiding Locks: Read-Copy-Update (1)</vt:lpstr>
      <vt:lpstr>Avoiding Locks: Read-Copy-Update (2)</vt:lpstr>
      <vt:lpstr>Avoiding Locks: Read-Copy-Update (3)</vt:lpstr>
      <vt:lpstr>Scheduling</vt:lpstr>
      <vt:lpstr>Introduction to Scheduling Process Behavior</vt:lpstr>
      <vt:lpstr>Process State Revisited</vt:lpstr>
      <vt:lpstr>When to Schedule?</vt:lpstr>
      <vt:lpstr>Categories of Scheduling Algorithms</vt:lpstr>
      <vt:lpstr>Scheduling Algorithm Goals (1 of 2)</vt:lpstr>
      <vt:lpstr>Batch Systems</vt:lpstr>
      <vt:lpstr>First-Come First-Served</vt:lpstr>
      <vt:lpstr>Shortest Job First (1 of 2)</vt:lpstr>
      <vt:lpstr>Shortest Job First (2 of 2)</vt:lpstr>
      <vt:lpstr>Interactive Systems</vt:lpstr>
      <vt:lpstr>Round Robin Scheduling</vt:lpstr>
      <vt:lpstr>Priority Scheduling (1 of 2)</vt:lpstr>
      <vt:lpstr>Priorities Are Complicated</vt:lpstr>
      <vt:lpstr>Shortest Process Next</vt:lpstr>
      <vt:lpstr>Guaranteed Scheduling</vt:lpstr>
      <vt:lpstr>Lottery Scheduling</vt:lpstr>
      <vt:lpstr>Policy versus. Mechanism</vt:lpstr>
      <vt:lpstr>Real Time Systems (1 of 3)</vt:lpstr>
      <vt:lpstr>Real Time Systems (2 of 3)</vt:lpstr>
      <vt:lpstr>Real Time Systems (3 of 3)</vt:lpstr>
      <vt:lpstr>Scheduling Algorithm Goals (2 of 2)</vt:lpstr>
      <vt:lpstr>Scheduling in Batch Systems</vt:lpstr>
      <vt:lpstr>Shortest Job First</vt:lpstr>
      <vt:lpstr>Scheduling in Interactive Systems</vt:lpstr>
      <vt:lpstr>Round-Robin Scheduling</vt:lpstr>
      <vt:lpstr>Priority Scheduling (2 of 2)</vt:lpstr>
      <vt:lpstr>Scheduling in Real-Time Systems</vt:lpstr>
      <vt:lpstr>Thread Scheduling (1)</vt:lpstr>
      <vt:lpstr>Thread Scheduling (2)</vt:lpstr>
      <vt:lpstr>Chapter 2 Processes and Threads -- Summary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Fifth Edition, Chapter 2</dc:title>
  <dc:subject>Computer Science</dc:subject>
  <dc:creator>Tanenbaum and Bos</dc:creator>
  <cp:keywords/>
  <dc:description>Additional information may be found in the Notes Pane of each slide by pressing F6._x000d_
Alt text for images/equations within table cells have been placed behind the object intentionally to provide a better screen reader user experience._x000d_
This presentation contains code snippets. When listening to code, you may need to go character by character to hear all punctuation symbols.</dc:description>
  <cp:lastModifiedBy>Anandaraj Jeeva Rathinam (Integra)</cp:lastModifiedBy>
  <cp:revision>482</cp:revision>
  <dcterms:modified xsi:type="dcterms:W3CDTF">2023-08-08T09:23:47Z</dcterms:modified>
</cp:coreProperties>
</file>